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19" r:id="rId1"/>
  </p:sldMasterIdLst>
  <p:sldIdLst>
    <p:sldId id="256" r:id="rId2"/>
    <p:sldId id="278" r:id="rId3"/>
    <p:sldId id="257" r:id="rId4"/>
    <p:sldId id="275" r:id="rId5"/>
    <p:sldId id="276" r:id="rId6"/>
    <p:sldId id="258" r:id="rId7"/>
    <p:sldId id="259" r:id="rId8"/>
    <p:sldId id="260" r:id="rId9"/>
    <p:sldId id="261" r:id="rId10"/>
    <p:sldId id="262" r:id="rId11"/>
    <p:sldId id="263" r:id="rId12"/>
    <p:sldId id="265" r:id="rId13"/>
    <p:sldId id="266" r:id="rId14"/>
    <p:sldId id="267" r:id="rId15"/>
    <p:sldId id="268" r:id="rId16"/>
    <p:sldId id="269" r:id="rId17"/>
    <p:sldId id="270" r:id="rId18"/>
    <p:sldId id="271" r:id="rId19"/>
    <p:sldId id="272" r:id="rId20"/>
    <p:sldId id="273" r:id="rId21"/>
    <p:sldId id="274" r:id="rId22"/>
    <p:sldId id="277" r:id="rId23"/>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varScale="1">
        <p:scale>
          <a:sx n="64" d="100"/>
          <a:sy n="64" d="100"/>
        </p:scale>
        <p:origin x="978" y="7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C48958-6338-4771-9116-F9587EB653A9}"/>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N"/>
          </a:p>
        </p:txBody>
      </p:sp>
      <p:sp>
        <p:nvSpPr>
          <p:cNvPr id="3" name="Subtitle 2">
            <a:extLst>
              <a:ext uri="{FF2B5EF4-FFF2-40B4-BE49-F238E27FC236}">
                <a16:creationId xmlns:a16="http://schemas.microsoft.com/office/drawing/2014/main" id="{2F8350D7-888C-4247-8180-A3226F7B10C0}"/>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N"/>
          </a:p>
        </p:txBody>
      </p:sp>
      <p:sp>
        <p:nvSpPr>
          <p:cNvPr id="4" name="Date Placeholder 3">
            <a:extLst>
              <a:ext uri="{FF2B5EF4-FFF2-40B4-BE49-F238E27FC236}">
                <a16:creationId xmlns:a16="http://schemas.microsoft.com/office/drawing/2014/main" id="{CB6DB564-2336-424B-8808-19F83A614696}"/>
              </a:ext>
            </a:extLst>
          </p:cNvPr>
          <p:cNvSpPr>
            <a:spLocks noGrp="1"/>
          </p:cNvSpPr>
          <p:nvPr>
            <p:ph type="dt" sz="half" idx="10"/>
          </p:nvPr>
        </p:nvSpPr>
        <p:spPr/>
        <p:txBody>
          <a:bodyPr/>
          <a:lstStyle/>
          <a:p>
            <a:fld id="{B64B2C89-D2C1-4BAA-BADC-F1DD2CEC01DB}" type="datetimeFigureOut">
              <a:rPr lang="en-IN" smtClean="0"/>
              <a:t>30-12-2020</a:t>
            </a:fld>
            <a:endParaRPr lang="en-IN"/>
          </a:p>
        </p:txBody>
      </p:sp>
      <p:sp>
        <p:nvSpPr>
          <p:cNvPr id="5" name="Footer Placeholder 4">
            <a:extLst>
              <a:ext uri="{FF2B5EF4-FFF2-40B4-BE49-F238E27FC236}">
                <a16:creationId xmlns:a16="http://schemas.microsoft.com/office/drawing/2014/main" id="{79BFDE24-1F95-4260-9987-CC816699963E}"/>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19333181-383E-4282-9489-A9615049B832}"/>
              </a:ext>
            </a:extLst>
          </p:cNvPr>
          <p:cNvSpPr>
            <a:spLocks noGrp="1"/>
          </p:cNvSpPr>
          <p:nvPr>
            <p:ph type="sldNum" sz="quarter" idx="12"/>
          </p:nvPr>
        </p:nvSpPr>
        <p:spPr/>
        <p:txBody>
          <a:bodyPr/>
          <a:lstStyle/>
          <a:p>
            <a:fld id="{D80EBCF0-32A3-41E5-B188-4E6589F141CE}" type="slidenum">
              <a:rPr lang="en-IN" smtClean="0"/>
              <a:t>‹#›</a:t>
            </a:fld>
            <a:endParaRPr lang="en-IN"/>
          </a:p>
        </p:txBody>
      </p:sp>
    </p:spTree>
    <p:extLst>
      <p:ext uri="{BB962C8B-B14F-4D97-AF65-F5344CB8AC3E}">
        <p14:creationId xmlns:p14="http://schemas.microsoft.com/office/powerpoint/2010/main" val="198402245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CED754C-7477-446C-A80B-0D39C769714B}"/>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4B2944F5-B4F5-4584-8F68-E26CB6880B92}"/>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8655FD17-D360-41C1-99B8-743D9A59D68A}"/>
              </a:ext>
            </a:extLst>
          </p:cNvPr>
          <p:cNvSpPr>
            <a:spLocks noGrp="1"/>
          </p:cNvSpPr>
          <p:nvPr>
            <p:ph type="dt" sz="half" idx="10"/>
          </p:nvPr>
        </p:nvSpPr>
        <p:spPr/>
        <p:txBody>
          <a:bodyPr/>
          <a:lstStyle/>
          <a:p>
            <a:fld id="{B64B2C89-D2C1-4BAA-BADC-F1DD2CEC01DB}" type="datetimeFigureOut">
              <a:rPr lang="en-IN" smtClean="0"/>
              <a:t>30-12-2020</a:t>
            </a:fld>
            <a:endParaRPr lang="en-IN"/>
          </a:p>
        </p:txBody>
      </p:sp>
      <p:sp>
        <p:nvSpPr>
          <p:cNvPr id="5" name="Footer Placeholder 4">
            <a:extLst>
              <a:ext uri="{FF2B5EF4-FFF2-40B4-BE49-F238E27FC236}">
                <a16:creationId xmlns:a16="http://schemas.microsoft.com/office/drawing/2014/main" id="{F3F0BE3F-12AD-4ABB-B8E6-0A6B734AEC15}"/>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948F76A3-8A5E-42A4-9D0C-61A178748A59}"/>
              </a:ext>
            </a:extLst>
          </p:cNvPr>
          <p:cNvSpPr>
            <a:spLocks noGrp="1"/>
          </p:cNvSpPr>
          <p:nvPr>
            <p:ph type="sldNum" sz="quarter" idx="12"/>
          </p:nvPr>
        </p:nvSpPr>
        <p:spPr/>
        <p:txBody>
          <a:bodyPr/>
          <a:lstStyle/>
          <a:p>
            <a:fld id="{D80EBCF0-32A3-41E5-B188-4E6589F141CE}" type="slidenum">
              <a:rPr lang="en-IN" smtClean="0"/>
              <a:t>‹#›</a:t>
            </a:fld>
            <a:endParaRPr lang="en-IN"/>
          </a:p>
        </p:txBody>
      </p:sp>
    </p:spTree>
    <p:extLst>
      <p:ext uri="{BB962C8B-B14F-4D97-AF65-F5344CB8AC3E}">
        <p14:creationId xmlns:p14="http://schemas.microsoft.com/office/powerpoint/2010/main" val="188594049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14E03FD-CAE7-4E0A-92C4-0CE4C49B4051}"/>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N"/>
          </a:p>
        </p:txBody>
      </p:sp>
      <p:sp>
        <p:nvSpPr>
          <p:cNvPr id="3" name="Text Placeholder 2">
            <a:extLst>
              <a:ext uri="{FF2B5EF4-FFF2-40B4-BE49-F238E27FC236}">
                <a16:creationId xmlns:a16="http://schemas.microsoft.com/office/drawing/2014/main" id="{E67BB9A7-1418-4512-85ED-5B7D75F7B7DB}"/>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F1A3BA5F-6191-4089-BCC8-5D3E628552E7}"/>
              </a:ext>
            </a:extLst>
          </p:cNvPr>
          <p:cNvSpPr>
            <a:spLocks noGrp="1"/>
          </p:cNvSpPr>
          <p:nvPr>
            <p:ph type="dt" sz="half" idx="10"/>
          </p:nvPr>
        </p:nvSpPr>
        <p:spPr/>
        <p:txBody>
          <a:bodyPr/>
          <a:lstStyle/>
          <a:p>
            <a:fld id="{B64B2C89-D2C1-4BAA-BADC-F1DD2CEC01DB}" type="datetimeFigureOut">
              <a:rPr lang="en-IN" smtClean="0"/>
              <a:t>30-12-2020</a:t>
            </a:fld>
            <a:endParaRPr lang="en-IN"/>
          </a:p>
        </p:txBody>
      </p:sp>
      <p:sp>
        <p:nvSpPr>
          <p:cNvPr id="5" name="Footer Placeholder 4">
            <a:extLst>
              <a:ext uri="{FF2B5EF4-FFF2-40B4-BE49-F238E27FC236}">
                <a16:creationId xmlns:a16="http://schemas.microsoft.com/office/drawing/2014/main" id="{79A30F4E-C60B-4B38-BDCA-AA452B83AC57}"/>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425E2B57-4A1A-4C17-8ACA-C3F01A82E707}"/>
              </a:ext>
            </a:extLst>
          </p:cNvPr>
          <p:cNvSpPr>
            <a:spLocks noGrp="1"/>
          </p:cNvSpPr>
          <p:nvPr>
            <p:ph type="sldNum" sz="quarter" idx="12"/>
          </p:nvPr>
        </p:nvSpPr>
        <p:spPr/>
        <p:txBody>
          <a:bodyPr/>
          <a:lstStyle/>
          <a:p>
            <a:fld id="{D80EBCF0-32A3-41E5-B188-4E6589F141CE}" type="slidenum">
              <a:rPr lang="en-IN" smtClean="0"/>
              <a:t>‹#›</a:t>
            </a:fld>
            <a:endParaRPr lang="en-IN"/>
          </a:p>
        </p:txBody>
      </p:sp>
    </p:spTree>
    <p:extLst>
      <p:ext uri="{BB962C8B-B14F-4D97-AF65-F5344CB8AC3E}">
        <p14:creationId xmlns:p14="http://schemas.microsoft.com/office/powerpoint/2010/main" val="170323987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EC42BA-BF4A-489F-917C-09B1C0642686}"/>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67465382-D3AD-4EBD-A76F-90B4FB87A8E0}"/>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ontent Placeholder 3">
            <a:extLst>
              <a:ext uri="{FF2B5EF4-FFF2-40B4-BE49-F238E27FC236}">
                <a16:creationId xmlns:a16="http://schemas.microsoft.com/office/drawing/2014/main" id="{6C41C991-FB51-4BF5-8742-EB8BCA627B03}"/>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Date Placeholder 4">
            <a:extLst>
              <a:ext uri="{FF2B5EF4-FFF2-40B4-BE49-F238E27FC236}">
                <a16:creationId xmlns:a16="http://schemas.microsoft.com/office/drawing/2014/main" id="{AEE0042A-96DF-491D-9D3D-2FB81DB784DF}"/>
              </a:ext>
            </a:extLst>
          </p:cNvPr>
          <p:cNvSpPr>
            <a:spLocks noGrp="1"/>
          </p:cNvSpPr>
          <p:nvPr>
            <p:ph type="dt" sz="half" idx="10"/>
          </p:nvPr>
        </p:nvSpPr>
        <p:spPr/>
        <p:txBody>
          <a:bodyPr/>
          <a:lstStyle/>
          <a:p>
            <a:fld id="{B64B2C89-D2C1-4BAA-BADC-F1DD2CEC01DB}" type="datetimeFigureOut">
              <a:rPr lang="en-IN" smtClean="0"/>
              <a:t>30-12-2020</a:t>
            </a:fld>
            <a:endParaRPr lang="en-IN"/>
          </a:p>
        </p:txBody>
      </p:sp>
      <p:sp>
        <p:nvSpPr>
          <p:cNvPr id="6" name="Footer Placeholder 5">
            <a:extLst>
              <a:ext uri="{FF2B5EF4-FFF2-40B4-BE49-F238E27FC236}">
                <a16:creationId xmlns:a16="http://schemas.microsoft.com/office/drawing/2014/main" id="{F927573C-B017-4B17-AB63-EE6969C9131B}"/>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2260B33B-22D7-4081-AB04-86ED778B2998}"/>
              </a:ext>
            </a:extLst>
          </p:cNvPr>
          <p:cNvSpPr>
            <a:spLocks noGrp="1"/>
          </p:cNvSpPr>
          <p:nvPr>
            <p:ph type="sldNum" sz="quarter" idx="12"/>
          </p:nvPr>
        </p:nvSpPr>
        <p:spPr/>
        <p:txBody>
          <a:bodyPr/>
          <a:lstStyle/>
          <a:p>
            <a:fld id="{D80EBCF0-32A3-41E5-B188-4E6589F141CE}" type="slidenum">
              <a:rPr lang="en-IN" smtClean="0"/>
              <a:t>‹#›</a:t>
            </a:fld>
            <a:endParaRPr lang="en-IN"/>
          </a:p>
        </p:txBody>
      </p:sp>
    </p:spTree>
    <p:extLst>
      <p:ext uri="{BB962C8B-B14F-4D97-AF65-F5344CB8AC3E}">
        <p14:creationId xmlns:p14="http://schemas.microsoft.com/office/powerpoint/2010/main" val="193924726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2356C41-5F58-4DCF-9629-AC8C8E0D6D0B}"/>
              </a:ext>
            </a:extLst>
          </p:cNvPr>
          <p:cNvSpPr>
            <a:spLocks noGrp="1"/>
          </p:cNvSpPr>
          <p:nvPr>
            <p:ph type="title"/>
          </p:nvPr>
        </p:nvSpPr>
        <p:spPr>
          <a:xfrm>
            <a:off x="839788" y="365125"/>
            <a:ext cx="10515600" cy="1325563"/>
          </a:xfrm>
        </p:spPr>
        <p:txBody>
          <a:bodyPr/>
          <a:lstStyle/>
          <a:p>
            <a:r>
              <a:rPr lang="en-US"/>
              <a:t>Click to edit Master title style</a:t>
            </a:r>
            <a:endParaRPr lang="en-IN"/>
          </a:p>
        </p:txBody>
      </p:sp>
      <p:sp>
        <p:nvSpPr>
          <p:cNvPr id="3" name="Text Placeholder 2">
            <a:extLst>
              <a:ext uri="{FF2B5EF4-FFF2-40B4-BE49-F238E27FC236}">
                <a16:creationId xmlns:a16="http://schemas.microsoft.com/office/drawing/2014/main" id="{57F3A49F-B166-499F-9179-690E507F2A35}"/>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6E03441E-48FB-473E-955F-4DD42409748C}"/>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Text Placeholder 4">
            <a:extLst>
              <a:ext uri="{FF2B5EF4-FFF2-40B4-BE49-F238E27FC236}">
                <a16:creationId xmlns:a16="http://schemas.microsoft.com/office/drawing/2014/main" id="{FF967423-3C92-4F88-B3B6-7E4AAB1C3299}"/>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50553B10-97A4-4B71-B7EA-B0592D56A57F}"/>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7" name="Date Placeholder 6">
            <a:extLst>
              <a:ext uri="{FF2B5EF4-FFF2-40B4-BE49-F238E27FC236}">
                <a16:creationId xmlns:a16="http://schemas.microsoft.com/office/drawing/2014/main" id="{AD5522FA-559C-41EE-86C8-31CFAAC81E4D}"/>
              </a:ext>
            </a:extLst>
          </p:cNvPr>
          <p:cNvSpPr>
            <a:spLocks noGrp="1"/>
          </p:cNvSpPr>
          <p:nvPr>
            <p:ph type="dt" sz="half" idx="10"/>
          </p:nvPr>
        </p:nvSpPr>
        <p:spPr/>
        <p:txBody>
          <a:bodyPr/>
          <a:lstStyle/>
          <a:p>
            <a:fld id="{B64B2C89-D2C1-4BAA-BADC-F1DD2CEC01DB}" type="datetimeFigureOut">
              <a:rPr lang="en-IN" smtClean="0"/>
              <a:t>30-12-2020</a:t>
            </a:fld>
            <a:endParaRPr lang="en-IN"/>
          </a:p>
        </p:txBody>
      </p:sp>
      <p:sp>
        <p:nvSpPr>
          <p:cNvPr id="8" name="Footer Placeholder 7">
            <a:extLst>
              <a:ext uri="{FF2B5EF4-FFF2-40B4-BE49-F238E27FC236}">
                <a16:creationId xmlns:a16="http://schemas.microsoft.com/office/drawing/2014/main" id="{23ACD95F-C632-4AFD-8D25-346066DE20F3}"/>
              </a:ext>
            </a:extLst>
          </p:cNvPr>
          <p:cNvSpPr>
            <a:spLocks noGrp="1"/>
          </p:cNvSpPr>
          <p:nvPr>
            <p:ph type="ftr" sz="quarter" idx="11"/>
          </p:nvPr>
        </p:nvSpPr>
        <p:spPr/>
        <p:txBody>
          <a:bodyPr/>
          <a:lstStyle/>
          <a:p>
            <a:endParaRPr lang="en-IN"/>
          </a:p>
        </p:txBody>
      </p:sp>
      <p:sp>
        <p:nvSpPr>
          <p:cNvPr id="9" name="Slide Number Placeholder 8">
            <a:extLst>
              <a:ext uri="{FF2B5EF4-FFF2-40B4-BE49-F238E27FC236}">
                <a16:creationId xmlns:a16="http://schemas.microsoft.com/office/drawing/2014/main" id="{AB5524C5-9E85-4875-87CA-E75CA143E5B2}"/>
              </a:ext>
            </a:extLst>
          </p:cNvPr>
          <p:cNvSpPr>
            <a:spLocks noGrp="1"/>
          </p:cNvSpPr>
          <p:nvPr>
            <p:ph type="sldNum" sz="quarter" idx="12"/>
          </p:nvPr>
        </p:nvSpPr>
        <p:spPr/>
        <p:txBody>
          <a:bodyPr/>
          <a:lstStyle/>
          <a:p>
            <a:fld id="{D80EBCF0-32A3-41E5-B188-4E6589F141CE}" type="slidenum">
              <a:rPr lang="en-IN" smtClean="0"/>
              <a:t>‹#›</a:t>
            </a:fld>
            <a:endParaRPr lang="en-IN"/>
          </a:p>
        </p:txBody>
      </p:sp>
    </p:spTree>
    <p:extLst>
      <p:ext uri="{BB962C8B-B14F-4D97-AF65-F5344CB8AC3E}">
        <p14:creationId xmlns:p14="http://schemas.microsoft.com/office/powerpoint/2010/main" val="89649233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7C3DEAC-3EA6-473B-990E-A9B61B763768}"/>
              </a:ext>
            </a:extLst>
          </p:cNvPr>
          <p:cNvSpPr>
            <a:spLocks noGrp="1"/>
          </p:cNvSpPr>
          <p:nvPr>
            <p:ph type="title"/>
          </p:nvPr>
        </p:nvSpPr>
        <p:spPr/>
        <p:txBody>
          <a:bodyPr/>
          <a:lstStyle/>
          <a:p>
            <a:r>
              <a:rPr lang="en-US"/>
              <a:t>Click to edit Master title style</a:t>
            </a:r>
            <a:endParaRPr lang="en-IN"/>
          </a:p>
        </p:txBody>
      </p:sp>
      <p:sp>
        <p:nvSpPr>
          <p:cNvPr id="3" name="Date Placeholder 2">
            <a:extLst>
              <a:ext uri="{FF2B5EF4-FFF2-40B4-BE49-F238E27FC236}">
                <a16:creationId xmlns:a16="http://schemas.microsoft.com/office/drawing/2014/main" id="{8988B43D-74FA-4765-A36E-75F4768FE98C}"/>
              </a:ext>
            </a:extLst>
          </p:cNvPr>
          <p:cNvSpPr>
            <a:spLocks noGrp="1"/>
          </p:cNvSpPr>
          <p:nvPr>
            <p:ph type="dt" sz="half" idx="10"/>
          </p:nvPr>
        </p:nvSpPr>
        <p:spPr/>
        <p:txBody>
          <a:bodyPr/>
          <a:lstStyle/>
          <a:p>
            <a:fld id="{B64B2C89-D2C1-4BAA-BADC-F1DD2CEC01DB}" type="datetimeFigureOut">
              <a:rPr lang="en-IN" smtClean="0"/>
              <a:t>30-12-2020</a:t>
            </a:fld>
            <a:endParaRPr lang="en-IN"/>
          </a:p>
        </p:txBody>
      </p:sp>
      <p:sp>
        <p:nvSpPr>
          <p:cNvPr id="4" name="Footer Placeholder 3">
            <a:extLst>
              <a:ext uri="{FF2B5EF4-FFF2-40B4-BE49-F238E27FC236}">
                <a16:creationId xmlns:a16="http://schemas.microsoft.com/office/drawing/2014/main" id="{8D729184-82BB-49A0-A270-5C14AA570FCB}"/>
              </a:ext>
            </a:extLst>
          </p:cNvPr>
          <p:cNvSpPr>
            <a:spLocks noGrp="1"/>
          </p:cNvSpPr>
          <p:nvPr>
            <p:ph type="ftr" sz="quarter" idx="11"/>
          </p:nvPr>
        </p:nvSpPr>
        <p:spPr/>
        <p:txBody>
          <a:bodyPr/>
          <a:lstStyle/>
          <a:p>
            <a:endParaRPr lang="en-IN"/>
          </a:p>
        </p:txBody>
      </p:sp>
      <p:sp>
        <p:nvSpPr>
          <p:cNvPr id="5" name="Slide Number Placeholder 4">
            <a:extLst>
              <a:ext uri="{FF2B5EF4-FFF2-40B4-BE49-F238E27FC236}">
                <a16:creationId xmlns:a16="http://schemas.microsoft.com/office/drawing/2014/main" id="{ACDE5756-F39C-4632-96ED-7662D768EEFC}"/>
              </a:ext>
            </a:extLst>
          </p:cNvPr>
          <p:cNvSpPr>
            <a:spLocks noGrp="1"/>
          </p:cNvSpPr>
          <p:nvPr>
            <p:ph type="sldNum" sz="quarter" idx="12"/>
          </p:nvPr>
        </p:nvSpPr>
        <p:spPr/>
        <p:txBody>
          <a:bodyPr/>
          <a:lstStyle/>
          <a:p>
            <a:fld id="{D80EBCF0-32A3-41E5-B188-4E6589F141CE}" type="slidenum">
              <a:rPr lang="en-IN" smtClean="0"/>
              <a:t>‹#›</a:t>
            </a:fld>
            <a:endParaRPr lang="en-IN"/>
          </a:p>
        </p:txBody>
      </p:sp>
    </p:spTree>
    <p:extLst>
      <p:ext uri="{BB962C8B-B14F-4D97-AF65-F5344CB8AC3E}">
        <p14:creationId xmlns:p14="http://schemas.microsoft.com/office/powerpoint/2010/main" val="93957179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ECB26C5-44CF-4395-837A-CE4A7D07765A}"/>
              </a:ext>
            </a:extLst>
          </p:cNvPr>
          <p:cNvSpPr>
            <a:spLocks noGrp="1"/>
          </p:cNvSpPr>
          <p:nvPr>
            <p:ph type="dt" sz="half" idx="10"/>
          </p:nvPr>
        </p:nvSpPr>
        <p:spPr/>
        <p:txBody>
          <a:bodyPr/>
          <a:lstStyle/>
          <a:p>
            <a:fld id="{B64B2C89-D2C1-4BAA-BADC-F1DD2CEC01DB}" type="datetimeFigureOut">
              <a:rPr lang="en-IN" smtClean="0"/>
              <a:t>30-12-2020</a:t>
            </a:fld>
            <a:endParaRPr lang="en-IN"/>
          </a:p>
        </p:txBody>
      </p:sp>
      <p:sp>
        <p:nvSpPr>
          <p:cNvPr id="3" name="Footer Placeholder 2">
            <a:extLst>
              <a:ext uri="{FF2B5EF4-FFF2-40B4-BE49-F238E27FC236}">
                <a16:creationId xmlns:a16="http://schemas.microsoft.com/office/drawing/2014/main" id="{CC1A2DBB-C815-42A3-BD24-BFFABF4AF5C6}"/>
              </a:ext>
            </a:extLst>
          </p:cNvPr>
          <p:cNvSpPr>
            <a:spLocks noGrp="1"/>
          </p:cNvSpPr>
          <p:nvPr>
            <p:ph type="ftr" sz="quarter" idx="11"/>
          </p:nvPr>
        </p:nvSpPr>
        <p:spPr/>
        <p:txBody>
          <a:bodyPr/>
          <a:lstStyle/>
          <a:p>
            <a:endParaRPr lang="en-IN"/>
          </a:p>
        </p:txBody>
      </p:sp>
      <p:sp>
        <p:nvSpPr>
          <p:cNvPr id="4" name="Slide Number Placeholder 3">
            <a:extLst>
              <a:ext uri="{FF2B5EF4-FFF2-40B4-BE49-F238E27FC236}">
                <a16:creationId xmlns:a16="http://schemas.microsoft.com/office/drawing/2014/main" id="{1CD1B075-6811-4282-A725-DBDD756455A7}"/>
              </a:ext>
            </a:extLst>
          </p:cNvPr>
          <p:cNvSpPr>
            <a:spLocks noGrp="1"/>
          </p:cNvSpPr>
          <p:nvPr>
            <p:ph type="sldNum" sz="quarter" idx="12"/>
          </p:nvPr>
        </p:nvSpPr>
        <p:spPr/>
        <p:txBody>
          <a:bodyPr/>
          <a:lstStyle/>
          <a:p>
            <a:fld id="{D80EBCF0-32A3-41E5-B188-4E6589F141CE}" type="slidenum">
              <a:rPr lang="en-IN" smtClean="0"/>
              <a:t>‹#›</a:t>
            </a:fld>
            <a:endParaRPr lang="en-IN"/>
          </a:p>
        </p:txBody>
      </p:sp>
    </p:spTree>
    <p:extLst>
      <p:ext uri="{BB962C8B-B14F-4D97-AF65-F5344CB8AC3E}">
        <p14:creationId xmlns:p14="http://schemas.microsoft.com/office/powerpoint/2010/main" val="190743187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574311-A1CD-41D8-B8E7-8FDC3C9F028D}"/>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Content Placeholder 2">
            <a:extLst>
              <a:ext uri="{FF2B5EF4-FFF2-40B4-BE49-F238E27FC236}">
                <a16:creationId xmlns:a16="http://schemas.microsoft.com/office/drawing/2014/main" id="{CFAB6C9A-9F1B-4141-9953-FE1B20219042}"/>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Text Placeholder 3">
            <a:extLst>
              <a:ext uri="{FF2B5EF4-FFF2-40B4-BE49-F238E27FC236}">
                <a16:creationId xmlns:a16="http://schemas.microsoft.com/office/drawing/2014/main" id="{5E24F411-B43A-4D5F-95C0-0F4929CDAEC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6727C32C-5516-4B97-9AF7-77ACADB8157B}"/>
              </a:ext>
            </a:extLst>
          </p:cNvPr>
          <p:cNvSpPr>
            <a:spLocks noGrp="1"/>
          </p:cNvSpPr>
          <p:nvPr>
            <p:ph type="dt" sz="half" idx="10"/>
          </p:nvPr>
        </p:nvSpPr>
        <p:spPr/>
        <p:txBody>
          <a:bodyPr/>
          <a:lstStyle/>
          <a:p>
            <a:fld id="{B64B2C89-D2C1-4BAA-BADC-F1DD2CEC01DB}" type="datetimeFigureOut">
              <a:rPr lang="en-IN" smtClean="0"/>
              <a:t>30-12-2020</a:t>
            </a:fld>
            <a:endParaRPr lang="en-IN"/>
          </a:p>
        </p:txBody>
      </p:sp>
      <p:sp>
        <p:nvSpPr>
          <p:cNvPr id="6" name="Footer Placeholder 5">
            <a:extLst>
              <a:ext uri="{FF2B5EF4-FFF2-40B4-BE49-F238E27FC236}">
                <a16:creationId xmlns:a16="http://schemas.microsoft.com/office/drawing/2014/main" id="{79EA4816-2D4B-4A06-8D47-5EB7EF4AE8BF}"/>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B0BE04F5-FD15-4331-899A-426925CC5BE1}"/>
              </a:ext>
            </a:extLst>
          </p:cNvPr>
          <p:cNvSpPr>
            <a:spLocks noGrp="1"/>
          </p:cNvSpPr>
          <p:nvPr>
            <p:ph type="sldNum" sz="quarter" idx="12"/>
          </p:nvPr>
        </p:nvSpPr>
        <p:spPr/>
        <p:txBody>
          <a:bodyPr/>
          <a:lstStyle/>
          <a:p>
            <a:fld id="{D80EBCF0-32A3-41E5-B188-4E6589F141CE}" type="slidenum">
              <a:rPr lang="en-IN" smtClean="0"/>
              <a:t>‹#›</a:t>
            </a:fld>
            <a:endParaRPr lang="en-IN"/>
          </a:p>
        </p:txBody>
      </p:sp>
    </p:spTree>
    <p:extLst>
      <p:ext uri="{BB962C8B-B14F-4D97-AF65-F5344CB8AC3E}">
        <p14:creationId xmlns:p14="http://schemas.microsoft.com/office/powerpoint/2010/main" val="362148666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65E1874-077F-490B-9964-562D7A62DE11}"/>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Picture Placeholder 2">
            <a:extLst>
              <a:ext uri="{FF2B5EF4-FFF2-40B4-BE49-F238E27FC236}">
                <a16:creationId xmlns:a16="http://schemas.microsoft.com/office/drawing/2014/main" id="{D2CD2DB0-D68C-48A9-AFA9-C89753E7081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a:extLst>
              <a:ext uri="{FF2B5EF4-FFF2-40B4-BE49-F238E27FC236}">
                <a16:creationId xmlns:a16="http://schemas.microsoft.com/office/drawing/2014/main" id="{EFB1E99A-E1D4-44B9-B770-9896A7509E9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59BF535B-1705-40B4-AF83-7098DE78582A}"/>
              </a:ext>
            </a:extLst>
          </p:cNvPr>
          <p:cNvSpPr>
            <a:spLocks noGrp="1"/>
          </p:cNvSpPr>
          <p:nvPr>
            <p:ph type="dt" sz="half" idx="10"/>
          </p:nvPr>
        </p:nvSpPr>
        <p:spPr/>
        <p:txBody>
          <a:bodyPr/>
          <a:lstStyle/>
          <a:p>
            <a:fld id="{B64B2C89-D2C1-4BAA-BADC-F1DD2CEC01DB}" type="datetimeFigureOut">
              <a:rPr lang="en-IN" smtClean="0"/>
              <a:t>30-12-2020</a:t>
            </a:fld>
            <a:endParaRPr lang="en-IN"/>
          </a:p>
        </p:txBody>
      </p:sp>
      <p:sp>
        <p:nvSpPr>
          <p:cNvPr id="6" name="Footer Placeholder 5">
            <a:extLst>
              <a:ext uri="{FF2B5EF4-FFF2-40B4-BE49-F238E27FC236}">
                <a16:creationId xmlns:a16="http://schemas.microsoft.com/office/drawing/2014/main" id="{338499DE-96D7-4CB7-891C-39946A73299D}"/>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C15D4961-4B9C-4FAA-A75B-C16FFC851509}"/>
              </a:ext>
            </a:extLst>
          </p:cNvPr>
          <p:cNvSpPr>
            <a:spLocks noGrp="1"/>
          </p:cNvSpPr>
          <p:nvPr>
            <p:ph type="sldNum" sz="quarter" idx="12"/>
          </p:nvPr>
        </p:nvSpPr>
        <p:spPr/>
        <p:txBody>
          <a:bodyPr/>
          <a:lstStyle/>
          <a:p>
            <a:fld id="{D80EBCF0-32A3-41E5-B188-4E6589F141CE}" type="slidenum">
              <a:rPr lang="en-IN" smtClean="0"/>
              <a:t>‹#›</a:t>
            </a:fld>
            <a:endParaRPr lang="en-IN"/>
          </a:p>
        </p:txBody>
      </p:sp>
    </p:spTree>
    <p:extLst>
      <p:ext uri="{BB962C8B-B14F-4D97-AF65-F5344CB8AC3E}">
        <p14:creationId xmlns:p14="http://schemas.microsoft.com/office/powerpoint/2010/main" val="240415973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C9BC6BF-2CA6-4ACF-9586-FE474EB54DF2}"/>
              </a:ext>
            </a:extLst>
          </p:cNvPr>
          <p:cNvSpPr>
            <a:spLocks noGrp="1"/>
          </p:cNvSpPr>
          <p:nvPr>
            <p:ph type="title"/>
          </p:nvPr>
        </p:nvSpPr>
        <p:spPr/>
        <p:txBody>
          <a:bodyPr/>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5B617AED-6A6C-4233-83D9-C336E5184960}"/>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7AF26DC5-39E3-41FE-A43D-3CDCA2BF69BB}"/>
              </a:ext>
            </a:extLst>
          </p:cNvPr>
          <p:cNvSpPr>
            <a:spLocks noGrp="1"/>
          </p:cNvSpPr>
          <p:nvPr>
            <p:ph type="dt" sz="half" idx="10"/>
          </p:nvPr>
        </p:nvSpPr>
        <p:spPr/>
        <p:txBody>
          <a:bodyPr/>
          <a:lstStyle/>
          <a:p>
            <a:fld id="{B64B2C89-D2C1-4BAA-BADC-F1DD2CEC01DB}" type="datetimeFigureOut">
              <a:rPr lang="en-IN" smtClean="0"/>
              <a:t>30-12-2020</a:t>
            </a:fld>
            <a:endParaRPr lang="en-IN"/>
          </a:p>
        </p:txBody>
      </p:sp>
      <p:sp>
        <p:nvSpPr>
          <p:cNvPr id="5" name="Footer Placeholder 4">
            <a:extLst>
              <a:ext uri="{FF2B5EF4-FFF2-40B4-BE49-F238E27FC236}">
                <a16:creationId xmlns:a16="http://schemas.microsoft.com/office/drawing/2014/main" id="{FDC9C78B-3C73-4EC9-98E6-873FFEDA07F5}"/>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11238F63-345F-4A44-9711-F698B08EF7A4}"/>
              </a:ext>
            </a:extLst>
          </p:cNvPr>
          <p:cNvSpPr>
            <a:spLocks noGrp="1"/>
          </p:cNvSpPr>
          <p:nvPr>
            <p:ph type="sldNum" sz="quarter" idx="12"/>
          </p:nvPr>
        </p:nvSpPr>
        <p:spPr/>
        <p:txBody>
          <a:bodyPr/>
          <a:lstStyle/>
          <a:p>
            <a:fld id="{D80EBCF0-32A3-41E5-B188-4E6589F141CE}" type="slidenum">
              <a:rPr lang="en-IN" smtClean="0"/>
              <a:t>‹#›</a:t>
            </a:fld>
            <a:endParaRPr lang="en-IN"/>
          </a:p>
        </p:txBody>
      </p:sp>
    </p:spTree>
    <p:extLst>
      <p:ext uri="{BB962C8B-B14F-4D97-AF65-F5344CB8AC3E}">
        <p14:creationId xmlns:p14="http://schemas.microsoft.com/office/powerpoint/2010/main" val="331963308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28A8636A-24AE-4C1E-9ECB-A139AEC39229}"/>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7CBEB85C-210B-4B10-8D44-76F7CD81BE5C}"/>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C7F11B6E-05C0-484E-9EC4-982B24951572}"/>
              </a:ext>
            </a:extLst>
          </p:cNvPr>
          <p:cNvSpPr>
            <a:spLocks noGrp="1"/>
          </p:cNvSpPr>
          <p:nvPr>
            <p:ph type="dt" sz="half" idx="10"/>
          </p:nvPr>
        </p:nvSpPr>
        <p:spPr/>
        <p:txBody>
          <a:bodyPr/>
          <a:lstStyle/>
          <a:p>
            <a:fld id="{B64B2C89-D2C1-4BAA-BADC-F1DD2CEC01DB}" type="datetimeFigureOut">
              <a:rPr lang="en-IN" smtClean="0"/>
              <a:t>30-12-2020</a:t>
            </a:fld>
            <a:endParaRPr lang="en-IN"/>
          </a:p>
        </p:txBody>
      </p:sp>
      <p:sp>
        <p:nvSpPr>
          <p:cNvPr id="5" name="Footer Placeholder 4">
            <a:extLst>
              <a:ext uri="{FF2B5EF4-FFF2-40B4-BE49-F238E27FC236}">
                <a16:creationId xmlns:a16="http://schemas.microsoft.com/office/drawing/2014/main" id="{C776C064-7EAB-4E20-B73A-D0546E4B85F0}"/>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0F3994F6-F53F-4292-9238-B9CFCA4F50B9}"/>
              </a:ext>
            </a:extLst>
          </p:cNvPr>
          <p:cNvSpPr>
            <a:spLocks noGrp="1"/>
          </p:cNvSpPr>
          <p:nvPr>
            <p:ph type="sldNum" sz="quarter" idx="12"/>
          </p:nvPr>
        </p:nvSpPr>
        <p:spPr/>
        <p:txBody>
          <a:bodyPr/>
          <a:lstStyle/>
          <a:p>
            <a:fld id="{D80EBCF0-32A3-41E5-B188-4E6589F141CE}" type="slidenum">
              <a:rPr lang="en-IN" smtClean="0"/>
              <a:t>‹#›</a:t>
            </a:fld>
            <a:endParaRPr lang="en-IN"/>
          </a:p>
        </p:txBody>
      </p:sp>
    </p:spTree>
    <p:extLst>
      <p:ext uri="{BB962C8B-B14F-4D97-AF65-F5344CB8AC3E}">
        <p14:creationId xmlns:p14="http://schemas.microsoft.com/office/powerpoint/2010/main" val="222349105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40723D3-8496-4AFB-8FEC-8BA52B6EB48B}"/>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N"/>
          </a:p>
        </p:txBody>
      </p:sp>
      <p:sp>
        <p:nvSpPr>
          <p:cNvPr id="3" name="Text Placeholder 2">
            <a:extLst>
              <a:ext uri="{FF2B5EF4-FFF2-40B4-BE49-F238E27FC236}">
                <a16:creationId xmlns:a16="http://schemas.microsoft.com/office/drawing/2014/main" id="{66558062-DEFA-4629-A453-11E2CA646C18}"/>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A4A253B8-181C-40EB-B81C-8D4ADA6D1D6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B64B2C89-D2C1-4BAA-BADC-F1DD2CEC01DB}" type="datetimeFigureOut">
              <a:rPr lang="en-IN" smtClean="0"/>
              <a:t>30-12-2020</a:t>
            </a:fld>
            <a:endParaRPr lang="en-IN"/>
          </a:p>
        </p:txBody>
      </p:sp>
      <p:sp>
        <p:nvSpPr>
          <p:cNvPr id="5" name="Footer Placeholder 4">
            <a:extLst>
              <a:ext uri="{FF2B5EF4-FFF2-40B4-BE49-F238E27FC236}">
                <a16:creationId xmlns:a16="http://schemas.microsoft.com/office/drawing/2014/main" id="{D6F6F07D-96B1-4E87-91A1-FA0F85E41CC9}"/>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a:extLst>
              <a:ext uri="{FF2B5EF4-FFF2-40B4-BE49-F238E27FC236}">
                <a16:creationId xmlns:a16="http://schemas.microsoft.com/office/drawing/2014/main" id="{392BB679-31DD-4E24-8BB2-2F58628DBA03}"/>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80EBCF0-32A3-41E5-B188-4E6589F141CE}" type="slidenum">
              <a:rPr lang="en-IN" smtClean="0"/>
              <a:t>‹#›</a:t>
            </a:fld>
            <a:endParaRPr lang="en-IN"/>
          </a:p>
        </p:txBody>
      </p:sp>
    </p:spTree>
    <p:extLst>
      <p:ext uri="{BB962C8B-B14F-4D97-AF65-F5344CB8AC3E}">
        <p14:creationId xmlns:p14="http://schemas.microsoft.com/office/powerpoint/2010/main" val="2900639159"/>
      </p:ext>
    </p:extLst>
  </p:cSld>
  <p:clrMap bg1="lt1" tx1="dk1" bg2="lt2" tx2="dk2" accent1="accent1" accent2="accent2" accent3="accent3" accent4="accent4" accent5="accent5" accent6="accent6" hlink="hlink" folHlink="folHlink"/>
  <p:sldLayoutIdLst>
    <p:sldLayoutId id="2147483720" r:id="rId1"/>
    <p:sldLayoutId id="2147483721" r:id="rId2"/>
    <p:sldLayoutId id="2147483722" r:id="rId3"/>
    <p:sldLayoutId id="2147483723" r:id="rId4"/>
    <p:sldLayoutId id="2147483724" r:id="rId5"/>
    <p:sldLayoutId id="2147483725" r:id="rId6"/>
    <p:sldLayoutId id="2147483726" r:id="rId7"/>
    <p:sldLayoutId id="2147483727" r:id="rId8"/>
    <p:sldLayoutId id="2147483728" r:id="rId9"/>
    <p:sldLayoutId id="2147483729" r:id="rId10"/>
    <p:sldLayoutId id="2147483730"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59AEA60-DF9C-47C9-9D71-FE1AA650E8C0}"/>
              </a:ext>
            </a:extLst>
          </p:cNvPr>
          <p:cNvSpPr>
            <a:spLocks noGrp="1"/>
          </p:cNvSpPr>
          <p:nvPr>
            <p:ph type="ctrTitle"/>
          </p:nvPr>
        </p:nvSpPr>
        <p:spPr>
          <a:xfrm>
            <a:off x="1524000" y="1"/>
            <a:ext cx="9144000" cy="3162924"/>
          </a:xfrm>
        </p:spPr>
        <p:txBody>
          <a:bodyPr>
            <a:normAutofit/>
          </a:bodyPr>
          <a:lstStyle/>
          <a:p>
            <a:r>
              <a:rPr lang="en-US" sz="3200" dirty="0">
                <a:latin typeface="Aharoni" panose="02010803020104030203" pitchFamily="2" charset="-79"/>
                <a:cs typeface="Aharoni" panose="02010803020104030203" pitchFamily="2" charset="-79"/>
              </a:rPr>
              <a:t>CALIBRATION OF LABORATORY GLASSWARE: BUTYROMETER, PIPETTES, LACTOMETERS, THERMOMETER AND BURETTES </a:t>
            </a:r>
            <a:br>
              <a:rPr lang="en-US" sz="3200" dirty="0">
                <a:latin typeface="Aharoni" panose="02010803020104030203" pitchFamily="2" charset="-79"/>
                <a:cs typeface="Aharoni" panose="02010803020104030203" pitchFamily="2" charset="-79"/>
              </a:rPr>
            </a:br>
            <a:br>
              <a:rPr lang="en-US" sz="3200" dirty="0">
                <a:latin typeface="Aharoni" panose="02010803020104030203" pitchFamily="2" charset="-79"/>
                <a:cs typeface="Aharoni" panose="02010803020104030203" pitchFamily="2" charset="-79"/>
              </a:rPr>
            </a:br>
            <a:r>
              <a:rPr lang="en-US" sz="3200" dirty="0">
                <a:latin typeface="Aharoni" panose="02010803020104030203" pitchFamily="2" charset="-79"/>
                <a:cs typeface="Aharoni" panose="02010803020104030203" pitchFamily="2" charset="-79"/>
              </a:rPr>
              <a:t>DTC- 311 (Chemical Quality Assurance)</a:t>
            </a:r>
            <a:br>
              <a:rPr lang="en-US" sz="3200" dirty="0">
                <a:latin typeface="Aharoni" panose="02010803020104030203" pitchFamily="2" charset="-79"/>
                <a:cs typeface="Aharoni" panose="02010803020104030203" pitchFamily="2" charset="-79"/>
              </a:rPr>
            </a:br>
            <a:r>
              <a:rPr lang="en-US" sz="3200" dirty="0"/>
              <a:t> </a:t>
            </a:r>
            <a:endParaRPr lang="en-IN" sz="3200" dirty="0"/>
          </a:p>
        </p:txBody>
      </p:sp>
      <p:sp>
        <p:nvSpPr>
          <p:cNvPr id="3" name="Subtitle 2">
            <a:extLst>
              <a:ext uri="{FF2B5EF4-FFF2-40B4-BE49-F238E27FC236}">
                <a16:creationId xmlns:a16="http://schemas.microsoft.com/office/drawing/2014/main" id="{978D5083-E06E-4347-A021-B78C19BFD0C4}"/>
              </a:ext>
            </a:extLst>
          </p:cNvPr>
          <p:cNvSpPr>
            <a:spLocks noGrp="1"/>
          </p:cNvSpPr>
          <p:nvPr>
            <p:ph type="subTitle" idx="1"/>
          </p:nvPr>
        </p:nvSpPr>
        <p:spPr>
          <a:xfrm>
            <a:off x="1524000" y="4445391"/>
            <a:ext cx="9144000" cy="2412607"/>
          </a:xfrm>
        </p:spPr>
        <p:txBody>
          <a:bodyPr/>
          <a:lstStyle/>
          <a:p>
            <a:r>
              <a:rPr lang="en-IN" b="1" dirty="0">
                <a:latin typeface="Times New Roman" panose="02020603050405020304" pitchFamily="18" charset="0"/>
                <a:cs typeface="Times New Roman" panose="02020603050405020304" pitchFamily="18" charset="0"/>
              </a:rPr>
              <a:t>Binod Kumar Bharti</a:t>
            </a:r>
          </a:p>
          <a:p>
            <a:r>
              <a:rPr lang="en-IN" dirty="0">
                <a:latin typeface="Times New Roman" panose="02020603050405020304" pitchFamily="18" charset="0"/>
                <a:cs typeface="Times New Roman" panose="02020603050405020304" pitchFamily="18" charset="0"/>
              </a:rPr>
              <a:t>Assistant Professor cum Jr. Scientist</a:t>
            </a:r>
          </a:p>
          <a:p>
            <a:r>
              <a:rPr lang="en-IN" dirty="0">
                <a:latin typeface="Times New Roman" panose="02020603050405020304" pitchFamily="18" charset="0"/>
                <a:cs typeface="Times New Roman" panose="02020603050405020304" pitchFamily="18" charset="0"/>
              </a:rPr>
              <a:t>Department of Dairy Chemistry</a:t>
            </a:r>
          </a:p>
          <a:p>
            <a:r>
              <a:rPr lang="en-IN" dirty="0">
                <a:latin typeface="Times New Roman" panose="02020603050405020304" pitchFamily="18" charset="0"/>
                <a:cs typeface="Times New Roman" panose="02020603050405020304" pitchFamily="18" charset="0"/>
              </a:rPr>
              <a:t>Sanjay Gandhi Institute of Dairy Technology</a:t>
            </a:r>
          </a:p>
          <a:p>
            <a:r>
              <a:rPr lang="en-IN" dirty="0">
                <a:latin typeface="Times New Roman" panose="02020603050405020304" pitchFamily="18" charset="0"/>
                <a:cs typeface="Times New Roman" panose="02020603050405020304" pitchFamily="18" charset="0"/>
              </a:rPr>
              <a:t>(Bihar Animal Sciences University) Patna </a:t>
            </a:r>
          </a:p>
        </p:txBody>
      </p:sp>
    </p:spTree>
    <p:extLst>
      <p:ext uri="{BB962C8B-B14F-4D97-AF65-F5344CB8AC3E}">
        <p14:creationId xmlns:p14="http://schemas.microsoft.com/office/powerpoint/2010/main" val="134542994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106C995-8E8A-472D-AF64-156D5EBAAA9A}"/>
              </a:ext>
            </a:extLst>
          </p:cNvPr>
          <p:cNvSpPr>
            <a:spLocks noGrp="1"/>
          </p:cNvSpPr>
          <p:nvPr>
            <p:ph type="ctrTitle"/>
          </p:nvPr>
        </p:nvSpPr>
        <p:spPr>
          <a:xfrm>
            <a:off x="1524000" y="1"/>
            <a:ext cx="9144000" cy="764498"/>
          </a:xfrm>
        </p:spPr>
        <p:txBody>
          <a:bodyPr>
            <a:normAutofit/>
          </a:bodyPr>
          <a:lstStyle/>
          <a:p>
            <a:r>
              <a:rPr lang="en-IN" sz="3200" dirty="0">
                <a:latin typeface="Aharoni" panose="02010803020104030203" pitchFamily="2" charset="-79"/>
                <a:cs typeface="Aharoni" panose="02010803020104030203" pitchFamily="2" charset="-79"/>
              </a:rPr>
              <a:t>Contents</a:t>
            </a:r>
          </a:p>
        </p:txBody>
      </p:sp>
      <p:sp>
        <p:nvSpPr>
          <p:cNvPr id="3" name="Subtitle 2">
            <a:extLst>
              <a:ext uri="{FF2B5EF4-FFF2-40B4-BE49-F238E27FC236}">
                <a16:creationId xmlns:a16="http://schemas.microsoft.com/office/drawing/2014/main" id="{4B2C67F3-E2B4-4CC4-9B81-33EE114A0FA3}"/>
              </a:ext>
            </a:extLst>
          </p:cNvPr>
          <p:cNvSpPr>
            <a:spLocks noGrp="1"/>
          </p:cNvSpPr>
          <p:nvPr>
            <p:ph type="subTitle" idx="1"/>
          </p:nvPr>
        </p:nvSpPr>
        <p:spPr>
          <a:xfrm>
            <a:off x="1504013" y="1109272"/>
            <a:ext cx="9144000" cy="4123910"/>
          </a:xfrm>
        </p:spPr>
        <p:txBody>
          <a:bodyPr>
            <a:normAutofit/>
          </a:bodyPr>
          <a:lstStyle/>
          <a:p>
            <a:pPr marL="457200" indent="-457200" algn="just">
              <a:buAutoNum type="arabicPeriod"/>
            </a:pPr>
            <a:r>
              <a:rPr lang="en-IN" dirty="0">
                <a:latin typeface="Times New Roman" panose="02020603050405020304" pitchFamily="18" charset="0"/>
                <a:cs typeface="Times New Roman" panose="02020603050405020304" pitchFamily="18" charset="0"/>
              </a:rPr>
              <a:t>Introduction</a:t>
            </a:r>
          </a:p>
          <a:p>
            <a:pPr marL="457200" indent="-457200" algn="just">
              <a:buAutoNum type="arabicPeriod"/>
            </a:pPr>
            <a:r>
              <a:rPr lang="en-IN" dirty="0">
                <a:latin typeface="Times New Roman" panose="02020603050405020304" pitchFamily="18" charset="0"/>
                <a:cs typeface="Times New Roman" panose="02020603050405020304" pitchFamily="18" charset="0"/>
              </a:rPr>
              <a:t>Calibration of Milk Butyrometer</a:t>
            </a:r>
          </a:p>
          <a:p>
            <a:pPr marL="457200" indent="-457200" algn="just">
              <a:buAutoNum type="arabicPeriod"/>
            </a:pPr>
            <a:r>
              <a:rPr lang="en-IN" dirty="0">
                <a:latin typeface="Times New Roman" panose="02020603050405020304" pitchFamily="18" charset="0"/>
                <a:cs typeface="Times New Roman" panose="02020603050405020304" pitchFamily="18" charset="0"/>
              </a:rPr>
              <a:t>Calibration of milk pipettes </a:t>
            </a:r>
          </a:p>
          <a:p>
            <a:pPr marL="457200" indent="-457200" algn="just">
              <a:buAutoNum type="arabicPeriod"/>
            </a:pPr>
            <a:r>
              <a:rPr lang="en-IN" dirty="0">
                <a:latin typeface="Times New Roman" panose="02020603050405020304" pitchFamily="18" charset="0"/>
                <a:cs typeface="Times New Roman" panose="02020603050405020304" pitchFamily="18" charset="0"/>
              </a:rPr>
              <a:t>Calibration of Lactometers </a:t>
            </a:r>
          </a:p>
          <a:p>
            <a:pPr marL="457200" indent="-457200" algn="just">
              <a:buAutoNum type="arabicPeriod"/>
            </a:pPr>
            <a:r>
              <a:rPr lang="en-IN" dirty="0">
                <a:latin typeface="Times New Roman" panose="02020603050405020304" pitchFamily="18" charset="0"/>
                <a:cs typeface="Times New Roman" panose="02020603050405020304" pitchFamily="18" charset="0"/>
              </a:rPr>
              <a:t>Calibration of Thermometers </a:t>
            </a:r>
          </a:p>
          <a:p>
            <a:pPr marL="457200" indent="-457200" algn="just">
              <a:buAutoNum type="arabicPeriod"/>
            </a:pPr>
            <a:r>
              <a:rPr lang="en-IN" dirty="0">
                <a:latin typeface="Times New Roman" panose="02020603050405020304" pitchFamily="18" charset="0"/>
                <a:cs typeface="Times New Roman" panose="02020603050405020304" pitchFamily="18" charset="0"/>
              </a:rPr>
              <a:t>Calibration of Burette</a:t>
            </a:r>
          </a:p>
          <a:p>
            <a:pPr marL="457200" indent="-457200" algn="just">
              <a:buAutoNum type="arabicPeriod"/>
            </a:pPr>
            <a:r>
              <a:rPr lang="en-IN" dirty="0">
                <a:latin typeface="Times New Roman" panose="02020603050405020304" pitchFamily="18" charset="0"/>
                <a:cs typeface="Times New Roman" panose="02020603050405020304" pitchFamily="18" charset="0"/>
              </a:rPr>
              <a:t>Conclusion</a:t>
            </a:r>
          </a:p>
          <a:p>
            <a:pPr marL="457200" indent="-457200" algn="just">
              <a:buAutoNum type="arabicPeriod"/>
            </a:pPr>
            <a:r>
              <a:rPr lang="en-IN" dirty="0">
                <a:latin typeface="Times New Roman" panose="02020603050405020304" pitchFamily="18" charset="0"/>
                <a:cs typeface="Times New Roman" panose="02020603050405020304" pitchFamily="18" charset="0"/>
              </a:rPr>
              <a:t>References</a:t>
            </a:r>
          </a:p>
          <a:p>
            <a:pPr marL="457200" indent="-457200">
              <a:buAutoNum type="arabicPeriod"/>
            </a:pPr>
            <a:endParaRPr lang="en-IN" dirty="0"/>
          </a:p>
          <a:p>
            <a:pPr marL="457200" indent="-457200">
              <a:buAutoNum type="arabicPeriod"/>
            </a:pPr>
            <a:endParaRPr lang="en-IN" dirty="0"/>
          </a:p>
          <a:p>
            <a:pPr marL="457200" indent="-457200">
              <a:buAutoNum type="arabicPeriod"/>
            </a:pPr>
            <a:endParaRPr lang="en-IN" dirty="0"/>
          </a:p>
        </p:txBody>
      </p:sp>
    </p:spTree>
    <p:extLst>
      <p:ext uri="{BB962C8B-B14F-4D97-AF65-F5344CB8AC3E}">
        <p14:creationId xmlns:p14="http://schemas.microsoft.com/office/powerpoint/2010/main" val="354618433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E01E83A-F614-4882-AE6E-F68DB1C3ACBE}"/>
              </a:ext>
            </a:extLst>
          </p:cNvPr>
          <p:cNvSpPr>
            <a:spLocks noGrp="1"/>
          </p:cNvSpPr>
          <p:nvPr>
            <p:ph type="ctrTitle"/>
          </p:nvPr>
        </p:nvSpPr>
        <p:spPr>
          <a:xfrm>
            <a:off x="1524000" y="0"/>
            <a:ext cx="9144000" cy="773723"/>
          </a:xfrm>
        </p:spPr>
        <p:txBody>
          <a:bodyPr>
            <a:normAutofit/>
          </a:bodyPr>
          <a:lstStyle/>
          <a:p>
            <a:r>
              <a:rPr lang="en-IN" sz="3200" dirty="0">
                <a:latin typeface="Aharoni" panose="02010803020104030203" pitchFamily="2" charset="-79"/>
                <a:cs typeface="Aharoni" panose="02010803020104030203" pitchFamily="2" charset="-79"/>
              </a:rPr>
              <a:t> Introduction </a:t>
            </a:r>
          </a:p>
        </p:txBody>
      </p:sp>
      <p:sp>
        <p:nvSpPr>
          <p:cNvPr id="3" name="Subtitle 2">
            <a:extLst>
              <a:ext uri="{FF2B5EF4-FFF2-40B4-BE49-F238E27FC236}">
                <a16:creationId xmlns:a16="http://schemas.microsoft.com/office/drawing/2014/main" id="{EE8BEE32-C6FE-42B7-83C0-1EDDDAF73DA2}"/>
              </a:ext>
            </a:extLst>
          </p:cNvPr>
          <p:cNvSpPr>
            <a:spLocks noGrp="1"/>
          </p:cNvSpPr>
          <p:nvPr>
            <p:ph type="subTitle" idx="1"/>
          </p:nvPr>
        </p:nvSpPr>
        <p:spPr>
          <a:xfrm>
            <a:off x="1524000" y="773723"/>
            <a:ext cx="9144000" cy="6084278"/>
          </a:xfrm>
        </p:spPr>
        <p:txBody>
          <a:bodyPr>
            <a:normAutofit lnSpcReduction="10000"/>
          </a:bodyPr>
          <a:lstStyle/>
          <a:p>
            <a:pPr algn="just"/>
            <a:r>
              <a:rPr lang="en-US" dirty="0">
                <a:latin typeface="Times New Roman" panose="02020603050405020304" pitchFamily="18" charset="0"/>
                <a:cs typeface="Times New Roman" panose="02020603050405020304" pitchFamily="18" charset="0"/>
              </a:rPr>
              <a:t>● Milk is critically analyzed in dairy plant, for its composition and quality during reception, processing and subsequent dispatch for sale. </a:t>
            </a:r>
          </a:p>
          <a:p>
            <a:pPr algn="just"/>
            <a:r>
              <a:rPr lang="en-US" dirty="0">
                <a:latin typeface="Times New Roman" panose="02020603050405020304" pitchFamily="18" charset="0"/>
                <a:cs typeface="Times New Roman" panose="02020603050405020304" pitchFamily="18" charset="0"/>
              </a:rPr>
              <a:t>● It is required for pricing, checking suitability of milk for processing and its compliance with the legal standards. </a:t>
            </a:r>
          </a:p>
          <a:p>
            <a:pPr algn="just"/>
            <a:r>
              <a:rPr lang="en-US" dirty="0">
                <a:latin typeface="Times New Roman" panose="02020603050405020304" pitchFamily="18" charset="0"/>
                <a:cs typeface="Times New Roman" panose="02020603050405020304" pitchFamily="18" charset="0"/>
              </a:rPr>
              <a:t>● In spite of the utmost care taken during analysis of milk and milk products, sometimes the results of the analysis can be wrong due to use of inaccurately calibrated glassware. </a:t>
            </a:r>
          </a:p>
          <a:p>
            <a:pPr algn="just"/>
            <a:r>
              <a:rPr lang="en-US" dirty="0">
                <a:latin typeface="Times New Roman" panose="02020603050405020304" pitchFamily="18" charset="0"/>
                <a:cs typeface="Times New Roman" panose="02020603050405020304" pitchFamily="18" charset="0"/>
              </a:rPr>
              <a:t>● Therefore, it is essential to check the calibration of glassware before being used for analysis of milk and milk products. </a:t>
            </a:r>
          </a:p>
          <a:p>
            <a:pPr algn="just"/>
            <a:r>
              <a:rPr lang="en-US" dirty="0">
                <a:latin typeface="Times New Roman" panose="02020603050405020304" pitchFamily="18" charset="0"/>
                <a:cs typeface="Times New Roman" panose="02020603050405020304" pitchFamily="18" charset="0"/>
              </a:rPr>
              <a:t>● </a:t>
            </a:r>
            <a:r>
              <a:rPr lang="en-IN" dirty="0">
                <a:latin typeface="Times New Roman" panose="02020603050405020304" pitchFamily="18" charset="0"/>
                <a:cs typeface="Times New Roman" panose="02020603050405020304" pitchFamily="18" charset="0"/>
              </a:rPr>
              <a:t>Laboratory </a:t>
            </a:r>
            <a:r>
              <a:rPr lang="en-IN" dirty="0" err="1">
                <a:latin typeface="Times New Roman" panose="02020603050405020304" pitchFamily="18" charset="0"/>
                <a:cs typeface="Times New Roman" panose="02020603050405020304" pitchFamily="18" charset="0"/>
              </a:rPr>
              <a:t>glasswares</a:t>
            </a:r>
            <a:r>
              <a:rPr lang="en-IN" dirty="0">
                <a:latin typeface="Times New Roman" panose="02020603050405020304" pitchFamily="18" charset="0"/>
                <a:cs typeface="Times New Roman" panose="02020603050405020304" pitchFamily="18" charset="0"/>
              </a:rPr>
              <a:t> are made mostly from distinct types of glass like </a:t>
            </a:r>
            <a:r>
              <a:rPr lang="en-IN" dirty="0" err="1">
                <a:latin typeface="Times New Roman" panose="02020603050405020304" pitchFamily="18" charset="0"/>
                <a:cs typeface="Times New Roman" panose="02020603050405020304" pitchFamily="18" charset="0"/>
              </a:rPr>
              <a:t>sodalime</a:t>
            </a:r>
            <a:r>
              <a:rPr lang="en-IN" dirty="0">
                <a:latin typeface="Times New Roman" panose="02020603050405020304" pitchFamily="18" charset="0"/>
                <a:cs typeface="Times New Roman" panose="02020603050405020304" pitchFamily="18" charset="0"/>
              </a:rPr>
              <a:t> (soft) and hard or borosilicate glass (</a:t>
            </a:r>
            <a:r>
              <a:rPr lang="en-IN" dirty="0" err="1">
                <a:latin typeface="Times New Roman" panose="02020603050405020304" pitchFamily="18" charset="0"/>
                <a:cs typeface="Times New Roman" panose="02020603050405020304" pitchFamily="18" charset="0"/>
              </a:rPr>
              <a:t>pyrex</a:t>
            </a:r>
            <a:r>
              <a:rPr lang="en-IN" dirty="0">
                <a:latin typeface="Times New Roman" panose="02020603050405020304" pitchFamily="18" charset="0"/>
                <a:cs typeface="Times New Roman" panose="02020603050405020304" pitchFamily="18" charset="0"/>
              </a:rPr>
              <a:t>, phoenix etc.).</a:t>
            </a:r>
          </a:p>
          <a:p>
            <a:pPr algn="just"/>
            <a:r>
              <a:rPr lang="en-US" dirty="0">
                <a:latin typeface="Times New Roman" panose="02020603050405020304" pitchFamily="18" charset="0"/>
                <a:cs typeface="Times New Roman" panose="02020603050405020304" pitchFamily="18" charset="0"/>
              </a:rPr>
              <a:t>● Some of the basic apparatus which are of universe use and are general purposes containers used in all laboratory purposes are</a:t>
            </a:r>
          </a:p>
          <a:p>
            <a:pPr algn="just"/>
            <a:r>
              <a:rPr lang="en-US" dirty="0">
                <a:latin typeface="Times New Roman" panose="02020603050405020304" pitchFamily="18" charset="0"/>
                <a:cs typeface="Times New Roman" panose="02020603050405020304" pitchFamily="18" charset="0"/>
              </a:rPr>
              <a:t>1. Burette                    	4. Test tubes		7. Beakers</a:t>
            </a:r>
          </a:p>
          <a:p>
            <a:pPr algn="just"/>
            <a:r>
              <a:rPr lang="en-US" dirty="0">
                <a:latin typeface="Times New Roman" panose="02020603050405020304" pitchFamily="18" charset="0"/>
                <a:cs typeface="Times New Roman" panose="02020603050405020304" pitchFamily="18" charset="0"/>
              </a:rPr>
              <a:t>2. Pipette		5. Thermometers</a:t>
            </a:r>
          </a:p>
          <a:p>
            <a:pPr algn="just"/>
            <a:r>
              <a:rPr lang="en-US" dirty="0">
                <a:latin typeface="Times New Roman" panose="02020603050405020304" pitchFamily="18" charset="0"/>
                <a:cs typeface="Times New Roman" panose="02020603050405020304" pitchFamily="18" charset="0"/>
              </a:rPr>
              <a:t>3. Flasks		6. Cylinders 			</a:t>
            </a:r>
          </a:p>
          <a:p>
            <a:pPr algn="just"/>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95196453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id="{DCEBF93F-C078-4637-92E9-84ECAB11B9E9}"/>
              </a:ext>
            </a:extLst>
          </p:cNvPr>
          <p:cNvSpPr>
            <a:spLocks noGrp="1"/>
          </p:cNvSpPr>
          <p:nvPr>
            <p:ph type="subTitle" idx="1"/>
          </p:nvPr>
        </p:nvSpPr>
        <p:spPr>
          <a:xfrm>
            <a:off x="1524000" y="614597"/>
            <a:ext cx="9144000" cy="6243403"/>
          </a:xfrm>
        </p:spPr>
        <p:txBody>
          <a:bodyPr>
            <a:normAutofit/>
          </a:bodyPr>
          <a:lstStyle/>
          <a:p>
            <a:r>
              <a:rPr lang="en-US" dirty="0">
                <a:latin typeface="Times New Roman" panose="02020603050405020304" pitchFamily="18" charset="0"/>
                <a:cs typeface="Times New Roman" panose="02020603050405020304" pitchFamily="18" charset="0"/>
              </a:rPr>
              <a:t>The specific apparatus are being used in dairy laboratories</a:t>
            </a:r>
          </a:p>
          <a:p>
            <a:r>
              <a:rPr lang="en-US" dirty="0">
                <a:latin typeface="Times New Roman" panose="02020603050405020304" pitchFamily="18" charset="0"/>
                <a:cs typeface="Times New Roman" panose="02020603050405020304" pitchFamily="18" charset="0"/>
              </a:rPr>
              <a:t>1. Butyrometers          	3. Hydrometers</a:t>
            </a:r>
          </a:p>
          <a:p>
            <a:r>
              <a:rPr lang="en-US" dirty="0">
                <a:latin typeface="Times New Roman" panose="02020603050405020304" pitchFamily="18" charset="0"/>
                <a:cs typeface="Times New Roman" panose="02020603050405020304" pitchFamily="18" charset="0"/>
              </a:rPr>
              <a:t>2. Lactometers		4. Milk pipette</a:t>
            </a:r>
          </a:p>
          <a:p>
            <a:pPr algn="just"/>
            <a:r>
              <a:rPr lang="en-US" dirty="0">
                <a:latin typeface="Times New Roman" panose="02020603050405020304" pitchFamily="18" charset="0"/>
                <a:cs typeface="Times New Roman" panose="02020603050405020304" pitchFamily="18" charset="0"/>
              </a:rPr>
              <a:t>● Most of the apparatus supplied by the large laboratory furnishers is now standardized to conform to its designs drawn by the standard institutions. </a:t>
            </a:r>
          </a:p>
          <a:p>
            <a:pPr algn="just"/>
            <a:r>
              <a:rPr lang="en-US" dirty="0">
                <a:latin typeface="Times New Roman" panose="02020603050405020304" pitchFamily="18" charset="0"/>
                <a:cs typeface="Times New Roman" panose="02020603050405020304" pitchFamily="18" charset="0"/>
              </a:rPr>
              <a:t>● Practically any apparatus ordered from laboratory supply houses must be guaranteed to conform to its standard specifications and also must be suitable for the purpose for which it is intended. </a:t>
            </a:r>
          </a:p>
          <a:p>
            <a:pPr algn="just"/>
            <a:r>
              <a:rPr lang="en-US" dirty="0">
                <a:latin typeface="Times New Roman" panose="02020603050405020304" pitchFamily="18" charset="0"/>
                <a:cs typeface="Times New Roman" panose="02020603050405020304" pitchFamily="18" charset="0"/>
              </a:rPr>
              <a:t>● For very accurate work, it may be necessary to calibrate a particular piece of apparatus in the laboratory.</a:t>
            </a:r>
          </a:p>
          <a:p>
            <a:pPr algn="just"/>
            <a:r>
              <a:rPr lang="en-US" dirty="0">
                <a:latin typeface="Times New Roman" panose="02020603050405020304" pitchFamily="18" charset="0"/>
                <a:cs typeface="Times New Roman" panose="02020603050405020304" pitchFamily="18" charset="0"/>
              </a:rPr>
              <a:t>● Proper calibration and manufacture of glassware form a reliable source is a critical issue at present. There are a number of manufacturers for butyrometers and lactometers are available but very few of them use the ISI mark. </a:t>
            </a:r>
          </a:p>
        </p:txBody>
      </p:sp>
    </p:spTree>
    <p:extLst>
      <p:ext uri="{BB962C8B-B14F-4D97-AF65-F5344CB8AC3E}">
        <p14:creationId xmlns:p14="http://schemas.microsoft.com/office/powerpoint/2010/main" val="370946777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id="{37C4DE0D-A0B0-4681-A5F1-84D6D4813427}"/>
              </a:ext>
            </a:extLst>
          </p:cNvPr>
          <p:cNvSpPr>
            <a:spLocks noGrp="1"/>
          </p:cNvSpPr>
          <p:nvPr>
            <p:ph type="subTitle" idx="1"/>
          </p:nvPr>
        </p:nvSpPr>
        <p:spPr>
          <a:xfrm>
            <a:off x="1524000" y="284813"/>
            <a:ext cx="9144000" cy="6573186"/>
          </a:xfrm>
        </p:spPr>
        <p:txBody>
          <a:bodyPr>
            <a:normAutofit/>
          </a:bodyPr>
          <a:lstStyle/>
          <a:p>
            <a:pPr algn="just"/>
            <a:r>
              <a:rPr lang="en-US" dirty="0">
                <a:latin typeface="Times New Roman" panose="02020603050405020304" pitchFamily="18" charset="0"/>
                <a:cs typeface="Times New Roman" panose="02020603050405020304" pitchFamily="18" charset="0"/>
              </a:rPr>
              <a:t>The personnel using such types of </a:t>
            </a:r>
            <a:r>
              <a:rPr lang="en-US" dirty="0" err="1">
                <a:latin typeface="Times New Roman" panose="02020603050405020304" pitchFamily="18" charset="0"/>
                <a:cs typeface="Times New Roman" panose="02020603050405020304" pitchFamily="18" charset="0"/>
              </a:rPr>
              <a:t>glasswares</a:t>
            </a:r>
            <a:r>
              <a:rPr lang="en-US" dirty="0">
                <a:latin typeface="Times New Roman" panose="02020603050405020304" pitchFamily="18" charset="0"/>
                <a:cs typeface="Times New Roman" panose="02020603050405020304" pitchFamily="18" charset="0"/>
              </a:rPr>
              <a:t> are also not so stringent on the calibration, accuracy and source of manufacture. </a:t>
            </a:r>
          </a:p>
          <a:p>
            <a:pPr algn="just"/>
            <a:r>
              <a:rPr lang="en-US" dirty="0">
                <a:latin typeface="Times New Roman" panose="02020603050405020304" pitchFamily="18" charset="0"/>
                <a:cs typeface="Times New Roman" panose="02020603050405020304" pitchFamily="18" charset="0"/>
              </a:rPr>
              <a:t>So, the calibration of </a:t>
            </a:r>
            <a:r>
              <a:rPr lang="en-US" dirty="0" err="1">
                <a:latin typeface="Times New Roman" panose="02020603050405020304" pitchFamily="18" charset="0"/>
                <a:cs typeface="Times New Roman" panose="02020603050405020304" pitchFamily="18" charset="0"/>
              </a:rPr>
              <a:t>glasswares</a:t>
            </a:r>
            <a:r>
              <a:rPr lang="en-US" dirty="0">
                <a:latin typeface="Times New Roman" panose="02020603050405020304" pitchFamily="18" charset="0"/>
                <a:cs typeface="Times New Roman" panose="02020603050405020304" pitchFamily="18" charset="0"/>
              </a:rPr>
              <a:t> is necessary for :</a:t>
            </a:r>
          </a:p>
          <a:p>
            <a:pPr algn="just"/>
            <a:r>
              <a:rPr lang="en-US" dirty="0">
                <a:latin typeface="Times New Roman" panose="02020603050405020304" pitchFamily="18" charset="0"/>
                <a:cs typeface="Times New Roman" panose="02020603050405020304" pitchFamily="18" charset="0"/>
              </a:rPr>
              <a:t>•	Control of quality of the product</a:t>
            </a:r>
          </a:p>
          <a:p>
            <a:pPr algn="just"/>
            <a:r>
              <a:rPr lang="en-US" dirty="0">
                <a:latin typeface="Times New Roman" panose="02020603050405020304" pitchFamily="18" charset="0"/>
                <a:cs typeface="Times New Roman" panose="02020603050405020304" pitchFamily="18" charset="0"/>
              </a:rPr>
              <a:t>•	Control of process</a:t>
            </a:r>
          </a:p>
          <a:p>
            <a:pPr algn="just"/>
            <a:r>
              <a:rPr lang="en-US" dirty="0">
                <a:latin typeface="Times New Roman" panose="02020603050405020304" pitchFamily="18" charset="0"/>
                <a:cs typeface="Times New Roman" panose="02020603050405020304" pitchFamily="18" charset="0"/>
              </a:rPr>
              <a:t>•	Legal requirements</a:t>
            </a:r>
          </a:p>
          <a:p>
            <a:pPr algn="just"/>
            <a:r>
              <a:rPr lang="en-US" dirty="0">
                <a:latin typeface="Times New Roman" panose="02020603050405020304" pitchFamily="18" charset="0"/>
                <a:cs typeface="Times New Roman" panose="02020603050405020304" pitchFamily="18" charset="0"/>
              </a:rPr>
              <a:t>•	Analytical accuracy</a:t>
            </a:r>
          </a:p>
          <a:p>
            <a:pPr algn="just"/>
            <a:r>
              <a:rPr lang="en-US" dirty="0">
                <a:latin typeface="Times New Roman" panose="02020603050405020304" pitchFamily="18" charset="0"/>
                <a:cs typeface="Times New Roman" panose="02020603050405020304" pitchFamily="18" charset="0"/>
              </a:rPr>
              <a:t>• 	Economics to producers/consumers</a:t>
            </a:r>
          </a:p>
          <a:p>
            <a:endParaRPr lang="en-IN" dirty="0"/>
          </a:p>
        </p:txBody>
      </p:sp>
    </p:spTree>
    <p:extLst>
      <p:ext uri="{BB962C8B-B14F-4D97-AF65-F5344CB8AC3E}">
        <p14:creationId xmlns:p14="http://schemas.microsoft.com/office/powerpoint/2010/main" val="223991216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731829D-5E39-44FC-81EF-44F137EC2565}"/>
              </a:ext>
            </a:extLst>
          </p:cNvPr>
          <p:cNvSpPr>
            <a:spLocks noGrp="1"/>
          </p:cNvSpPr>
          <p:nvPr>
            <p:ph type="ctrTitle"/>
          </p:nvPr>
        </p:nvSpPr>
        <p:spPr>
          <a:xfrm>
            <a:off x="1524000" y="1"/>
            <a:ext cx="9144000" cy="815925"/>
          </a:xfrm>
        </p:spPr>
        <p:txBody>
          <a:bodyPr>
            <a:normAutofit/>
          </a:bodyPr>
          <a:lstStyle/>
          <a:p>
            <a:r>
              <a:rPr lang="en-IN" sz="3200" dirty="0">
                <a:latin typeface="Aharoni" panose="02010803020104030203" pitchFamily="2" charset="-79"/>
                <a:cs typeface="Aharoni" panose="02010803020104030203" pitchFamily="2" charset="-79"/>
              </a:rPr>
              <a:t>Calibration of Milk Butyrometer</a:t>
            </a:r>
          </a:p>
        </p:txBody>
      </p:sp>
      <p:sp>
        <p:nvSpPr>
          <p:cNvPr id="3" name="Subtitle 2">
            <a:extLst>
              <a:ext uri="{FF2B5EF4-FFF2-40B4-BE49-F238E27FC236}">
                <a16:creationId xmlns:a16="http://schemas.microsoft.com/office/drawing/2014/main" id="{EFC6B369-1664-443E-94D5-5E7245218C69}"/>
              </a:ext>
            </a:extLst>
          </p:cNvPr>
          <p:cNvSpPr>
            <a:spLocks noGrp="1"/>
          </p:cNvSpPr>
          <p:nvPr>
            <p:ph type="subTitle" idx="1"/>
          </p:nvPr>
        </p:nvSpPr>
        <p:spPr>
          <a:xfrm>
            <a:off x="1524000" y="928469"/>
            <a:ext cx="9144000" cy="5929530"/>
          </a:xfrm>
        </p:spPr>
        <p:txBody>
          <a:bodyPr>
            <a:normAutofit/>
          </a:bodyPr>
          <a:lstStyle/>
          <a:p>
            <a:pPr algn="just"/>
            <a:r>
              <a:rPr lang="en-US" dirty="0">
                <a:latin typeface="Times New Roman" panose="02020603050405020304" pitchFamily="18" charset="0"/>
                <a:cs typeface="Times New Roman" panose="02020603050405020304" pitchFamily="18" charset="0"/>
              </a:rPr>
              <a:t>● Calibration means establishing and recording the measurement uncertainty of measuring equipment. </a:t>
            </a:r>
          </a:p>
          <a:p>
            <a:pPr algn="just"/>
            <a:r>
              <a:rPr lang="en-US" dirty="0">
                <a:latin typeface="Times New Roman" panose="02020603050405020304" pitchFamily="18" charset="0"/>
                <a:cs typeface="Times New Roman" panose="02020603050405020304" pitchFamily="18" charset="0"/>
              </a:rPr>
              <a:t>● Proper calibration does not involve any adjustment of an instrument but may demonstrate the need for adjustment. </a:t>
            </a:r>
          </a:p>
          <a:p>
            <a:pPr algn="just"/>
            <a:r>
              <a:rPr lang="en-US" dirty="0">
                <a:latin typeface="Times New Roman" panose="02020603050405020304" pitchFamily="18" charset="0"/>
                <a:cs typeface="Times New Roman" panose="02020603050405020304" pitchFamily="18" charset="0"/>
              </a:rPr>
              <a:t>● Calibration is a comparison between measurements-</a:t>
            </a:r>
          </a:p>
          <a:p>
            <a:pPr algn="just"/>
            <a:r>
              <a:rPr lang="en-US" dirty="0">
                <a:latin typeface="Times New Roman" panose="02020603050405020304" pitchFamily="18" charset="0"/>
                <a:cs typeface="Times New Roman" panose="02020603050405020304" pitchFamily="18" charset="0"/>
              </a:rPr>
              <a:t>-one of known magnitude or correctness made or set with one device and another measurement made in as similar a way as possible with a second device. </a:t>
            </a:r>
          </a:p>
          <a:p>
            <a:pPr algn="just"/>
            <a:r>
              <a:rPr lang="en-US" dirty="0">
                <a:latin typeface="Times New Roman" panose="02020603050405020304" pitchFamily="18" charset="0"/>
                <a:cs typeface="Times New Roman" panose="02020603050405020304" pitchFamily="18" charset="0"/>
              </a:rPr>
              <a:t>-The device with the known or assigned correctness is called the standard/references. The second device is the unit under test (UUT), test instrument (TI), or any of several other names for the device being calibrated. </a:t>
            </a:r>
          </a:p>
          <a:p>
            <a:pPr algn="just"/>
            <a:r>
              <a:rPr lang="en-US" dirty="0">
                <a:latin typeface="Times New Roman" panose="02020603050405020304" pitchFamily="18" charset="0"/>
                <a:cs typeface="Times New Roman" panose="02020603050405020304" pitchFamily="18" charset="0"/>
              </a:rPr>
              <a:t> </a:t>
            </a:r>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92871694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2A8479-8CAE-4A5C-94EF-BEE2E4DB98C0}"/>
              </a:ext>
            </a:extLst>
          </p:cNvPr>
          <p:cNvSpPr>
            <a:spLocks noGrp="1"/>
          </p:cNvSpPr>
          <p:nvPr>
            <p:ph type="ctrTitle"/>
          </p:nvPr>
        </p:nvSpPr>
        <p:spPr>
          <a:xfrm>
            <a:off x="1524000" y="0"/>
            <a:ext cx="9144000" cy="787791"/>
          </a:xfrm>
        </p:spPr>
        <p:txBody>
          <a:bodyPr>
            <a:normAutofit fontScale="90000"/>
          </a:bodyPr>
          <a:lstStyle/>
          <a:p>
            <a:r>
              <a:rPr lang="en-IN" dirty="0"/>
              <a:t> </a:t>
            </a:r>
            <a:r>
              <a:rPr lang="en-IN" sz="3200" dirty="0">
                <a:latin typeface="Aharoni" panose="02010803020104030203" pitchFamily="2" charset="-79"/>
                <a:cs typeface="Aharoni" panose="02010803020104030203" pitchFamily="2" charset="-79"/>
              </a:rPr>
              <a:t>Calibration of milk butyrometers </a:t>
            </a:r>
          </a:p>
        </p:txBody>
      </p:sp>
      <p:sp>
        <p:nvSpPr>
          <p:cNvPr id="3" name="Subtitle 2">
            <a:extLst>
              <a:ext uri="{FF2B5EF4-FFF2-40B4-BE49-F238E27FC236}">
                <a16:creationId xmlns:a16="http://schemas.microsoft.com/office/drawing/2014/main" id="{07F19E8F-CE33-4E0A-807D-BCF87F5D7211}"/>
              </a:ext>
            </a:extLst>
          </p:cNvPr>
          <p:cNvSpPr>
            <a:spLocks noGrp="1"/>
          </p:cNvSpPr>
          <p:nvPr>
            <p:ph type="subTitle" idx="1"/>
          </p:nvPr>
        </p:nvSpPr>
        <p:spPr>
          <a:xfrm>
            <a:off x="1524000" y="942535"/>
            <a:ext cx="9144000" cy="5915465"/>
          </a:xfrm>
        </p:spPr>
        <p:txBody>
          <a:bodyPr>
            <a:normAutofit lnSpcReduction="10000"/>
          </a:bodyPr>
          <a:lstStyle/>
          <a:p>
            <a:pPr algn="just"/>
            <a:r>
              <a:rPr lang="en-US" dirty="0">
                <a:latin typeface="Times New Roman" panose="02020603050405020304" pitchFamily="18" charset="0"/>
                <a:cs typeface="Times New Roman" panose="02020603050405020304" pitchFamily="18" charset="0"/>
              </a:rPr>
              <a:t>Following are some of the methods: </a:t>
            </a:r>
          </a:p>
          <a:p>
            <a:pPr algn="just"/>
            <a:r>
              <a:rPr lang="en-US" dirty="0">
                <a:latin typeface="Times New Roman" panose="02020603050405020304" pitchFamily="18" charset="0"/>
                <a:cs typeface="Times New Roman" panose="02020603050405020304" pitchFamily="18" charset="0"/>
              </a:rPr>
              <a:t>(</a:t>
            </a:r>
            <a:r>
              <a:rPr lang="en-US" dirty="0" err="1">
                <a:latin typeface="Times New Roman" panose="02020603050405020304" pitchFamily="18" charset="0"/>
                <a:cs typeface="Times New Roman" panose="02020603050405020304" pitchFamily="18" charset="0"/>
              </a:rPr>
              <a:t>i</a:t>
            </a:r>
            <a:r>
              <a:rPr lang="en-US" dirty="0">
                <a:latin typeface="Times New Roman" panose="02020603050405020304" pitchFamily="18" charset="0"/>
                <a:cs typeface="Times New Roman" panose="02020603050405020304" pitchFamily="18" charset="0"/>
              </a:rPr>
              <a:t>) Comparison method and </a:t>
            </a:r>
            <a:r>
              <a:rPr lang="en-US" sz="2400" dirty="0">
                <a:latin typeface="Times New Roman" panose="02020603050405020304" pitchFamily="18" charset="0"/>
                <a:cs typeface="Times New Roman" panose="02020603050405020304" pitchFamily="18" charset="0"/>
              </a:rPr>
              <a:t>(ii) BIS Method</a:t>
            </a:r>
            <a:r>
              <a:rPr lang="en-US" dirty="0">
                <a:latin typeface="Times New Roman" panose="02020603050405020304" pitchFamily="18" charset="0"/>
                <a:cs typeface="Times New Roman" panose="02020603050405020304" pitchFamily="18" charset="0"/>
              </a:rPr>
              <a:t> </a:t>
            </a:r>
          </a:p>
          <a:p>
            <a:pPr algn="just"/>
            <a:endParaRPr lang="en-US" dirty="0">
              <a:latin typeface="Times New Roman" panose="02020603050405020304" pitchFamily="18" charset="0"/>
              <a:cs typeface="Times New Roman" panose="02020603050405020304" pitchFamily="18" charset="0"/>
            </a:endParaRPr>
          </a:p>
          <a:p>
            <a:pPr algn="just"/>
            <a:r>
              <a:rPr lang="en-US" b="1" dirty="0">
                <a:latin typeface="Times New Roman" panose="02020603050405020304" pitchFamily="18" charset="0"/>
                <a:cs typeface="Times New Roman" panose="02020603050405020304" pitchFamily="18" charset="0"/>
              </a:rPr>
              <a:t>(</a:t>
            </a:r>
            <a:r>
              <a:rPr lang="en-US" b="1" dirty="0" err="1">
                <a:latin typeface="Times New Roman" panose="02020603050405020304" pitchFamily="18" charset="0"/>
                <a:cs typeface="Times New Roman" panose="02020603050405020304" pitchFamily="18" charset="0"/>
              </a:rPr>
              <a:t>i</a:t>
            </a:r>
            <a:r>
              <a:rPr lang="en-US" b="1" dirty="0">
                <a:latin typeface="Times New Roman" panose="02020603050405020304" pitchFamily="18" charset="0"/>
                <a:cs typeface="Times New Roman" panose="02020603050405020304" pitchFamily="18" charset="0"/>
              </a:rPr>
              <a:t>) Comparison method </a:t>
            </a:r>
          </a:p>
          <a:p>
            <a:pPr algn="just"/>
            <a:r>
              <a:rPr lang="en-US" dirty="0">
                <a:latin typeface="Times New Roman" panose="02020603050405020304" pitchFamily="18" charset="0"/>
                <a:cs typeface="Times New Roman" panose="02020603050405020304" pitchFamily="18" charset="0"/>
              </a:rPr>
              <a:t>● This is not accurate method, however, sometimes and usually this method is mostly used. In this the accuracy of newly purchased butyrometers is compared by estimating fat by Gerber method in a one milk sample, along with the butyrometers of the previous batch, well calibrated and known to be accurate. </a:t>
            </a:r>
          </a:p>
          <a:p>
            <a:pPr algn="just"/>
            <a:r>
              <a:rPr lang="en-US" dirty="0">
                <a:latin typeface="Times New Roman" panose="02020603050405020304" pitchFamily="18" charset="0"/>
                <a:cs typeface="Times New Roman" panose="02020603050405020304" pitchFamily="18" charset="0"/>
              </a:rPr>
              <a:t>● If the readings of the fat values of new butyrometers are the same as of old ones, then the new butyrometers are accepted otherwise it will be rejected. </a:t>
            </a:r>
          </a:p>
          <a:p>
            <a:pPr algn="just"/>
            <a:r>
              <a:rPr lang="en-US" dirty="0">
                <a:latin typeface="Times New Roman" panose="02020603050405020304" pitchFamily="18" charset="0"/>
                <a:cs typeface="Times New Roman" panose="02020603050405020304" pitchFamily="18" charset="0"/>
              </a:rPr>
              <a:t>● Limitation- </a:t>
            </a:r>
          </a:p>
          <a:p>
            <a:pPr algn="just"/>
            <a:r>
              <a:rPr lang="en-US" dirty="0">
                <a:latin typeface="Times New Roman" panose="02020603050405020304" pitchFamily="18" charset="0"/>
                <a:cs typeface="Times New Roman" panose="02020603050405020304" pitchFamily="18" charset="0"/>
              </a:rPr>
              <a:t>The previous butyrometers may not be accurate or their internal volume may have been changed due to acid corrosion. </a:t>
            </a:r>
          </a:p>
          <a:p>
            <a:pPr algn="just"/>
            <a:r>
              <a:rPr lang="en-US" dirty="0">
                <a:latin typeface="Times New Roman" panose="02020603050405020304" pitchFamily="18" charset="0"/>
                <a:cs typeface="Times New Roman" panose="02020603050405020304" pitchFamily="18" charset="0"/>
              </a:rPr>
              <a:t> </a:t>
            </a:r>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6048000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781699-E63B-4E8E-A197-B4186B0C3B1B}"/>
              </a:ext>
            </a:extLst>
          </p:cNvPr>
          <p:cNvSpPr>
            <a:spLocks noGrp="1"/>
          </p:cNvSpPr>
          <p:nvPr>
            <p:ph type="ctrTitle"/>
          </p:nvPr>
        </p:nvSpPr>
        <p:spPr>
          <a:xfrm>
            <a:off x="1524000" y="1"/>
            <a:ext cx="9144000" cy="1477107"/>
          </a:xfrm>
        </p:spPr>
        <p:txBody>
          <a:bodyPr>
            <a:normAutofit/>
          </a:bodyPr>
          <a:lstStyle/>
          <a:p>
            <a:r>
              <a:rPr lang="en-US" sz="3200" dirty="0">
                <a:latin typeface="Times New Roman" panose="02020603050405020304" pitchFamily="18" charset="0"/>
                <a:cs typeface="Times New Roman" panose="02020603050405020304" pitchFamily="18" charset="0"/>
              </a:rPr>
              <a:t>(ii) BIS Method </a:t>
            </a:r>
            <a:br>
              <a:rPr lang="en-US" dirty="0"/>
            </a:br>
            <a:endParaRPr lang="en-IN" dirty="0"/>
          </a:p>
        </p:txBody>
      </p:sp>
      <p:sp>
        <p:nvSpPr>
          <p:cNvPr id="3" name="Subtitle 2">
            <a:extLst>
              <a:ext uri="{FF2B5EF4-FFF2-40B4-BE49-F238E27FC236}">
                <a16:creationId xmlns:a16="http://schemas.microsoft.com/office/drawing/2014/main" id="{BC12791E-F2CD-4543-8FF6-C3C832B3C0F3}"/>
              </a:ext>
            </a:extLst>
          </p:cNvPr>
          <p:cNvSpPr>
            <a:spLocks noGrp="1"/>
          </p:cNvSpPr>
          <p:nvPr>
            <p:ph type="subTitle" idx="1"/>
          </p:nvPr>
        </p:nvSpPr>
        <p:spPr>
          <a:xfrm>
            <a:off x="1524000" y="661182"/>
            <a:ext cx="9144000" cy="6196817"/>
          </a:xfrm>
        </p:spPr>
        <p:txBody>
          <a:bodyPr>
            <a:normAutofit/>
          </a:bodyPr>
          <a:lstStyle/>
          <a:p>
            <a:pPr algn="just"/>
            <a:r>
              <a:rPr lang="en-US" dirty="0">
                <a:latin typeface="Times New Roman" panose="02020603050405020304" pitchFamily="18" charset="0"/>
                <a:cs typeface="Times New Roman" panose="02020603050405020304" pitchFamily="18" charset="0"/>
              </a:rPr>
              <a:t>●</a:t>
            </a:r>
            <a:r>
              <a:rPr lang="en-US" dirty="0"/>
              <a:t> </a:t>
            </a:r>
            <a:r>
              <a:rPr lang="en-US" dirty="0">
                <a:latin typeface="Times New Roman" panose="02020603050405020304" pitchFamily="18" charset="0"/>
                <a:cs typeface="Times New Roman" panose="02020603050405020304" pitchFamily="18" charset="0"/>
              </a:rPr>
              <a:t>A specially designed mercury pipette is used to calibrate the butyrometers to this method. </a:t>
            </a:r>
          </a:p>
          <a:p>
            <a:pPr algn="just"/>
            <a:r>
              <a:rPr lang="en-US" dirty="0">
                <a:latin typeface="Times New Roman" panose="02020603050405020304" pitchFamily="18" charset="0"/>
                <a:cs typeface="Times New Roman" panose="02020603050405020304" pitchFamily="18" charset="0"/>
              </a:rPr>
              <a:t>● This method is based on the principle that the internal volume of the graduated tube of the milk butyrometer i.e. 0.125 ml corresponding to each 1% fat range. </a:t>
            </a:r>
          </a:p>
          <a:p>
            <a:pPr algn="just"/>
            <a:r>
              <a:rPr lang="en-US" dirty="0">
                <a:latin typeface="Times New Roman" panose="02020603050405020304" pitchFamily="18" charset="0"/>
                <a:cs typeface="Times New Roman" panose="02020603050405020304" pitchFamily="18" charset="0"/>
              </a:rPr>
              <a:t>● Then the full scale of graduated tube from 0 to 10% fat marks, has the internal volume of 1.25 ml. Accordingly an automatic mercury pipette has been designed to dispense exactly 0.3125 ml mercury which fills the tube corresponding to 2.5% fat graduation limits. </a:t>
            </a:r>
          </a:p>
          <a:p>
            <a:pPr algn="just"/>
            <a:r>
              <a:rPr lang="en-US" dirty="0">
                <a:latin typeface="Times New Roman" panose="02020603050405020304" pitchFamily="18" charset="0"/>
                <a:cs typeface="Times New Roman" panose="02020603050405020304" pitchFamily="18" charset="0"/>
              </a:rPr>
              <a:t>● To calibrate the full scale from 0 to 10% fat marks, the bulb of the butyrometer is first filled up to mark of 10% graduation as the base point. Then the mercury is filled in the butyrometer from the mercury pipette 3-4 times, each time dispensing exactly 0.3125 ml of mercury corresponding to 2.5% fat graduation limit on the butyrometer column.</a:t>
            </a:r>
          </a:p>
          <a:p>
            <a:pPr algn="just"/>
            <a:r>
              <a:rPr lang="en-US" dirty="0">
                <a:latin typeface="Times New Roman" panose="02020603050405020304" pitchFamily="18" charset="0"/>
                <a:cs typeface="Times New Roman" panose="02020603050405020304" pitchFamily="18" charset="0"/>
              </a:rPr>
              <a:t>● If the graduated column of the butyrometers are exactly filled from 0 to 10% fat marks in four deliveries of the mercury pipette, then the butyrometers are accepted, otherwise rejected.  </a:t>
            </a:r>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20078795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id="{09D83D76-DB2D-4F96-8E97-EB0560BA6CCA}"/>
              </a:ext>
            </a:extLst>
          </p:cNvPr>
          <p:cNvSpPr>
            <a:spLocks noGrp="1"/>
          </p:cNvSpPr>
          <p:nvPr>
            <p:ph type="subTitle" idx="1"/>
          </p:nvPr>
        </p:nvSpPr>
        <p:spPr>
          <a:xfrm>
            <a:off x="1524000" y="647113"/>
            <a:ext cx="9144000" cy="6210885"/>
          </a:xfrm>
        </p:spPr>
        <p:txBody>
          <a:bodyPr>
            <a:normAutofit/>
          </a:bodyPr>
          <a:lstStyle/>
          <a:p>
            <a:pPr algn="just"/>
            <a:r>
              <a:rPr lang="en-US" dirty="0">
                <a:latin typeface="Times New Roman" panose="02020603050405020304" pitchFamily="18" charset="0"/>
                <a:cs typeface="Times New Roman" panose="02020603050405020304" pitchFamily="18" charset="0"/>
              </a:rPr>
              <a:t>The selection of mercury as the filling liquid due to its following properties because- </a:t>
            </a:r>
          </a:p>
          <a:p>
            <a:pPr algn="just"/>
            <a:r>
              <a:rPr lang="en-US" dirty="0">
                <a:latin typeface="Times New Roman" panose="02020603050405020304" pitchFamily="18" charset="0"/>
                <a:cs typeface="Times New Roman" panose="02020603050405020304" pitchFamily="18" charset="0"/>
              </a:rPr>
              <a:t>(a) It does not stick to the sides of the butyrometer, hence any error due to sticking of liquid at the unwanted sides of the butyrometers will not be there. </a:t>
            </a:r>
          </a:p>
          <a:p>
            <a:pPr algn="just"/>
            <a:r>
              <a:rPr lang="en-US" dirty="0">
                <a:latin typeface="Times New Roman" panose="02020603050405020304" pitchFamily="18" charset="0"/>
                <a:cs typeface="Times New Roman" panose="02020603050405020304" pitchFamily="18" charset="0"/>
              </a:rPr>
              <a:t>(b) Mercury has very high density, therefore, a small change in volume, will be shown clearly by a great change in weight.  </a:t>
            </a:r>
          </a:p>
          <a:p>
            <a:pPr algn="just"/>
            <a:r>
              <a:rPr lang="en-US" dirty="0">
                <a:latin typeface="Times New Roman" panose="02020603050405020304" pitchFamily="18" charset="0"/>
                <a:cs typeface="Times New Roman" panose="02020603050405020304" pitchFamily="18" charset="0"/>
              </a:rPr>
              <a:t>● For cream butyrometer, calibration may be checked at each 10% graduation (at any three points). In cream butyrometer, the internal volume of each 10% graduation is checked which should be 0.568 ± 0.004 ml.  </a:t>
            </a:r>
          </a:p>
          <a:p>
            <a:pPr algn="just"/>
            <a:r>
              <a:rPr lang="en-US" dirty="0">
                <a:latin typeface="Times New Roman" panose="02020603050405020304" pitchFamily="18" charset="0"/>
                <a:cs typeface="Times New Roman" panose="02020603050405020304" pitchFamily="18" charset="0"/>
              </a:rPr>
              <a:t>● For cheese butyrometer, calibration may be checked at each 5% graduation (at any three points). In cheese butyrometer, the internal volume of each 5% graduation is checked which should be 0.169 ± 0.002 ml. </a:t>
            </a:r>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64366342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C62F29-3AC4-4E67-9760-B982225D0153}"/>
              </a:ext>
            </a:extLst>
          </p:cNvPr>
          <p:cNvSpPr>
            <a:spLocks noGrp="1"/>
          </p:cNvSpPr>
          <p:nvPr>
            <p:ph type="ctrTitle"/>
          </p:nvPr>
        </p:nvSpPr>
        <p:spPr>
          <a:xfrm>
            <a:off x="1524000" y="102701"/>
            <a:ext cx="9144000" cy="839834"/>
          </a:xfrm>
        </p:spPr>
        <p:txBody>
          <a:bodyPr>
            <a:normAutofit fontScale="90000"/>
          </a:bodyPr>
          <a:lstStyle/>
          <a:p>
            <a:r>
              <a:rPr lang="en-IN" dirty="0"/>
              <a:t> </a:t>
            </a:r>
            <a:r>
              <a:rPr lang="en-IN" sz="3600" dirty="0">
                <a:latin typeface="Aharoni" panose="02010803020104030203" pitchFamily="2" charset="-79"/>
                <a:cs typeface="Aharoni" panose="02010803020104030203" pitchFamily="2" charset="-79"/>
              </a:rPr>
              <a:t>Calibration of milk pipettes </a:t>
            </a:r>
          </a:p>
        </p:txBody>
      </p:sp>
      <p:sp>
        <p:nvSpPr>
          <p:cNvPr id="3" name="Subtitle 2">
            <a:extLst>
              <a:ext uri="{FF2B5EF4-FFF2-40B4-BE49-F238E27FC236}">
                <a16:creationId xmlns:a16="http://schemas.microsoft.com/office/drawing/2014/main" id="{6CCF7ABD-D51A-49DD-8E28-3E4AA6B183C9}"/>
              </a:ext>
            </a:extLst>
          </p:cNvPr>
          <p:cNvSpPr>
            <a:spLocks noGrp="1"/>
          </p:cNvSpPr>
          <p:nvPr>
            <p:ph type="subTitle" idx="1"/>
          </p:nvPr>
        </p:nvSpPr>
        <p:spPr>
          <a:xfrm>
            <a:off x="1524000" y="942535"/>
            <a:ext cx="9144000" cy="5915465"/>
          </a:xfrm>
        </p:spPr>
        <p:txBody>
          <a:bodyPr>
            <a:normAutofit/>
          </a:bodyPr>
          <a:lstStyle/>
          <a:p>
            <a:pPr algn="just"/>
            <a:r>
              <a:rPr lang="en-US" dirty="0">
                <a:latin typeface="Times New Roman" panose="02020603050405020304" pitchFamily="18" charset="0"/>
                <a:cs typeface="Times New Roman" panose="02020603050405020304" pitchFamily="18" charset="0"/>
              </a:rPr>
              <a:t>There are two methods for calibration of Milk Pipettes : </a:t>
            </a:r>
          </a:p>
          <a:p>
            <a:pPr marL="514350" indent="-514350" algn="just">
              <a:buAutoNum type="romanLcParenBoth"/>
            </a:pPr>
            <a:r>
              <a:rPr lang="en-US" dirty="0">
                <a:latin typeface="Times New Roman" panose="02020603050405020304" pitchFamily="18" charset="0"/>
                <a:cs typeface="Times New Roman" panose="02020603050405020304" pitchFamily="18" charset="0"/>
              </a:rPr>
              <a:t>Comparison method and (ii) BIS method</a:t>
            </a:r>
          </a:p>
          <a:p>
            <a:pPr algn="just"/>
            <a:r>
              <a:rPr lang="en-US" b="1" dirty="0">
                <a:latin typeface="Times New Roman" panose="02020603050405020304" pitchFamily="18" charset="0"/>
                <a:cs typeface="Times New Roman" panose="02020603050405020304" pitchFamily="18" charset="0"/>
              </a:rPr>
              <a:t>(</a:t>
            </a:r>
            <a:r>
              <a:rPr lang="en-US" b="1" dirty="0" err="1">
                <a:latin typeface="Times New Roman" panose="02020603050405020304" pitchFamily="18" charset="0"/>
                <a:cs typeface="Times New Roman" panose="02020603050405020304" pitchFamily="18" charset="0"/>
              </a:rPr>
              <a:t>i</a:t>
            </a:r>
            <a:r>
              <a:rPr lang="en-US" b="1" dirty="0">
                <a:latin typeface="Times New Roman" panose="02020603050405020304" pitchFamily="18" charset="0"/>
                <a:cs typeface="Times New Roman" panose="02020603050405020304" pitchFamily="18" charset="0"/>
              </a:rPr>
              <a:t>) Comparison method</a:t>
            </a:r>
          </a:p>
          <a:p>
            <a:pPr algn="just"/>
            <a:r>
              <a:rPr lang="en-US" dirty="0">
                <a:latin typeface="Times New Roman" panose="02020603050405020304" pitchFamily="18" charset="0"/>
                <a:cs typeface="Times New Roman" panose="02020603050405020304" pitchFamily="18" charset="0"/>
              </a:rPr>
              <a:t>● This is not accurate method, however, sometimes and usually this method is mostly used. In this the accuracy of newly purchased pipettes is compared by estimating fat by Gerber method in a one milk sample, along with the pipettes of the previous batch, well calibrated and known to be accurate. </a:t>
            </a:r>
          </a:p>
          <a:p>
            <a:pPr algn="just"/>
            <a:r>
              <a:rPr lang="en-US" dirty="0">
                <a:latin typeface="Times New Roman" panose="02020603050405020304" pitchFamily="18" charset="0"/>
                <a:cs typeface="Times New Roman" panose="02020603050405020304" pitchFamily="18" charset="0"/>
              </a:rPr>
              <a:t>● If the readings of the fat values of new pipettes are the same as of old ones, then the new pipettes are accepted otherwise rejected. </a:t>
            </a:r>
          </a:p>
          <a:p>
            <a:pPr algn="just"/>
            <a:r>
              <a:rPr lang="en-US" dirty="0">
                <a:latin typeface="Times New Roman" panose="02020603050405020304" pitchFamily="18" charset="0"/>
                <a:cs typeface="Times New Roman" panose="02020603050405020304" pitchFamily="18" charset="0"/>
              </a:rPr>
              <a:t>● Limitation-</a:t>
            </a:r>
          </a:p>
          <a:p>
            <a:pPr algn="just"/>
            <a:r>
              <a:rPr lang="en-US" dirty="0">
                <a:latin typeface="Times New Roman" panose="02020603050405020304" pitchFamily="18" charset="0"/>
                <a:cs typeface="Times New Roman" panose="02020603050405020304" pitchFamily="18" charset="0"/>
              </a:rPr>
              <a:t> In this method, the previous pipettes may not be accurate or their internal volume may have been changed due to breakage of their tips. </a:t>
            </a:r>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88594156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BD361C-5385-43AA-BD11-EBDEB6D556EA}"/>
              </a:ext>
            </a:extLst>
          </p:cNvPr>
          <p:cNvSpPr>
            <a:spLocks noGrp="1"/>
          </p:cNvSpPr>
          <p:nvPr>
            <p:ph type="ctrTitle"/>
          </p:nvPr>
        </p:nvSpPr>
        <p:spPr>
          <a:xfrm>
            <a:off x="1524000" y="1"/>
            <a:ext cx="9144000" cy="1600199"/>
          </a:xfrm>
        </p:spPr>
        <p:txBody>
          <a:bodyPr>
            <a:normAutofit/>
          </a:bodyPr>
          <a:lstStyle/>
          <a:p>
            <a:r>
              <a:rPr lang="en-US" sz="3200" dirty="0">
                <a:latin typeface="Aharoni" panose="02010803020104030203" pitchFamily="2" charset="-79"/>
                <a:cs typeface="Aharoni" panose="02010803020104030203" pitchFamily="2" charset="-79"/>
              </a:rPr>
              <a:t>(ii) BIS method </a:t>
            </a:r>
            <a:br>
              <a:rPr lang="en-US" dirty="0"/>
            </a:br>
            <a:endParaRPr lang="en-IN" dirty="0"/>
          </a:p>
        </p:txBody>
      </p:sp>
      <p:sp>
        <p:nvSpPr>
          <p:cNvPr id="3" name="Subtitle 2">
            <a:extLst>
              <a:ext uri="{FF2B5EF4-FFF2-40B4-BE49-F238E27FC236}">
                <a16:creationId xmlns:a16="http://schemas.microsoft.com/office/drawing/2014/main" id="{4415406D-8990-47C1-B336-3BD1EFA5E797}"/>
              </a:ext>
            </a:extLst>
          </p:cNvPr>
          <p:cNvSpPr>
            <a:spLocks noGrp="1"/>
          </p:cNvSpPr>
          <p:nvPr>
            <p:ph type="subTitle" idx="1"/>
          </p:nvPr>
        </p:nvSpPr>
        <p:spPr>
          <a:xfrm>
            <a:off x="1524000" y="844063"/>
            <a:ext cx="9144000" cy="6013936"/>
          </a:xfrm>
        </p:spPr>
        <p:txBody>
          <a:bodyPr/>
          <a:lstStyle/>
          <a:p>
            <a:pPr algn="just"/>
            <a:r>
              <a:rPr lang="en-US" dirty="0">
                <a:latin typeface="Times New Roman" panose="02020603050405020304" pitchFamily="18" charset="0"/>
                <a:cs typeface="Times New Roman" panose="02020603050405020304" pitchFamily="18" charset="0"/>
              </a:rPr>
              <a:t>● This method is based upon the definition of milk pipette as given by BIS. </a:t>
            </a:r>
          </a:p>
          <a:p>
            <a:pPr algn="just"/>
            <a:r>
              <a:rPr lang="en-US" dirty="0">
                <a:latin typeface="Times New Roman" panose="02020603050405020304" pitchFamily="18" charset="0"/>
                <a:cs typeface="Times New Roman" panose="02020603050405020304" pitchFamily="18" charset="0"/>
              </a:rPr>
              <a:t>● According to BIS the milk pipette is defined as to dispense 10.75 ± 0.03 ml of distilled water at 27ºC when holding time for 15 s. </a:t>
            </a:r>
          </a:p>
          <a:p>
            <a:pPr algn="just"/>
            <a:r>
              <a:rPr lang="en-US" dirty="0">
                <a:latin typeface="Times New Roman" panose="02020603050405020304" pitchFamily="18" charset="0"/>
                <a:cs typeface="Times New Roman" panose="02020603050405020304" pitchFamily="18" charset="0"/>
              </a:rPr>
              <a:t>● For calibrating the milk pipettes, the water dispensed by the pipette is taken in a previously weighed beaker and its mass is recorded. </a:t>
            </a:r>
          </a:p>
          <a:p>
            <a:pPr algn="just"/>
            <a:r>
              <a:rPr lang="en-US" dirty="0">
                <a:latin typeface="Times New Roman" panose="02020603050405020304" pitchFamily="18" charset="0"/>
                <a:cs typeface="Times New Roman" panose="02020603050405020304" pitchFamily="18" charset="0"/>
              </a:rPr>
              <a:t>Density of the water at 27ºC i.e. 0.99654, </a:t>
            </a:r>
          </a:p>
          <a:p>
            <a:pPr algn="just"/>
            <a:r>
              <a:rPr lang="en-US" dirty="0">
                <a:latin typeface="Times New Roman" panose="02020603050405020304" pitchFamily="18" charset="0"/>
                <a:cs typeface="Times New Roman" panose="02020603050405020304" pitchFamily="18" charset="0"/>
              </a:rPr>
              <a:t>The volume of the water dispensed is calculated as Volume of water = (Mass of water dispensed)/(0.99654) </a:t>
            </a:r>
          </a:p>
          <a:p>
            <a:pPr algn="just"/>
            <a:r>
              <a:rPr lang="en-US" dirty="0">
                <a:latin typeface="Times New Roman" panose="02020603050405020304" pitchFamily="18" charset="0"/>
                <a:cs typeface="Times New Roman" panose="02020603050405020304" pitchFamily="18" charset="0"/>
              </a:rPr>
              <a:t>● If the calculated volume of water dispensed by the pipette is equal to 10.75 ± 0.03 ml, then the pipette is accepted, otherwise rejected. </a:t>
            </a:r>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53251785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FF0961B-0EB2-4FA5-9714-F75086EA17FB}"/>
              </a:ext>
            </a:extLst>
          </p:cNvPr>
          <p:cNvSpPr>
            <a:spLocks noGrp="1"/>
          </p:cNvSpPr>
          <p:nvPr>
            <p:ph type="ctrTitle"/>
          </p:nvPr>
        </p:nvSpPr>
        <p:spPr>
          <a:xfrm>
            <a:off x="1524000" y="1"/>
            <a:ext cx="9144000" cy="829993"/>
          </a:xfrm>
        </p:spPr>
        <p:txBody>
          <a:bodyPr>
            <a:normAutofit fontScale="90000"/>
          </a:bodyPr>
          <a:lstStyle/>
          <a:p>
            <a:r>
              <a:rPr lang="en-IN" dirty="0"/>
              <a:t> </a:t>
            </a:r>
            <a:r>
              <a:rPr lang="en-IN" sz="3600" dirty="0">
                <a:latin typeface="Aharoni" panose="02010803020104030203" pitchFamily="2" charset="-79"/>
                <a:cs typeface="Aharoni" panose="02010803020104030203" pitchFamily="2" charset="-79"/>
              </a:rPr>
              <a:t>Calibration of lactometers </a:t>
            </a:r>
          </a:p>
        </p:txBody>
      </p:sp>
      <p:sp>
        <p:nvSpPr>
          <p:cNvPr id="3" name="Subtitle 2">
            <a:extLst>
              <a:ext uri="{FF2B5EF4-FFF2-40B4-BE49-F238E27FC236}">
                <a16:creationId xmlns:a16="http://schemas.microsoft.com/office/drawing/2014/main" id="{AE1CBCAD-8B77-47F1-BD4F-B73F79860F30}"/>
              </a:ext>
            </a:extLst>
          </p:cNvPr>
          <p:cNvSpPr>
            <a:spLocks noGrp="1"/>
          </p:cNvSpPr>
          <p:nvPr>
            <p:ph type="subTitle" idx="1"/>
          </p:nvPr>
        </p:nvSpPr>
        <p:spPr>
          <a:xfrm>
            <a:off x="1524000" y="1139483"/>
            <a:ext cx="9144000" cy="5718516"/>
          </a:xfrm>
        </p:spPr>
        <p:txBody>
          <a:bodyPr>
            <a:normAutofit/>
          </a:bodyPr>
          <a:lstStyle/>
          <a:p>
            <a:pPr algn="just"/>
            <a:r>
              <a:rPr lang="en-US" dirty="0">
                <a:latin typeface="Times New Roman" panose="02020603050405020304" pitchFamily="18" charset="0"/>
                <a:cs typeface="Times New Roman" panose="02020603050405020304" pitchFamily="18" charset="0"/>
              </a:rPr>
              <a:t>● Lactometer are works on the Archimedes principle, is basically a specific gravity (sp. gr.) hydrometer specifically designed for milk. </a:t>
            </a:r>
          </a:p>
          <a:p>
            <a:pPr algn="just"/>
            <a:r>
              <a:rPr lang="en-US" dirty="0">
                <a:latin typeface="Times New Roman" panose="02020603050405020304" pitchFamily="18" charset="0"/>
                <a:cs typeface="Times New Roman" panose="02020603050405020304" pitchFamily="18" charset="0"/>
              </a:rPr>
              <a:t>● Stem of the BIS lactometer has graduation marks in range of 20-35. </a:t>
            </a:r>
          </a:p>
          <a:p>
            <a:pPr algn="just"/>
            <a:r>
              <a:rPr lang="en-US" dirty="0">
                <a:latin typeface="Times New Roman" panose="02020603050405020304" pitchFamily="18" charset="0"/>
                <a:cs typeface="Times New Roman" panose="02020603050405020304" pitchFamily="18" charset="0"/>
              </a:rPr>
              <a:t>● Its calibration can be checked by the following methods:  </a:t>
            </a:r>
          </a:p>
          <a:p>
            <a:pPr algn="just"/>
            <a:r>
              <a:rPr lang="en-US" dirty="0">
                <a:latin typeface="Times New Roman" panose="02020603050405020304" pitchFamily="18" charset="0"/>
                <a:cs typeface="Times New Roman" panose="02020603050405020304" pitchFamily="18" charset="0"/>
              </a:rPr>
              <a:t>(</a:t>
            </a:r>
            <a:r>
              <a:rPr lang="en-US" dirty="0" err="1">
                <a:latin typeface="Times New Roman" panose="02020603050405020304" pitchFamily="18" charset="0"/>
                <a:cs typeface="Times New Roman" panose="02020603050405020304" pitchFamily="18" charset="0"/>
              </a:rPr>
              <a:t>i</a:t>
            </a:r>
            <a:r>
              <a:rPr lang="en-US" dirty="0">
                <a:latin typeface="Times New Roman" panose="02020603050405020304" pitchFamily="18" charset="0"/>
                <a:cs typeface="Times New Roman" panose="02020603050405020304" pitchFamily="18" charset="0"/>
              </a:rPr>
              <a:t>) Comparison method (ii) BIS methods</a:t>
            </a:r>
          </a:p>
          <a:p>
            <a:pPr algn="just"/>
            <a:r>
              <a:rPr lang="en-US" b="1" dirty="0">
                <a:latin typeface="Times New Roman" panose="02020603050405020304" pitchFamily="18" charset="0"/>
                <a:cs typeface="Times New Roman" panose="02020603050405020304" pitchFamily="18" charset="0"/>
              </a:rPr>
              <a:t> (</a:t>
            </a:r>
            <a:r>
              <a:rPr lang="en-US" b="1" dirty="0" err="1">
                <a:latin typeface="Times New Roman" panose="02020603050405020304" pitchFamily="18" charset="0"/>
                <a:cs typeface="Times New Roman" panose="02020603050405020304" pitchFamily="18" charset="0"/>
              </a:rPr>
              <a:t>i</a:t>
            </a:r>
            <a:r>
              <a:rPr lang="en-US" b="1" dirty="0">
                <a:latin typeface="Times New Roman" panose="02020603050405020304" pitchFamily="18" charset="0"/>
                <a:cs typeface="Times New Roman" panose="02020603050405020304" pitchFamily="18" charset="0"/>
              </a:rPr>
              <a:t>) Comparison method</a:t>
            </a:r>
          </a:p>
          <a:p>
            <a:pPr algn="just"/>
            <a:r>
              <a:rPr lang="en-US" dirty="0">
                <a:latin typeface="Times New Roman" panose="02020603050405020304" pitchFamily="18" charset="0"/>
                <a:cs typeface="Times New Roman" panose="02020603050405020304" pitchFamily="18" charset="0"/>
              </a:rPr>
              <a:t>● In comparison method each lactometer is calibrated before use by floating side by side in a liquid, against a standard lactometer. </a:t>
            </a:r>
          </a:p>
          <a:p>
            <a:pPr algn="just"/>
            <a:r>
              <a:rPr lang="en-US" dirty="0">
                <a:latin typeface="Times New Roman" panose="02020603050405020304" pitchFamily="18" charset="0"/>
                <a:cs typeface="Times New Roman" panose="02020603050405020304" pitchFamily="18" charset="0"/>
              </a:rPr>
              <a:t>● If the lactometer readings of newly purchased lactometers resemble with that of standard lactometer, then the new lactometers should be accepted otherwise rejected. </a:t>
            </a:r>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37196200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F21B53F-F7FF-4799-90AF-3AD64A7E8494}"/>
              </a:ext>
            </a:extLst>
          </p:cNvPr>
          <p:cNvSpPr>
            <a:spLocks noGrp="1"/>
          </p:cNvSpPr>
          <p:nvPr>
            <p:ph type="ctrTitle"/>
          </p:nvPr>
        </p:nvSpPr>
        <p:spPr>
          <a:xfrm>
            <a:off x="1524000" y="0"/>
            <a:ext cx="9144000" cy="2349305"/>
          </a:xfrm>
        </p:spPr>
        <p:txBody>
          <a:bodyPr>
            <a:normAutofit fontScale="90000"/>
          </a:bodyPr>
          <a:lstStyle/>
          <a:p>
            <a:r>
              <a:rPr lang="en-US" sz="3600" dirty="0">
                <a:latin typeface="Aharoni" panose="02010803020104030203" pitchFamily="2" charset="-79"/>
                <a:cs typeface="Aharoni" panose="02010803020104030203" pitchFamily="2" charset="-79"/>
              </a:rPr>
              <a:t>(ii) BIS method of testing accuracy of BIS lactometer </a:t>
            </a:r>
            <a:br>
              <a:rPr lang="en-US" sz="3600" dirty="0">
                <a:latin typeface="Aharoni" panose="02010803020104030203" pitchFamily="2" charset="-79"/>
                <a:cs typeface="Aharoni" panose="02010803020104030203" pitchFamily="2" charset="-79"/>
              </a:rPr>
            </a:br>
            <a:r>
              <a:rPr lang="en-US" sz="3600" dirty="0">
                <a:latin typeface="Aharoni" panose="02010803020104030203" pitchFamily="2" charset="-79"/>
                <a:cs typeface="Aharoni" panose="02010803020104030203" pitchFamily="2" charset="-79"/>
              </a:rPr>
              <a:t> </a:t>
            </a:r>
            <a:br>
              <a:rPr lang="en-US" dirty="0"/>
            </a:br>
            <a:endParaRPr lang="en-IN" dirty="0"/>
          </a:p>
        </p:txBody>
      </p:sp>
      <p:sp>
        <p:nvSpPr>
          <p:cNvPr id="3" name="Subtitle 2">
            <a:extLst>
              <a:ext uri="{FF2B5EF4-FFF2-40B4-BE49-F238E27FC236}">
                <a16:creationId xmlns:a16="http://schemas.microsoft.com/office/drawing/2014/main" id="{0F4306A3-C2FA-4641-A01A-53DC3210EDA7}"/>
              </a:ext>
            </a:extLst>
          </p:cNvPr>
          <p:cNvSpPr>
            <a:spLocks noGrp="1"/>
          </p:cNvSpPr>
          <p:nvPr>
            <p:ph type="subTitle" idx="1"/>
          </p:nvPr>
        </p:nvSpPr>
        <p:spPr>
          <a:xfrm>
            <a:off x="1524000" y="1237957"/>
            <a:ext cx="9144000" cy="4019843"/>
          </a:xfrm>
        </p:spPr>
        <p:txBody>
          <a:bodyPr/>
          <a:lstStyle/>
          <a:p>
            <a:pPr algn="just"/>
            <a:r>
              <a:rPr lang="en-US" dirty="0">
                <a:latin typeface="Times New Roman" panose="02020603050405020304" pitchFamily="18" charset="0"/>
                <a:cs typeface="Times New Roman" panose="02020603050405020304" pitchFamily="18" charset="0"/>
              </a:rPr>
              <a:t>● Dissolve appropriate mass of anhydrous sodium carbonate given below in 300 ml of distilled water. Add 50 ml 92% ethanol to the solution so obtained and make up the total volume of 500 ml with distilled water. Compare the accuracy of each and every lactometer in all the solutions.</a:t>
            </a:r>
          </a:p>
          <a:p>
            <a:pPr algn="just"/>
            <a:r>
              <a:rPr lang="en-US" dirty="0">
                <a:latin typeface="Times New Roman" panose="02020603050405020304" pitchFamily="18" charset="0"/>
                <a:cs typeface="Times New Roman" panose="02020603050405020304" pitchFamily="18" charset="0"/>
              </a:rPr>
              <a:t> ● Specific gravity and lactometer reading of pure Sodium carbonate solution </a:t>
            </a:r>
          </a:p>
          <a:p>
            <a:endParaRPr lang="en-IN" dirty="0"/>
          </a:p>
        </p:txBody>
      </p:sp>
      <p:graphicFrame>
        <p:nvGraphicFramePr>
          <p:cNvPr id="4" name="Table 4">
            <a:extLst>
              <a:ext uri="{FF2B5EF4-FFF2-40B4-BE49-F238E27FC236}">
                <a16:creationId xmlns:a16="http://schemas.microsoft.com/office/drawing/2014/main" id="{A0875AC9-0AFA-46D9-9E3F-E9E5DC38BE56}"/>
              </a:ext>
            </a:extLst>
          </p:cNvPr>
          <p:cNvGraphicFramePr>
            <a:graphicFrameLocks noGrp="1"/>
          </p:cNvGraphicFramePr>
          <p:nvPr>
            <p:extLst>
              <p:ext uri="{D42A27DB-BD31-4B8C-83A1-F6EECF244321}">
                <p14:modId xmlns:p14="http://schemas.microsoft.com/office/powerpoint/2010/main" val="2063906643"/>
              </p:ext>
            </p:extLst>
          </p:nvPr>
        </p:nvGraphicFramePr>
        <p:xfrm>
          <a:off x="1772529" y="3429000"/>
          <a:ext cx="8623496" cy="3241624"/>
        </p:xfrm>
        <a:graphic>
          <a:graphicData uri="http://schemas.openxmlformats.org/drawingml/2006/table">
            <a:tbl>
              <a:tblPr firstRow="1" bandRow="1">
                <a:tableStyleId>{5C22544A-7EE6-4342-B048-85BDC9FD1C3A}</a:tableStyleId>
              </a:tblPr>
              <a:tblGrid>
                <a:gridCol w="1270474">
                  <a:extLst>
                    <a:ext uri="{9D8B030D-6E8A-4147-A177-3AD203B41FA5}">
                      <a16:colId xmlns:a16="http://schemas.microsoft.com/office/drawing/2014/main" val="2130321877"/>
                    </a:ext>
                  </a:extLst>
                </a:gridCol>
                <a:gridCol w="2713220">
                  <a:extLst>
                    <a:ext uri="{9D8B030D-6E8A-4147-A177-3AD203B41FA5}">
                      <a16:colId xmlns:a16="http://schemas.microsoft.com/office/drawing/2014/main" val="2668220511"/>
                    </a:ext>
                  </a:extLst>
                </a:gridCol>
                <a:gridCol w="2483928">
                  <a:extLst>
                    <a:ext uri="{9D8B030D-6E8A-4147-A177-3AD203B41FA5}">
                      <a16:colId xmlns:a16="http://schemas.microsoft.com/office/drawing/2014/main" val="2562702746"/>
                    </a:ext>
                  </a:extLst>
                </a:gridCol>
                <a:gridCol w="2155874">
                  <a:extLst>
                    <a:ext uri="{9D8B030D-6E8A-4147-A177-3AD203B41FA5}">
                      <a16:colId xmlns:a16="http://schemas.microsoft.com/office/drawing/2014/main" val="3455758280"/>
                    </a:ext>
                  </a:extLst>
                </a:gridCol>
              </a:tblGrid>
              <a:tr h="810406">
                <a:tc>
                  <a:txBody>
                    <a:bodyPr/>
                    <a:lstStyle/>
                    <a:p>
                      <a:r>
                        <a:rPr lang="en-IN" dirty="0"/>
                        <a:t>Sl. No.</a:t>
                      </a:r>
                    </a:p>
                  </a:txBody>
                  <a:tcPr/>
                </a:tc>
                <a:tc>
                  <a:txBody>
                    <a:bodyPr/>
                    <a:lstStyle/>
                    <a:p>
                      <a:r>
                        <a:rPr lang="en-IN" dirty="0"/>
                        <a:t>Wt. of Na2Co3 (gm/500ml)</a:t>
                      </a:r>
                    </a:p>
                  </a:txBody>
                  <a:tcPr/>
                </a:tc>
                <a:tc>
                  <a:txBody>
                    <a:bodyPr/>
                    <a:lstStyle/>
                    <a:p>
                      <a:r>
                        <a:rPr lang="en-IN" dirty="0"/>
                        <a:t>Sp. Gravity at 27C (gm/ml)</a:t>
                      </a:r>
                    </a:p>
                  </a:txBody>
                  <a:tcPr/>
                </a:tc>
                <a:tc>
                  <a:txBody>
                    <a:bodyPr/>
                    <a:lstStyle/>
                    <a:p>
                      <a:r>
                        <a:rPr lang="en-IN" dirty="0"/>
                        <a:t>Lactometer Reading (LR)</a:t>
                      </a:r>
                    </a:p>
                  </a:txBody>
                  <a:tcPr/>
                </a:tc>
                <a:extLst>
                  <a:ext uri="{0D108BD9-81ED-4DB2-BD59-A6C34878D82A}">
                    <a16:rowId xmlns:a16="http://schemas.microsoft.com/office/drawing/2014/main" val="1853858879"/>
                  </a:ext>
                </a:extLst>
              </a:tr>
              <a:tr h="810406">
                <a:tc>
                  <a:txBody>
                    <a:bodyPr/>
                    <a:lstStyle/>
                    <a:p>
                      <a:r>
                        <a:rPr lang="en-IN" dirty="0"/>
                        <a:t>1</a:t>
                      </a:r>
                    </a:p>
                  </a:txBody>
                  <a:tcPr/>
                </a:tc>
                <a:tc>
                  <a:txBody>
                    <a:bodyPr/>
                    <a:lstStyle/>
                    <a:p>
                      <a:r>
                        <a:rPr lang="en-IN" dirty="0"/>
                        <a:t>19.2</a:t>
                      </a:r>
                    </a:p>
                  </a:txBody>
                  <a:tcPr/>
                </a:tc>
                <a:tc>
                  <a:txBody>
                    <a:bodyPr/>
                    <a:lstStyle/>
                    <a:p>
                      <a:r>
                        <a:rPr lang="en-IN" dirty="0"/>
                        <a:t>1.025</a:t>
                      </a:r>
                    </a:p>
                  </a:txBody>
                  <a:tcPr/>
                </a:tc>
                <a:tc>
                  <a:txBody>
                    <a:bodyPr/>
                    <a:lstStyle/>
                    <a:p>
                      <a:r>
                        <a:rPr lang="en-IN" dirty="0"/>
                        <a:t>25</a:t>
                      </a:r>
                    </a:p>
                  </a:txBody>
                  <a:tcPr/>
                </a:tc>
                <a:extLst>
                  <a:ext uri="{0D108BD9-81ED-4DB2-BD59-A6C34878D82A}">
                    <a16:rowId xmlns:a16="http://schemas.microsoft.com/office/drawing/2014/main" val="4073383694"/>
                  </a:ext>
                </a:extLst>
              </a:tr>
              <a:tr h="810406">
                <a:tc>
                  <a:txBody>
                    <a:bodyPr/>
                    <a:lstStyle/>
                    <a:p>
                      <a:r>
                        <a:rPr lang="en-IN" dirty="0"/>
                        <a:t>2</a:t>
                      </a:r>
                    </a:p>
                  </a:txBody>
                  <a:tcPr/>
                </a:tc>
                <a:tc>
                  <a:txBody>
                    <a:bodyPr/>
                    <a:lstStyle/>
                    <a:p>
                      <a:r>
                        <a:rPr lang="en-IN" dirty="0"/>
                        <a:t>21.6</a:t>
                      </a:r>
                    </a:p>
                  </a:txBody>
                  <a:tcPr/>
                </a:tc>
                <a:tc>
                  <a:txBody>
                    <a:bodyPr/>
                    <a:lstStyle/>
                    <a:p>
                      <a:r>
                        <a:rPr lang="en-IN" dirty="0"/>
                        <a:t>1.030</a:t>
                      </a:r>
                    </a:p>
                  </a:txBody>
                  <a:tcPr/>
                </a:tc>
                <a:tc>
                  <a:txBody>
                    <a:bodyPr/>
                    <a:lstStyle/>
                    <a:p>
                      <a:r>
                        <a:rPr lang="en-IN" dirty="0"/>
                        <a:t>30</a:t>
                      </a:r>
                    </a:p>
                  </a:txBody>
                  <a:tcPr/>
                </a:tc>
                <a:extLst>
                  <a:ext uri="{0D108BD9-81ED-4DB2-BD59-A6C34878D82A}">
                    <a16:rowId xmlns:a16="http://schemas.microsoft.com/office/drawing/2014/main" val="1726941286"/>
                  </a:ext>
                </a:extLst>
              </a:tr>
              <a:tr h="810406">
                <a:tc>
                  <a:txBody>
                    <a:bodyPr/>
                    <a:lstStyle/>
                    <a:p>
                      <a:r>
                        <a:rPr lang="en-IN" dirty="0"/>
                        <a:t>3</a:t>
                      </a:r>
                    </a:p>
                  </a:txBody>
                  <a:tcPr/>
                </a:tc>
                <a:tc>
                  <a:txBody>
                    <a:bodyPr/>
                    <a:lstStyle/>
                    <a:p>
                      <a:r>
                        <a:rPr lang="en-IN" dirty="0"/>
                        <a:t>24.0</a:t>
                      </a:r>
                    </a:p>
                  </a:txBody>
                  <a:tcPr/>
                </a:tc>
                <a:tc>
                  <a:txBody>
                    <a:bodyPr/>
                    <a:lstStyle/>
                    <a:p>
                      <a:r>
                        <a:rPr lang="en-IN" dirty="0"/>
                        <a:t>1.034</a:t>
                      </a:r>
                    </a:p>
                  </a:txBody>
                  <a:tcPr/>
                </a:tc>
                <a:tc>
                  <a:txBody>
                    <a:bodyPr/>
                    <a:lstStyle/>
                    <a:p>
                      <a:r>
                        <a:rPr lang="en-IN" dirty="0"/>
                        <a:t>34</a:t>
                      </a:r>
                    </a:p>
                  </a:txBody>
                  <a:tcPr/>
                </a:tc>
                <a:extLst>
                  <a:ext uri="{0D108BD9-81ED-4DB2-BD59-A6C34878D82A}">
                    <a16:rowId xmlns:a16="http://schemas.microsoft.com/office/drawing/2014/main" val="299279887"/>
                  </a:ext>
                </a:extLst>
              </a:tr>
            </a:tbl>
          </a:graphicData>
        </a:graphic>
      </p:graphicFrame>
    </p:spTree>
    <p:extLst>
      <p:ext uri="{BB962C8B-B14F-4D97-AF65-F5344CB8AC3E}">
        <p14:creationId xmlns:p14="http://schemas.microsoft.com/office/powerpoint/2010/main" val="361087651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D3CF489-F233-42E8-8B03-D0991DC05E73}"/>
              </a:ext>
            </a:extLst>
          </p:cNvPr>
          <p:cNvSpPr>
            <a:spLocks noGrp="1"/>
          </p:cNvSpPr>
          <p:nvPr>
            <p:ph type="ctrTitle"/>
          </p:nvPr>
        </p:nvSpPr>
        <p:spPr>
          <a:xfrm>
            <a:off x="1524000" y="1"/>
            <a:ext cx="9144000" cy="2053882"/>
          </a:xfrm>
        </p:spPr>
        <p:txBody>
          <a:bodyPr>
            <a:noAutofit/>
          </a:bodyPr>
          <a:lstStyle/>
          <a:p>
            <a:r>
              <a:rPr lang="en-US" sz="3200" dirty="0">
                <a:latin typeface="Aharoni" panose="02010803020104030203" pitchFamily="2" charset="-79"/>
                <a:cs typeface="Aharoni" panose="02010803020104030203" pitchFamily="2" charset="-79"/>
              </a:rPr>
              <a:t>(iii) BIS method of testing accuracy of </a:t>
            </a:r>
            <a:r>
              <a:rPr lang="en-US" sz="3200" dirty="0" err="1">
                <a:latin typeface="Aharoni" panose="02010803020104030203" pitchFamily="2" charset="-79"/>
                <a:cs typeface="Aharoni" panose="02010803020104030203" pitchFamily="2" charset="-79"/>
              </a:rPr>
              <a:t>Quevenne</a:t>
            </a:r>
            <a:r>
              <a:rPr lang="en-US" sz="3200" dirty="0">
                <a:latin typeface="Aharoni" panose="02010803020104030203" pitchFamily="2" charset="-79"/>
                <a:cs typeface="Aharoni" panose="02010803020104030203" pitchFamily="2" charset="-79"/>
              </a:rPr>
              <a:t> lactometer </a:t>
            </a:r>
            <a:br>
              <a:rPr lang="en-US" sz="3200" dirty="0">
                <a:latin typeface="Aharoni" panose="02010803020104030203" pitchFamily="2" charset="-79"/>
                <a:cs typeface="Aharoni" panose="02010803020104030203" pitchFamily="2" charset="-79"/>
              </a:rPr>
            </a:br>
            <a:r>
              <a:rPr lang="en-US" sz="3200" dirty="0">
                <a:latin typeface="Aharoni" panose="02010803020104030203" pitchFamily="2" charset="-79"/>
                <a:cs typeface="Aharoni" panose="02010803020104030203" pitchFamily="2" charset="-79"/>
              </a:rPr>
              <a:t> </a:t>
            </a:r>
            <a:br>
              <a:rPr lang="en-US" sz="3200" dirty="0">
                <a:latin typeface="Aharoni" panose="02010803020104030203" pitchFamily="2" charset="-79"/>
                <a:cs typeface="Aharoni" panose="02010803020104030203" pitchFamily="2" charset="-79"/>
              </a:rPr>
            </a:br>
            <a:endParaRPr lang="en-IN" sz="3200" dirty="0">
              <a:latin typeface="Aharoni" panose="02010803020104030203" pitchFamily="2" charset="-79"/>
              <a:cs typeface="Aharoni" panose="02010803020104030203" pitchFamily="2" charset="-79"/>
            </a:endParaRPr>
          </a:p>
        </p:txBody>
      </p:sp>
      <p:sp>
        <p:nvSpPr>
          <p:cNvPr id="3" name="Subtitle 2">
            <a:extLst>
              <a:ext uri="{FF2B5EF4-FFF2-40B4-BE49-F238E27FC236}">
                <a16:creationId xmlns:a16="http://schemas.microsoft.com/office/drawing/2014/main" id="{422AE6B7-763C-40C5-A817-893E29C5A7BD}"/>
              </a:ext>
            </a:extLst>
          </p:cNvPr>
          <p:cNvSpPr>
            <a:spLocks noGrp="1"/>
          </p:cNvSpPr>
          <p:nvPr>
            <p:ph type="subTitle" idx="1"/>
          </p:nvPr>
        </p:nvSpPr>
        <p:spPr>
          <a:xfrm>
            <a:off x="1524000" y="1561514"/>
            <a:ext cx="9144000" cy="3696286"/>
          </a:xfrm>
        </p:spPr>
        <p:txBody>
          <a:bodyPr/>
          <a:lstStyle/>
          <a:p>
            <a:pPr algn="just"/>
            <a:r>
              <a:rPr lang="en-US" dirty="0">
                <a:latin typeface="Times New Roman" panose="02020603050405020304" pitchFamily="18" charset="0"/>
                <a:cs typeface="Times New Roman" panose="02020603050405020304" pitchFamily="18" charset="0"/>
              </a:rPr>
              <a:t>● This can be conveniently done by taking the specific gravity of suitable salt solutions at 15.5ºC. </a:t>
            </a:r>
          </a:p>
          <a:p>
            <a:pPr algn="just"/>
            <a:r>
              <a:rPr lang="en-US" dirty="0">
                <a:latin typeface="Times New Roman" panose="02020603050405020304" pitchFamily="18" charset="0"/>
                <a:cs typeface="Times New Roman" panose="02020603050405020304" pitchFamily="18" charset="0"/>
              </a:rPr>
              <a:t>	Specific gravity of pure Sodium Chloride Solution</a:t>
            </a:r>
          </a:p>
          <a:p>
            <a:pPr algn="just"/>
            <a:r>
              <a:rPr lang="en-US" dirty="0">
                <a:latin typeface="Times New Roman" panose="02020603050405020304" pitchFamily="18" charset="0"/>
                <a:cs typeface="Times New Roman" panose="02020603050405020304" pitchFamily="18" charset="0"/>
              </a:rPr>
              <a:t> </a:t>
            </a:r>
            <a:endParaRPr lang="en-IN" dirty="0">
              <a:latin typeface="Times New Roman" panose="02020603050405020304" pitchFamily="18" charset="0"/>
              <a:cs typeface="Times New Roman" panose="02020603050405020304" pitchFamily="18" charset="0"/>
            </a:endParaRPr>
          </a:p>
        </p:txBody>
      </p:sp>
      <p:graphicFrame>
        <p:nvGraphicFramePr>
          <p:cNvPr id="4" name="Table 4">
            <a:extLst>
              <a:ext uri="{FF2B5EF4-FFF2-40B4-BE49-F238E27FC236}">
                <a16:creationId xmlns:a16="http://schemas.microsoft.com/office/drawing/2014/main" id="{7D72FA23-1F97-45F7-8BD9-13AC873826FE}"/>
              </a:ext>
            </a:extLst>
          </p:cNvPr>
          <p:cNvGraphicFramePr>
            <a:graphicFrameLocks noGrp="1"/>
          </p:cNvGraphicFramePr>
          <p:nvPr>
            <p:extLst>
              <p:ext uri="{D42A27DB-BD31-4B8C-83A1-F6EECF244321}">
                <p14:modId xmlns:p14="http://schemas.microsoft.com/office/powerpoint/2010/main" val="409020780"/>
              </p:ext>
            </p:extLst>
          </p:nvPr>
        </p:nvGraphicFramePr>
        <p:xfrm>
          <a:off x="1674055" y="2827606"/>
          <a:ext cx="8792308" cy="2165426"/>
        </p:xfrm>
        <a:graphic>
          <a:graphicData uri="http://schemas.openxmlformats.org/drawingml/2006/table">
            <a:tbl>
              <a:tblPr firstRow="1" bandRow="1">
                <a:tableStyleId>{5C22544A-7EE6-4342-B048-85BDC9FD1C3A}</a:tableStyleId>
              </a:tblPr>
              <a:tblGrid>
                <a:gridCol w="2198077">
                  <a:extLst>
                    <a:ext uri="{9D8B030D-6E8A-4147-A177-3AD203B41FA5}">
                      <a16:colId xmlns:a16="http://schemas.microsoft.com/office/drawing/2014/main" val="1092088005"/>
                    </a:ext>
                  </a:extLst>
                </a:gridCol>
                <a:gridCol w="2198077">
                  <a:extLst>
                    <a:ext uri="{9D8B030D-6E8A-4147-A177-3AD203B41FA5}">
                      <a16:colId xmlns:a16="http://schemas.microsoft.com/office/drawing/2014/main" val="2746815681"/>
                    </a:ext>
                  </a:extLst>
                </a:gridCol>
                <a:gridCol w="2198077">
                  <a:extLst>
                    <a:ext uri="{9D8B030D-6E8A-4147-A177-3AD203B41FA5}">
                      <a16:colId xmlns:a16="http://schemas.microsoft.com/office/drawing/2014/main" val="3763327983"/>
                    </a:ext>
                  </a:extLst>
                </a:gridCol>
                <a:gridCol w="2198077">
                  <a:extLst>
                    <a:ext uri="{9D8B030D-6E8A-4147-A177-3AD203B41FA5}">
                      <a16:colId xmlns:a16="http://schemas.microsoft.com/office/drawing/2014/main" val="2305411562"/>
                    </a:ext>
                  </a:extLst>
                </a:gridCol>
              </a:tblGrid>
              <a:tr h="847752">
                <a:tc>
                  <a:txBody>
                    <a:bodyPr/>
                    <a:lstStyle/>
                    <a:p>
                      <a:r>
                        <a:rPr lang="en-IN" sz="2000" dirty="0" err="1">
                          <a:latin typeface="Times New Roman" panose="02020603050405020304" pitchFamily="18" charset="0"/>
                          <a:cs typeface="Times New Roman" panose="02020603050405020304" pitchFamily="18" charset="0"/>
                        </a:rPr>
                        <a:t>Sl.No</a:t>
                      </a:r>
                      <a:r>
                        <a:rPr lang="en-IN" sz="2000" dirty="0">
                          <a:latin typeface="Times New Roman" panose="02020603050405020304" pitchFamily="18" charset="0"/>
                          <a:cs typeface="Times New Roman" panose="02020603050405020304" pitchFamily="18" charset="0"/>
                        </a:rPr>
                        <a:t>.</a:t>
                      </a:r>
                    </a:p>
                  </a:txBody>
                  <a:tcPr/>
                </a:tc>
                <a:tc>
                  <a:txBody>
                    <a:bodyPr/>
                    <a:lstStyle/>
                    <a:p>
                      <a:r>
                        <a:rPr lang="en-IN" sz="2000" dirty="0">
                          <a:latin typeface="Times New Roman" panose="02020603050405020304" pitchFamily="18" charset="0"/>
                          <a:cs typeface="Times New Roman" panose="02020603050405020304" pitchFamily="18" charset="0"/>
                        </a:rPr>
                        <a:t>Pure Sodium Chloride Solution</a:t>
                      </a:r>
                    </a:p>
                  </a:txBody>
                  <a:tcPr/>
                </a:tc>
                <a:tc>
                  <a:txBody>
                    <a:bodyPr/>
                    <a:lstStyle/>
                    <a:p>
                      <a:r>
                        <a:rPr lang="en-IN" sz="2000" dirty="0">
                          <a:latin typeface="Times New Roman" panose="02020603050405020304" pitchFamily="18" charset="0"/>
                          <a:cs typeface="Times New Roman" panose="02020603050405020304" pitchFamily="18" charset="0"/>
                        </a:rPr>
                        <a:t>Sp. Gravity at 15.5º (gm/ml)</a:t>
                      </a:r>
                    </a:p>
                  </a:txBody>
                  <a:tcPr/>
                </a:tc>
                <a:tc>
                  <a:txBody>
                    <a:bodyPr/>
                    <a:lstStyle/>
                    <a:p>
                      <a:r>
                        <a:rPr lang="en-IN" sz="2000" dirty="0">
                          <a:latin typeface="Times New Roman" panose="02020603050405020304" pitchFamily="18" charset="0"/>
                          <a:cs typeface="Times New Roman" panose="02020603050405020304" pitchFamily="18" charset="0"/>
                        </a:rPr>
                        <a:t>Lactometer Reading (LR)</a:t>
                      </a:r>
                    </a:p>
                  </a:txBody>
                  <a:tcPr/>
                </a:tc>
                <a:extLst>
                  <a:ext uri="{0D108BD9-81ED-4DB2-BD59-A6C34878D82A}">
                    <a16:rowId xmlns:a16="http://schemas.microsoft.com/office/drawing/2014/main" val="1274240102"/>
                  </a:ext>
                </a:extLst>
              </a:tr>
              <a:tr h="658837">
                <a:tc>
                  <a:txBody>
                    <a:bodyPr/>
                    <a:lstStyle/>
                    <a:p>
                      <a:r>
                        <a:rPr lang="en-IN" sz="2000" dirty="0">
                          <a:latin typeface="Times New Roman" panose="02020603050405020304" pitchFamily="18" charset="0"/>
                          <a:cs typeface="Times New Roman" panose="02020603050405020304" pitchFamily="18" charset="0"/>
                        </a:rPr>
                        <a:t>1</a:t>
                      </a:r>
                    </a:p>
                  </a:txBody>
                  <a:tcPr/>
                </a:tc>
                <a:tc>
                  <a:txBody>
                    <a:bodyPr/>
                    <a:lstStyle/>
                    <a:p>
                      <a:r>
                        <a:rPr lang="en-IN" sz="2000" dirty="0">
                          <a:latin typeface="Times New Roman" panose="02020603050405020304" pitchFamily="18" charset="0"/>
                          <a:cs typeface="Times New Roman" panose="02020603050405020304" pitchFamily="18" charset="0"/>
                        </a:rPr>
                        <a:t>3.863%</a:t>
                      </a:r>
                    </a:p>
                  </a:txBody>
                  <a:tcPr/>
                </a:tc>
                <a:tc>
                  <a:txBody>
                    <a:bodyPr/>
                    <a:lstStyle/>
                    <a:p>
                      <a:r>
                        <a:rPr lang="en-IN" sz="2000" dirty="0">
                          <a:latin typeface="Times New Roman" panose="02020603050405020304" pitchFamily="18" charset="0"/>
                          <a:cs typeface="Times New Roman" panose="02020603050405020304" pitchFamily="18" charset="0"/>
                        </a:rPr>
                        <a:t>1.026</a:t>
                      </a:r>
                    </a:p>
                  </a:txBody>
                  <a:tcPr/>
                </a:tc>
                <a:tc>
                  <a:txBody>
                    <a:bodyPr/>
                    <a:lstStyle/>
                    <a:p>
                      <a:r>
                        <a:rPr lang="en-IN" sz="2000" dirty="0">
                          <a:latin typeface="Times New Roman" panose="02020603050405020304" pitchFamily="18" charset="0"/>
                          <a:cs typeface="Times New Roman" panose="02020603050405020304" pitchFamily="18" charset="0"/>
                        </a:rPr>
                        <a:t>26</a:t>
                      </a:r>
                    </a:p>
                  </a:txBody>
                  <a:tcPr/>
                </a:tc>
                <a:extLst>
                  <a:ext uri="{0D108BD9-81ED-4DB2-BD59-A6C34878D82A}">
                    <a16:rowId xmlns:a16="http://schemas.microsoft.com/office/drawing/2014/main" val="3472250301"/>
                  </a:ext>
                </a:extLst>
              </a:tr>
              <a:tr h="658837">
                <a:tc>
                  <a:txBody>
                    <a:bodyPr/>
                    <a:lstStyle/>
                    <a:p>
                      <a:r>
                        <a:rPr lang="en-IN" sz="2000" dirty="0">
                          <a:latin typeface="Times New Roman" panose="02020603050405020304" pitchFamily="18" charset="0"/>
                          <a:cs typeface="Times New Roman" panose="02020603050405020304" pitchFamily="18" charset="0"/>
                        </a:rPr>
                        <a:t>2</a:t>
                      </a:r>
                    </a:p>
                  </a:txBody>
                  <a:tcPr/>
                </a:tc>
                <a:tc>
                  <a:txBody>
                    <a:bodyPr/>
                    <a:lstStyle/>
                    <a:p>
                      <a:r>
                        <a:rPr lang="en-IN" sz="2000" dirty="0">
                          <a:latin typeface="Times New Roman" panose="02020603050405020304" pitchFamily="18" charset="0"/>
                          <a:cs typeface="Times New Roman" panose="02020603050405020304" pitchFamily="18" charset="0"/>
                        </a:rPr>
                        <a:t>4.415</a:t>
                      </a:r>
                    </a:p>
                  </a:txBody>
                  <a:tcPr/>
                </a:tc>
                <a:tc>
                  <a:txBody>
                    <a:bodyPr/>
                    <a:lstStyle/>
                    <a:p>
                      <a:r>
                        <a:rPr lang="en-IN" sz="2000" dirty="0">
                          <a:latin typeface="Times New Roman" panose="02020603050405020304" pitchFamily="18" charset="0"/>
                          <a:cs typeface="Times New Roman" panose="02020603050405020304" pitchFamily="18" charset="0"/>
                        </a:rPr>
                        <a:t>1.032</a:t>
                      </a:r>
                    </a:p>
                  </a:txBody>
                  <a:tcPr/>
                </a:tc>
                <a:tc>
                  <a:txBody>
                    <a:bodyPr/>
                    <a:lstStyle/>
                    <a:p>
                      <a:r>
                        <a:rPr lang="en-IN" sz="2000" dirty="0">
                          <a:latin typeface="Times New Roman" panose="02020603050405020304" pitchFamily="18" charset="0"/>
                          <a:cs typeface="Times New Roman" panose="02020603050405020304" pitchFamily="18" charset="0"/>
                        </a:rPr>
                        <a:t>32</a:t>
                      </a:r>
                    </a:p>
                  </a:txBody>
                  <a:tcPr/>
                </a:tc>
                <a:extLst>
                  <a:ext uri="{0D108BD9-81ED-4DB2-BD59-A6C34878D82A}">
                    <a16:rowId xmlns:a16="http://schemas.microsoft.com/office/drawing/2014/main" val="690404441"/>
                  </a:ext>
                </a:extLst>
              </a:tr>
            </a:tbl>
          </a:graphicData>
        </a:graphic>
      </p:graphicFrame>
      <p:sp>
        <p:nvSpPr>
          <p:cNvPr id="6" name="TextBox 5">
            <a:extLst>
              <a:ext uri="{FF2B5EF4-FFF2-40B4-BE49-F238E27FC236}">
                <a16:creationId xmlns:a16="http://schemas.microsoft.com/office/drawing/2014/main" id="{71D7491E-853C-4040-8CFA-7AD97B4AD2BA}"/>
              </a:ext>
            </a:extLst>
          </p:cNvPr>
          <p:cNvSpPr txBox="1"/>
          <p:nvPr/>
        </p:nvSpPr>
        <p:spPr>
          <a:xfrm rot="10800000" flipH="1" flipV="1">
            <a:off x="1725637" y="5022375"/>
            <a:ext cx="8740726" cy="1692771"/>
          </a:xfrm>
          <a:prstGeom prst="rect">
            <a:avLst/>
          </a:prstGeom>
          <a:noFill/>
        </p:spPr>
        <p:txBody>
          <a:bodyPr wrap="square" rtlCol="0">
            <a:spAutoFit/>
          </a:bodyPr>
          <a:lstStyle/>
          <a:p>
            <a:pPr algn="just"/>
            <a:r>
              <a:rPr lang="en-US" sz="3200" dirty="0">
                <a:latin typeface="Times New Roman" panose="02020603050405020304" pitchFamily="18" charset="0"/>
                <a:cs typeface="Times New Roman" panose="02020603050405020304" pitchFamily="18" charset="0"/>
              </a:rPr>
              <a:t>● </a:t>
            </a:r>
            <a:r>
              <a:rPr lang="en-US" sz="2400" dirty="0">
                <a:latin typeface="Times New Roman" panose="02020603050405020304" pitchFamily="18" charset="0"/>
                <a:cs typeface="Times New Roman" panose="02020603050405020304" pitchFamily="18" charset="0"/>
              </a:rPr>
              <a:t>The sp. gr. of these salt solutions must be checked by a sp. gr. bottle, and then the lactometer readings are taken in exactly the same way as with milk.  </a:t>
            </a:r>
          </a:p>
          <a:p>
            <a:pPr algn="just"/>
            <a:r>
              <a:rPr lang="en-US" sz="2400" dirty="0">
                <a:latin typeface="Times New Roman" panose="02020603050405020304" pitchFamily="18" charset="0"/>
                <a:cs typeface="Times New Roman" panose="02020603050405020304" pitchFamily="18" charset="0"/>
              </a:rPr>
              <a:t> </a:t>
            </a:r>
            <a:endParaRPr lang="en-IN"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62589377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A32A73C-0419-469F-B3BB-76EECFB94BDA}"/>
              </a:ext>
            </a:extLst>
          </p:cNvPr>
          <p:cNvSpPr>
            <a:spLocks noGrp="1"/>
          </p:cNvSpPr>
          <p:nvPr>
            <p:ph type="ctrTitle"/>
          </p:nvPr>
        </p:nvSpPr>
        <p:spPr>
          <a:xfrm>
            <a:off x="1524000" y="1"/>
            <a:ext cx="9144000" cy="858128"/>
          </a:xfrm>
        </p:spPr>
        <p:txBody>
          <a:bodyPr>
            <a:normAutofit fontScale="90000"/>
          </a:bodyPr>
          <a:lstStyle/>
          <a:p>
            <a:r>
              <a:rPr lang="en-IN" dirty="0"/>
              <a:t> </a:t>
            </a:r>
            <a:r>
              <a:rPr lang="en-IN" sz="3600" dirty="0">
                <a:latin typeface="Aharoni" panose="02010803020104030203" pitchFamily="2" charset="-79"/>
                <a:cs typeface="Aharoni" panose="02010803020104030203" pitchFamily="2" charset="-79"/>
              </a:rPr>
              <a:t>Calibration of thermometers </a:t>
            </a:r>
          </a:p>
        </p:txBody>
      </p:sp>
      <p:sp>
        <p:nvSpPr>
          <p:cNvPr id="3" name="Subtitle 2">
            <a:extLst>
              <a:ext uri="{FF2B5EF4-FFF2-40B4-BE49-F238E27FC236}">
                <a16:creationId xmlns:a16="http://schemas.microsoft.com/office/drawing/2014/main" id="{33B11151-8907-4FFB-85DA-83E0857FC1F6}"/>
              </a:ext>
            </a:extLst>
          </p:cNvPr>
          <p:cNvSpPr>
            <a:spLocks noGrp="1"/>
          </p:cNvSpPr>
          <p:nvPr>
            <p:ph type="subTitle" idx="1"/>
          </p:nvPr>
        </p:nvSpPr>
        <p:spPr>
          <a:xfrm>
            <a:off x="1524000" y="1041009"/>
            <a:ext cx="9144000" cy="5816990"/>
          </a:xfrm>
        </p:spPr>
        <p:txBody>
          <a:bodyPr>
            <a:normAutofit lnSpcReduction="10000"/>
          </a:bodyPr>
          <a:lstStyle/>
          <a:p>
            <a:pPr algn="just"/>
            <a:r>
              <a:rPr lang="en-US" dirty="0">
                <a:latin typeface="Times New Roman" panose="02020603050405020304" pitchFamily="18" charset="0"/>
                <a:cs typeface="Times New Roman" panose="02020603050405020304" pitchFamily="18" charset="0"/>
              </a:rPr>
              <a:t>● There are several types of thermometers depending upon the types of temperatures and their measuring ranges. </a:t>
            </a:r>
          </a:p>
          <a:p>
            <a:pPr algn="just"/>
            <a:r>
              <a:rPr lang="en-US" dirty="0">
                <a:latin typeface="Times New Roman" panose="02020603050405020304" pitchFamily="18" charset="0"/>
                <a:cs typeface="Times New Roman" panose="02020603050405020304" pitchFamily="18" charset="0"/>
              </a:rPr>
              <a:t>● In milk testing glassware, mainly two types of thermometers are used- (a) thermometer (range 0 to 100ºC) and </a:t>
            </a:r>
          </a:p>
          <a:p>
            <a:pPr algn="just"/>
            <a:r>
              <a:rPr lang="en-US" dirty="0">
                <a:latin typeface="Times New Roman" panose="02020603050405020304" pitchFamily="18" charset="0"/>
                <a:cs typeface="Times New Roman" panose="02020603050405020304" pitchFamily="18" charset="0"/>
              </a:rPr>
              <a:t>(b) freezing point depression thermometer (range –0.5 to 0ºC). </a:t>
            </a:r>
          </a:p>
          <a:p>
            <a:pPr algn="just"/>
            <a:r>
              <a:rPr lang="en-US" dirty="0">
                <a:latin typeface="Times New Roman" panose="02020603050405020304" pitchFamily="18" charset="0"/>
                <a:cs typeface="Times New Roman" panose="02020603050405020304" pitchFamily="18" charset="0"/>
              </a:rPr>
              <a:t>Following are the methods to calibrate these thermometers: </a:t>
            </a:r>
          </a:p>
          <a:p>
            <a:pPr algn="just"/>
            <a:r>
              <a:rPr lang="en-US" dirty="0">
                <a:latin typeface="Times New Roman" panose="02020603050405020304" pitchFamily="18" charset="0"/>
                <a:cs typeface="Times New Roman" panose="02020603050405020304" pitchFamily="18" charset="0"/>
              </a:rPr>
              <a:t> Calibration of 0-100°C thermometer </a:t>
            </a:r>
          </a:p>
          <a:p>
            <a:pPr algn="just"/>
            <a:r>
              <a:rPr lang="en-US" dirty="0">
                <a:latin typeface="Times New Roman" panose="02020603050405020304" pitchFamily="18" charset="0"/>
                <a:cs typeface="Times New Roman" panose="02020603050405020304" pitchFamily="18" charset="0"/>
              </a:rPr>
              <a:t> </a:t>
            </a:r>
          </a:p>
          <a:p>
            <a:pPr algn="just"/>
            <a:r>
              <a:rPr lang="en-US" b="1" dirty="0">
                <a:latin typeface="Times New Roman" panose="02020603050405020304" pitchFamily="18" charset="0"/>
                <a:cs typeface="Times New Roman" panose="02020603050405020304" pitchFamily="18" charset="0"/>
              </a:rPr>
              <a:t>(</a:t>
            </a:r>
            <a:r>
              <a:rPr lang="en-US" b="1" dirty="0" err="1">
                <a:latin typeface="Times New Roman" panose="02020603050405020304" pitchFamily="18" charset="0"/>
                <a:cs typeface="Times New Roman" panose="02020603050405020304" pitchFamily="18" charset="0"/>
              </a:rPr>
              <a:t>i</a:t>
            </a:r>
            <a:r>
              <a:rPr lang="en-US" b="1" dirty="0">
                <a:latin typeface="Times New Roman" panose="02020603050405020304" pitchFamily="18" charset="0"/>
                <a:cs typeface="Times New Roman" panose="02020603050405020304" pitchFamily="18" charset="0"/>
              </a:rPr>
              <a:t>) Comparison method </a:t>
            </a:r>
          </a:p>
          <a:p>
            <a:pPr algn="just"/>
            <a:r>
              <a:rPr lang="en-US" dirty="0">
                <a:latin typeface="Times New Roman" panose="02020603050405020304" pitchFamily="18" charset="0"/>
                <a:cs typeface="Times New Roman" panose="02020603050405020304" pitchFamily="18" charset="0"/>
              </a:rPr>
              <a:t>● It is not very accurate method, however, usually it is mostly used. In this thermometers are compared with one or more thermometers which are known to be accurate. </a:t>
            </a:r>
          </a:p>
          <a:p>
            <a:pPr algn="just"/>
            <a:r>
              <a:rPr lang="en-US" dirty="0">
                <a:latin typeface="Times New Roman" panose="02020603050405020304" pitchFamily="18" charset="0"/>
                <a:cs typeface="Times New Roman" panose="02020603050405020304" pitchFamily="18" charset="0"/>
              </a:rPr>
              <a:t>● At least two different temperature marks (preferably nearer to lower and upper limits) are compared. </a:t>
            </a:r>
          </a:p>
          <a:p>
            <a:pPr algn="just"/>
            <a:r>
              <a:rPr lang="en-US" dirty="0">
                <a:latin typeface="Times New Roman" panose="02020603050405020304" pitchFamily="18" charset="0"/>
                <a:cs typeface="Times New Roman" panose="02020603050405020304" pitchFamily="18" charset="0"/>
              </a:rPr>
              <a:t> </a:t>
            </a:r>
          </a:p>
        </p:txBody>
      </p:sp>
    </p:spTree>
    <p:extLst>
      <p:ext uri="{BB962C8B-B14F-4D97-AF65-F5344CB8AC3E}">
        <p14:creationId xmlns:p14="http://schemas.microsoft.com/office/powerpoint/2010/main" val="4219699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8CB0C4-C1BD-4617-9184-CCC7D2A731DF}"/>
              </a:ext>
            </a:extLst>
          </p:cNvPr>
          <p:cNvSpPr>
            <a:spLocks noGrp="1"/>
          </p:cNvSpPr>
          <p:nvPr>
            <p:ph type="ctrTitle"/>
          </p:nvPr>
        </p:nvSpPr>
        <p:spPr>
          <a:xfrm>
            <a:off x="1524000" y="1"/>
            <a:ext cx="9144000" cy="1600200"/>
          </a:xfrm>
        </p:spPr>
        <p:txBody>
          <a:bodyPr>
            <a:noAutofit/>
          </a:bodyPr>
          <a:lstStyle/>
          <a:p>
            <a:r>
              <a:rPr lang="en-US" sz="3200" dirty="0">
                <a:latin typeface="Aharoni" panose="02010803020104030203" pitchFamily="2" charset="-79"/>
                <a:cs typeface="Aharoni" panose="02010803020104030203" pitchFamily="2" charset="-79"/>
              </a:rPr>
              <a:t>(ii) Physical method </a:t>
            </a:r>
            <a:br>
              <a:rPr lang="en-US" sz="3200" dirty="0">
                <a:latin typeface="Aharoni" panose="02010803020104030203" pitchFamily="2" charset="-79"/>
                <a:cs typeface="Aharoni" panose="02010803020104030203" pitchFamily="2" charset="-79"/>
              </a:rPr>
            </a:br>
            <a:r>
              <a:rPr lang="en-US" sz="3200" dirty="0">
                <a:latin typeface="Aharoni" panose="02010803020104030203" pitchFamily="2" charset="-79"/>
                <a:cs typeface="Aharoni" panose="02010803020104030203" pitchFamily="2" charset="-79"/>
              </a:rPr>
              <a:t> </a:t>
            </a:r>
            <a:br>
              <a:rPr lang="en-US" sz="3200" dirty="0">
                <a:latin typeface="Aharoni" panose="02010803020104030203" pitchFamily="2" charset="-79"/>
                <a:cs typeface="Aharoni" panose="02010803020104030203" pitchFamily="2" charset="-79"/>
              </a:rPr>
            </a:br>
            <a:endParaRPr lang="en-IN" sz="3200" dirty="0">
              <a:latin typeface="Aharoni" panose="02010803020104030203" pitchFamily="2" charset="-79"/>
              <a:cs typeface="Aharoni" panose="02010803020104030203" pitchFamily="2" charset="-79"/>
            </a:endParaRPr>
          </a:p>
        </p:txBody>
      </p:sp>
      <p:sp>
        <p:nvSpPr>
          <p:cNvPr id="3" name="Subtitle 2">
            <a:extLst>
              <a:ext uri="{FF2B5EF4-FFF2-40B4-BE49-F238E27FC236}">
                <a16:creationId xmlns:a16="http://schemas.microsoft.com/office/drawing/2014/main" id="{8170AD2C-195A-4AED-AF28-2689612094FC}"/>
              </a:ext>
            </a:extLst>
          </p:cNvPr>
          <p:cNvSpPr>
            <a:spLocks noGrp="1"/>
          </p:cNvSpPr>
          <p:nvPr>
            <p:ph type="subTitle" idx="1"/>
          </p:nvPr>
        </p:nvSpPr>
        <p:spPr>
          <a:xfrm>
            <a:off x="1524000" y="773723"/>
            <a:ext cx="9144000" cy="4484077"/>
          </a:xfrm>
        </p:spPr>
        <p:txBody>
          <a:bodyPr>
            <a:normAutofit/>
          </a:bodyPr>
          <a:lstStyle/>
          <a:p>
            <a:pPr algn="just"/>
            <a:r>
              <a:rPr lang="en-US" dirty="0">
                <a:latin typeface="Times New Roman" panose="02020603050405020304" pitchFamily="18" charset="0"/>
                <a:cs typeface="Times New Roman" panose="02020603050405020304" pitchFamily="18" charset="0"/>
              </a:rPr>
              <a:t>● In this method the zero point is located by dipping the mercury bulb of the thermometer in the melting ice kept in a wide funnel. Where the temperature becomes stationary, mark that 0°C point. </a:t>
            </a:r>
          </a:p>
          <a:p>
            <a:pPr algn="just"/>
            <a:r>
              <a:rPr lang="en-US" dirty="0">
                <a:latin typeface="Times New Roman" panose="02020603050405020304" pitchFamily="18" charset="0"/>
                <a:cs typeface="Times New Roman" panose="02020603050405020304" pitchFamily="18" charset="0"/>
              </a:rPr>
              <a:t>● The 100°C point is located by keeping the mercury bulb of the thermometer in steam at normal pressure. If the pressure is not 760 mm then appropriate correction is applied. </a:t>
            </a:r>
          </a:p>
          <a:p>
            <a:pPr algn="just"/>
            <a:r>
              <a:rPr lang="en-US" dirty="0">
                <a:latin typeface="Times New Roman" panose="02020603050405020304" pitchFamily="18" charset="0"/>
                <a:cs typeface="Times New Roman" panose="02020603050405020304" pitchFamily="18" charset="0"/>
              </a:rPr>
              <a:t>● In general at the natural atmospheric pressure 0.038°C is added or deducted from the observed boiling point per mm pressure of mercury lower or higher than 760 mm, respectively. </a:t>
            </a:r>
            <a:endParaRPr lang="en-IN" dirty="0">
              <a:latin typeface="Times New Roman" panose="02020603050405020304" pitchFamily="18" charset="0"/>
              <a:cs typeface="Times New Roman" panose="02020603050405020304" pitchFamily="18" charset="0"/>
            </a:endParaRPr>
          </a:p>
          <a:p>
            <a:endParaRPr lang="en-IN" dirty="0"/>
          </a:p>
        </p:txBody>
      </p:sp>
    </p:spTree>
    <p:extLst>
      <p:ext uri="{BB962C8B-B14F-4D97-AF65-F5344CB8AC3E}">
        <p14:creationId xmlns:p14="http://schemas.microsoft.com/office/powerpoint/2010/main" val="387891024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6ED81BD-9DAC-4DE9-9574-272F616D10AF}"/>
              </a:ext>
            </a:extLst>
          </p:cNvPr>
          <p:cNvSpPr>
            <a:spLocks noGrp="1"/>
          </p:cNvSpPr>
          <p:nvPr>
            <p:ph type="ctrTitle"/>
          </p:nvPr>
        </p:nvSpPr>
        <p:spPr>
          <a:xfrm>
            <a:off x="1524000" y="0"/>
            <a:ext cx="9144000" cy="1223889"/>
          </a:xfrm>
        </p:spPr>
        <p:txBody>
          <a:bodyPr>
            <a:normAutofit/>
          </a:bodyPr>
          <a:lstStyle/>
          <a:p>
            <a:r>
              <a:rPr lang="en-US" sz="3200" dirty="0">
                <a:latin typeface="Aharoni" panose="02010803020104030203" pitchFamily="2" charset="-79"/>
                <a:cs typeface="Aharoni" panose="02010803020104030203" pitchFamily="2" charset="-79"/>
              </a:rPr>
              <a:t> Calibration of Freezing Point Depression Thermometer </a:t>
            </a:r>
            <a:endParaRPr lang="en-IN" sz="3200" dirty="0">
              <a:latin typeface="Aharoni" panose="02010803020104030203" pitchFamily="2" charset="-79"/>
              <a:cs typeface="Aharoni" panose="02010803020104030203" pitchFamily="2" charset="-79"/>
            </a:endParaRPr>
          </a:p>
        </p:txBody>
      </p:sp>
      <p:sp>
        <p:nvSpPr>
          <p:cNvPr id="3" name="Subtitle 2">
            <a:extLst>
              <a:ext uri="{FF2B5EF4-FFF2-40B4-BE49-F238E27FC236}">
                <a16:creationId xmlns:a16="http://schemas.microsoft.com/office/drawing/2014/main" id="{1BBF18E3-76D7-4759-8843-37C94DC9E936}"/>
              </a:ext>
            </a:extLst>
          </p:cNvPr>
          <p:cNvSpPr>
            <a:spLocks noGrp="1"/>
          </p:cNvSpPr>
          <p:nvPr>
            <p:ph type="subTitle" idx="1"/>
          </p:nvPr>
        </p:nvSpPr>
        <p:spPr>
          <a:xfrm>
            <a:off x="1524000" y="1083212"/>
            <a:ext cx="9144000" cy="5774788"/>
          </a:xfrm>
        </p:spPr>
        <p:txBody>
          <a:bodyPr>
            <a:noAutofit/>
          </a:bodyPr>
          <a:lstStyle/>
          <a:p>
            <a:pPr algn="just"/>
            <a:r>
              <a:rPr lang="en-US" dirty="0">
                <a:latin typeface="Times New Roman" panose="02020603050405020304" pitchFamily="18" charset="0"/>
                <a:cs typeface="Times New Roman" panose="02020603050405020304" pitchFamily="18" charset="0"/>
              </a:rPr>
              <a:t>● Before calibration of these thermometers, the definitions of two types of solutions are to be understood </a:t>
            </a:r>
          </a:p>
          <a:p>
            <a:pPr algn="just"/>
            <a:r>
              <a:rPr lang="en-US" dirty="0">
                <a:latin typeface="Times New Roman" panose="02020603050405020304" pitchFamily="18" charset="0"/>
                <a:cs typeface="Times New Roman" panose="02020603050405020304" pitchFamily="18" charset="0"/>
              </a:rPr>
              <a:t>1 Molar solution  </a:t>
            </a:r>
          </a:p>
          <a:p>
            <a:pPr algn="just"/>
            <a:r>
              <a:rPr lang="en-US" dirty="0">
                <a:latin typeface="Times New Roman" panose="02020603050405020304" pitchFamily="18" charset="0"/>
                <a:cs typeface="Times New Roman" panose="02020603050405020304" pitchFamily="18" charset="0"/>
              </a:rPr>
              <a:t>● It is defined as a solution prepared by dissolving one gm molecule of any substance in solvent so as to make 1000 ml solution.  </a:t>
            </a:r>
          </a:p>
          <a:p>
            <a:pPr algn="just"/>
            <a:r>
              <a:rPr lang="en-US" dirty="0">
                <a:latin typeface="Times New Roman" panose="02020603050405020304" pitchFamily="18" charset="0"/>
                <a:cs typeface="Times New Roman" panose="02020603050405020304" pitchFamily="18" charset="0"/>
              </a:rPr>
              <a:t>1 </a:t>
            </a:r>
            <a:r>
              <a:rPr lang="en-US" dirty="0" err="1">
                <a:latin typeface="Times New Roman" panose="02020603050405020304" pitchFamily="18" charset="0"/>
                <a:cs typeface="Times New Roman" panose="02020603050405020304" pitchFamily="18" charset="0"/>
              </a:rPr>
              <a:t>Molal</a:t>
            </a:r>
            <a:r>
              <a:rPr lang="en-US" dirty="0">
                <a:latin typeface="Times New Roman" panose="02020603050405020304" pitchFamily="18" charset="0"/>
                <a:cs typeface="Times New Roman" panose="02020603050405020304" pitchFamily="18" charset="0"/>
              </a:rPr>
              <a:t> solution  </a:t>
            </a:r>
          </a:p>
          <a:p>
            <a:pPr algn="just"/>
            <a:r>
              <a:rPr lang="en-US" dirty="0">
                <a:latin typeface="Times New Roman" panose="02020603050405020304" pitchFamily="18" charset="0"/>
                <a:cs typeface="Times New Roman" panose="02020603050405020304" pitchFamily="18" charset="0"/>
              </a:rPr>
              <a:t>● It is defined as a solution prepared by dissolving one gm ion (in case of ionized molecules) or molecule (in case of non-ionized molecules) in 1000 gm of solvent. </a:t>
            </a:r>
          </a:p>
          <a:p>
            <a:pPr algn="just"/>
            <a:r>
              <a:rPr lang="en-US" dirty="0">
                <a:latin typeface="Times New Roman" panose="02020603050405020304" pitchFamily="18" charset="0"/>
                <a:cs typeface="Times New Roman" panose="02020603050405020304" pitchFamily="18" charset="0"/>
              </a:rPr>
              <a:t>● The soluble ions or molecules play very important role in depressing the freezing point of solvent such as water. Milk is a solution in which water is the solvent and mainly lactose and minerals are solutes, which depress its freezing point. The one </a:t>
            </a:r>
            <a:r>
              <a:rPr lang="en-US" dirty="0" err="1">
                <a:latin typeface="Times New Roman" panose="02020603050405020304" pitchFamily="18" charset="0"/>
                <a:cs typeface="Times New Roman" panose="02020603050405020304" pitchFamily="18" charset="0"/>
              </a:rPr>
              <a:t>molal</a:t>
            </a:r>
            <a:r>
              <a:rPr lang="en-US" dirty="0">
                <a:latin typeface="Times New Roman" panose="02020603050405020304" pitchFamily="18" charset="0"/>
                <a:cs typeface="Times New Roman" panose="02020603050405020304" pitchFamily="18" charset="0"/>
              </a:rPr>
              <a:t> solution of any ion or unionized molecule depresses the freezing point of water by 1.86ºC. </a:t>
            </a:r>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67773270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id="{46118C85-F3E5-43AC-8F3F-2B4268303AE4}"/>
              </a:ext>
            </a:extLst>
          </p:cNvPr>
          <p:cNvSpPr>
            <a:spLocks noGrp="1"/>
          </p:cNvSpPr>
          <p:nvPr>
            <p:ph type="subTitle" idx="1"/>
          </p:nvPr>
        </p:nvSpPr>
        <p:spPr>
          <a:xfrm>
            <a:off x="1524000" y="98474"/>
            <a:ext cx="9144000" cy="6759526"/>
          </a:xfrm>
        </p:spPr>
        <p:txBody>
          <a:bodyPr>
            <a:normAutofit/>
          </a:bodyPr>
          <a:lstStyle/>
          <a:p>
            <a:pPr algn="just"/>
            <a:r>
              <a:rPr lang="en-US" dirty="0">
                <a:latin typeface="Times New Roman" panose="02020603050405020304" pitchFamily="18" charset="0"/>
                <a:cs typeface="Times New Roman" panose="02020603050405020304" pitchFamily="18" charset="0"/>
              </a:rPr>
              <a:t>● </a:t>
            </a:r>
            <a:r>
              <a:rPr lang="en-US" sz="2400" dirty="0">
                <a:latin typeface="Times New Roman" panose="02020603050405020304" pitchFamily="18" charset="0"/>
                <a:cs typeface="Times New Roman" panose="02020603050405020304" pitchFamily="18" charset="0"/>
              </a:rPr>
              <a:t>It means one </a:t>
            </a:r>
            <a:r>
              <a:rPr lang="en-US" sz="2400" dirty="0" err="1">
                <a:latin typeface="Times New Roman" panose="02020603050405020304" pitchFamily="18" charset="0"/>
                <a:cs typeface="Times New Roman" panose="02020603050405020304" pitchFamily="18" charset="0"/>
              </a:rPr>
              <a:t>molal</a:t>
            </a:r>
            <a:r>
              <a:rPr lang="en-US" sz="2400" dirty="0">
                <a:latin typeface="Times New Roman" panose="02020603050405020304" pitchFamily="18" charset="0"/>
                <a:cs typeface="Times New Roman" panose="02020603050405020304" pitchFamily="18" charset="0"/>
              </a:rPr>
              <a:t> solutions of non-ionized substances like sugar (360g in 1000g of water), glucose (180 g in 1000 g of water) etc. depress the freezing point by 1.86ºC. However, one </a:t>
            </a:r>
            <a:r>
              <a:rPr lang="en-US" sz="2400" dirty="0" err="1">
                <a:latin typeface="Times New Roman" panose="02020603050405020304" pitchFamily="18" charset="0"/>
                <a:cs typeface="Times New Roman" panose="02020603050405020304" pitchFamily="18" charset="0"/>
              </a:rPr>
              <a:t>molal</a:t>
            </a:r>
            <a:r>
              <a:rPr lang="en-US" sz="2400" dirty="0">
                <a:latin typeface="Times New Roman" panose="02020603050405020304" pitchFamily="18" charset="0"/>
                <a:cs typeface="Times New Roman" panose="02020603050405020304" pitchFamily="18" charset="0"/>
              </a:rPr>
              <a:t> solution of ionized molecules depresses the freezing point by (1.86 x numbers of ions per molecules)ºC.</a:t>
            </a:r>
            <a:endParaRPr lang="en-US" dirty="0">
              <a:latin typeface="Times New Roman" panose="02020603050405020304" pitchFamily="18" charset="0"/>
              <a:cs typeface="Times New Roman" panose="02020603050405020304" pitchFamily="18" charset="0"/>
            </a:endParaRPr>
          </a:p>
          <a:p>
            <a:pPr algn="just"/>
            <a:r>
              <a:rPr lang="en-US" sz="2400" dirty="0">
                <a:latin typeface="Times New Roman" panose="02020603050405020304" pitchFamily="18" charset="0"/>
                <a:cs typeface="Times New Roman" panose="02020603050405020304" pitchFamily="18" charset="0"/>
              </a:rPr>
              <a:t>For example, one </a:t>
            </a:r>
            <a:r>
              <a:rPr lang="en-US" sz="2400" dirty="0" err="1">
                <a:latin typeface="Times New Roman" panose="02020603050405020304" pitchFamily="18" charset="0"/>
                <a:cs typeface="Times New Roman" panose="02020603050405020304" pitchFamily="18" charset="0"/>
              </a:rPr>
              <a:t>molal</a:t>
            </a:r>
            <a:r>
              <a:rPr lang="en-US" sz="2400" dirty="0">
                <a:latin typeface="Times New Roman" panose="02020603050405020304" pitchFamily="18" charset="0"/>
                <a:cs typeface="Times New Roman" panose="02020603050405020304" pitchFamily="18" charset="0"/>
              </a:rPr>
              <a:t> solution of sodium chloride will depress the freezing point by 1.86 x 2 = 3.72ºC. </a:t>
            </a:r>
          </a:p>
          <a:p>
            <a:pPr algn="just"/>
            <a:r>
              <a:rPr lang="en-US" sz="2400" dirty="0">
                <a:latin typeface="Times New Roman" panose="02020603050405020304" pitchFamily="18" charset="0"/>
                <a:cs typeface="Times New Roman" panose="02020603050405020304" pitchFamily="18" charset="0"/>
              </a:rPr>
              <a:t>Now, 1.86ºC is depressed by a solution = 1 </a:t>
            </a:r>
            <a:r>
              <a:rPr lang="en-US" sz="2400" dirty="0" err="1">
                <a:latin typeface="Times New Roman" panose="02020603050405020304" pitchFamily="18" charset="0"/>
                <a:cs typeface="Times New Roman" panose="02020603050405020304" pitchFamily="18" charset="0"/>
              </a:rPr>
              <a:t>molal</a:t>
            </a:r>
            <a:r>
              <a:rPr lang="en-US" sz="2400" dirty="0">
                <a:latin typeface="Times New Roman" panose="02020603050405020304" pitchFamily="18" charset="0"/>
                <a:cs typeface="Times New Roman" panose="02020603050405020304" pitchFamily="18" charset="0"/>
              </a:rPr>
              <a:t> </a:t>
            </a:r>
          </a:p>
          <a:p>
            <a:pPr algn="just"/>
            <a:r>
              <a:rPr lang="en-US" sz="2400" dirty="0">
                <a:latin typeface="Times New Roman" panose="02020603050405020304" pitchFamily="18" charset="0"/>
                <a:cs typeface="Times New Roman" panose="02020603050405020304" pitchFamily="18" charset="0"/>
              </a:rPr>
              <a:t>1ºC is depressed by a solution = 1/1.86 = 0.538 </a:t>
            </a:r>
            <a:r>
              <a:rPr lang="en-US" sz="2400" dirty="0" err="1">
                <a:latin typeface="Times New Roman" panose="02020603050405020304" pitchFamily="18" charset="0"/>
                <a:cs typeface="Times New Roman" panose="02020603050405020304" pitchFamily="18" charset="0"/>
              </a:rPr>
              <a:t>molal</a:t>
            </a:r>
            <a:r>
              <a:rPr lang="en-US" sz="2400" dirty="0">
                <a:latin typeface="Times New Roman" panose="02020603050405020304" pitchFamily="18" charset="0"/>
                <a:cs typeface="Times New Roman" panose="02020603050405020304" pitchFamily="18" charset="0"/>
              </a:rPr>
              <a:t> </a:t>
            </a:r>
          </a:p>
          <a:p>
            <a:pPr algn="just"/>
            <a:r>
              <a:rPr lang="en-US" sz="2400" dirty="0">
                <a:latin typeface="Times New Roman" panose="02020603050405020304" pitchFamily="18" charset="0"/>
                <a:cs typeface="Times New Roman" panose="02020603050405020304" pitchFamily="18" charset="0"/>
              </a:rPr>
              <a:t>0.5ºC is depressed by a solution = 0.269 </a:t>
            </a:r>
            <a:r>
              <a:rPr lang="en-US" sz="2400" dirty="0" err="1">
                <a:latin typeface="Times New Roman" panose="02020603050405020304" pitchFamily="18" charset="0"/>
                <a:cs typeface="Times New Roman" panose="02020603050405020304" pitchFamily="18" charset="0"/>
              </a:rPr>
              <a:t>molal</a:t>
            </a:r>
            <a:r>
              <a:rPr lang="en-US" sz="2400" dirty="0">
                <a:latin typeface="Times New Roman" panose="02020603050405020304" pitchFamily="18" charset="0"/>
                <a:cs typeface="Times New Roman" panose="02020603050405020304" pitchFamily="18" charset="0"/>
              </a:rPr>
              <a:t> </a:t>
            </a:r>
          </a:p>
          <a:p>
            <a:pPr algn="just"/>
            <a:r>
              <a:rPr lang="en-US" sz="2400" dirty="0">
                <a:latin typeface="Times New Roman" panose="02020603050405020304" pitchFamily="18" charset="0"/>
                <a:cs typeface="Times New Roman" panose="02020603050405020304" pitchFamily="18" charset="0"/>
              </a:rPr>
              <a:t>Therefore, -0.5ºC and -1ºC points on the freezing point depression thermometer are checked by using the 0.269 and 0.538 </a:t>
            </a:r>
            <a:r>
              <a:rPr lang="en-US" sz="2400" dirty="0" err="1">
                <a:latin typeface="Times New Roman" panose="02020603050405020304" pitchFamily="18" charset="0"/>
                <a:cs typeface="Times New Roman" panose="02020603050405020304" pitchFamily="18" charset="0"/>
              </a:rPr>
              <a:t>molal</a:t>
            </a:r>
            <a:r>
              <a:rPr lang="en-US" sz="2400" dirty="0">
                <a:latin typeface="Times New Roman" panose="02020603050405020304" pitchFamily="18" charset="0"/>
                <a:cs typeface="Times New Roman" panose="02020603050405020304" pitchFamily="18" charset="0"/>
              </a:rPr>
              <a:t> solutions, respectively. </a:t>
            </a:r>
          </a:p>
          <a:p>
            <a:pPr algn="just"/>
            <a:r>
              <a:rPr lang="en-US" sz="2400" dirty="0">
                <a:latin typeface="Times New Roman" panose="02020603050405020304" pitchFamily="18" charset="0"/>
                <a:cs typeface="Times New Roman" panose="02020603050405020304" pitchFamily="18" charset="0"/>
              </a:rPr>
              <a:t>For pure milk –0.54ºC = 0.29 </a:t>
            </a:r>
            <a:r>
              <a:rPr lang="en-US" sz="2400" dirty="0" err="1">
                <a:latin typeface="Times New Roman" panose="02020603050405020304" pitchFamily="18" charset="0"/>
                <a:cs typeface="Times New Roman" panose="02020603050405020304" pitchFamily="18" charset="0"/>
              </a:rPr>
              <a:t>molal</a:t>
            </a:r>
            <a:r>
              <a:rPr lang="en-US" sz="2400" dirty="0">
                <a:latin typeface="Times New Roman" panose="02020603050405020304" pitchFamily="18" charset="0"/>
                <a:cs typeface="Times New Roman" panose="02020603050405020304" pitchFamily="18" charset="0"/>
              </a:rPr>
              <a:t> or –0.55ºC = 0.3 </a:t>
            </a:r>
            <a:r>
              <a:rPr lang="en-US" sz="2400" dirty="0" err="1">
                <a:latin typeface="Times New Roman" panose="02020603050405020304" pitchFamily="18" charset="0"/>
                <a:cs typeface="Times New Roman" panose="02020603050405020304" pitchFamily="18" charset="0"/>
              </a:rPr>
              <a:t>molal</a:t>
            </a:r>
            <a:r>
              <a:rPr lang="en-US" sz="2400" dirty="0">
                <a:latin typeface="Times New Roman" panose="02020603050405020304" pitchFamily="18" charset="0"/>
                <a:cs typeface="Times New Roman" panose="02020603050405020304" pitchFamily="18" charset="0"/>
              </a:rPr>
              <a:t>. </a:t>
            </a:r>
            <a:endParaRPr lang="en-IN" sz="2400" dirty="0">
              <a:latin typeface="Times New Roman" panose="02020603050405020304" pitchFamily="18" charset="0"/>
              <a:cs typeface="Times New Roman" panose="02020603050405020304" pitchFamily="18" charset="0"/>
            </a:endParaRPr>
          </a:p>
          <a:p>
            <a:endParaRPr lang="en-IN" dirty="0"/>
          </a:p>
        </p:txBody>
      </p:sp>
    </p:spTree>
    <p:extLst>
      <p:ext uri="{BB962C8B-B14F-4D97-AF65-F5344CB8AC3E}">
        <p14:creationId xmlns:p14="http://schemas.microsoft.com/office/powerpoint/2010/main" val="53123158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6BBBD6-1407-498C-AD43-FD40A564E595}"/>
              </a:ext>
            </a:extLst>
          </p:cNvPr>
          <p:cNvSpPr>
            <a:spLocks noGrp="1"/>
          </p:cNvSpPr>
          <p:nvPr>
            <p:ph type="ctrTitle"/>
          </p:nvPr>
        </p:nvSpPr>
        <p:spPr>
          <a:xfrm>
            <a:off x="1524000" y="1"/>
            <a:ext cx="9144000" cy="1322362"/>
          </a:xfrm>
        </p:spPr>
        <p:txBody>
          <a:bodyPr>
            <a:normAutofit fontScale="90000"/>
          </a:bodyPr>
          <a:lstStyle/>
          <a:p>
            <a:r>
              <a:rPr lang="en-US" dirty="0"/>
              <a:t> </a:t>
            </a:r>
            <a:r>
              <a:rPr lang="en-US" sz="3600" dirty="0">
                <a:latin typeface="Aharoni" panose="02010803020104030203" pitchFamily="2" charset="-79"/>
                <a:cs typeface="Aharoni" panose="02010803020104030203" pitchFamily="2" charset="-79"/>
              </a:rPr>
              <a:t>Calibration of Burette </a:t>
            </a:r>
            <a:br>
              <a:rPr lang="en-US" sz="3600" dirty="0">
                <a:latin typeface="Aharoni" panose="02010803020104030203" pitchFamily="2" charset="-79"/>
                <a:cs typeface="Aharoni" panose="02010803020104030203" pitchFamily="2" charset="-79"/>
              </a:rPr>
            </a:br>
            <a:endParaRPr lang="en-IN" sz="3600" dirty="0">
              <a:latin typeface="Aharoni" panose="02010803020104030203" pitchFamily="2" charset="-79"/>
              <a:cs typeface="Aharoni" panose="02010803020104030203" pitchFamily="2" charset="-79"/>
            </a:endParaRPr>
          </a:p>
        </p:txBody>
      </p:sp>
      <p:sp>
        <p:nvSpPr>
          <p:cNvPr id="3" name="Subtitle 2">
            <a:extLst>
              <a:ext uri="{FF2B5EF4-FFF2-40B4-BE49-F238E27FC236}">
                <a16:creationId xmlns:a16="http://schemas.microsoft.com/office/drawing/2014/main" id="{AA47FF13-5595-4C19-9450-0C000639A308}"/>
              </a:ext>
            </a:extLst>
          </p:cNvPr>
          <p:cNvSpPr>
            <a:spLocks noGrp="1"/>
          </p:cNvSpPr>
          <p:nvPr>
            <p:ph type="subTitle" idx="1"/>
          </p:nvPr>
        </p:nvSpPr>
        <p:spPr>
          <a:xfrm>
            <a:off x="1524000" y="886265"/>
            <a:ext cx="9144000" cy="4371535"/>
          </a:xfrm>
        </p:spPr>
        <p:txBody>
          <a:bodyPr/>
          <a:lstStyle/>
          <a:p>
            <a:pPr algn="just"/>
            <a:r>
              <a:rPr lang="en-US" dirty="0"/>
              <a:t> </a:t>
            </a:r>
            <a:r>
              <a:rPr lang="en-US" dirty="0">
                <a:latin typeface="Times New Roman" panose="02020603050405020304" pitchFamily="18" charset="0"/>
                <a:cs typeface="Times New Roman" panose="02020603050405020304" pitchFamily="18" charset="0"/>
              </a:rPr>
              <a:t>● Burette is checked at different intervals say 5, 10, 25 or 50 ml for determining the accuracy of its scale and the capacity of the burette. The volume actually delivered for each interval is obtained as per the procedure outlined for milk pipette. </a:t>
            </a:r>
          </a:p>
          <a:p>
            <a:r>
              <a:rPr lang="en-US" dirty="0">
                <a:latin typeface="Times New Roman" panose="02020603050405020304" pitchFamily="18" charset="0"/>
                <a:cs typeface="Times New Roman" panose="02020603050405020304" pitchFamily="18" charset="0"/>
              </a:rPr>
              <a:t>Table 2 Tolerance for burette </a:t>
            </a:r>
          </a:p>
          <a:p>
            <a:endParaRPr lang="en-IN" dirty="0">
              <a:latin typeface="Times New Roman" panose="02020603050405020304" pitchFamily="18" charset="0"/>
              <a:cs typeface="Times New Roman" panose="02020603050405020304" pitchFamily="18" charset="0"/>
            </a:endParaRPr>
          </a:p>
        </p:txBody>
      </p:sp>
      <p:graphicFrame>
        <p:nvGraphicFramePr>
          <p:cNvPr id="4" name="Table 4">
            <a:extLst>
              <a:ext uri="{FF2B5EF4-FFF2-40B4-BE49-F238E27FC236}">
                <a16:creationId xmlns:a16="http://schemas.microsoft.com/office/drawing/2014/main" id="{987790B2-05EC-4BDC-99F8-87CA5831D8D9}"/>
              </a:ext>
            </a:extLst>
          </p:cNvPr>
          <p:cNvGraphicFramePr>
            <a:graphicFrameLocks noGrp="1"/>
          </p:cNvGraphicFramePr>
          <p:nvPr>
            <p:extLst>
              <p:ext uri="{D42A27DB-BD31-4B8C-83A1-F6EECF244321}">
                <p14:modId xmlns:p14="http://schemas.microsoft.com/office/powerpoint/2010/main" val="2096434941"/>
              </p:ext>
            </p:extLst>
          </p:nvPr>
        </p:nvGraphicFramePr>
        <p:xfrm>
          <a:off x="2032000" y="2405574"/>
          <a:ext cx="8127999" cy="4371534"/>
        </p:xfrm>
        <a:graphic>
          <a:graphicData uri="http://schemas.openxmlformats.org/drawingml/2006/table">
            <a:tbl>
              <a:tblPr firstRow="1" bandRow="1">
                <a:tableStyleId>{5C22544A-7EE6-4342-B048-85BDC9FD1C3A}</a:tableStyleId>
              </a:tblPr>
              <a:tblGrid>
                <a:gridCol w="2709333">
                  <a:extLst>
                    <a:ext uri="{9D8B030D-6E8A-4147-A177-3AD203B41FA5}">
                      <a16:colId xmlns:a16="http://schemas.microsoft.com/office/drawing/2014/main" val="2789885743"/>
                    </a:ext>
                  </a:extLst>
                </a:gridCol>
                <a:gridCol w="2709333">
                  <a:extLst>
                    <a:ext uri="{9D8B030D-6E8A-4147-A177-3AD203B41FA5}">
                      <a16:colId xmlns:a16="http://schemas.microsoft.com/office/drawing/2014/main" val="3621670689"/>
                    </a:ext>
                  </a:extLst>
                </a:gridCol>
                <a:gridCol w="2709333">
                  <a:extLst>
                    <a:ext uri="{9D8B030D-6E8A-4147-A177-3AD203B41FA5}">
                      <a16:colId xmlns:a16="http://schemas.microsoft.com/office/drawing/2014/main" val="3939691555"/>
                    </a:ext>
                  </a:extLst>
                </a:gridCol>
              </a:tblGrid>
              <a:tr h="485726">
                <a:tc rowSpan="2">
                  <a:txBody>
                    <a:bodyPr/>
                    <a:lstStyle/>
                    <a:p>
                      <a:pPr algn="ctr"/>
                      <a:endParaRPr lang="en-IN" sz="2000" dirty="0">
                        <a:latin typeface="Times New Roman" panose="02020603050405020304" pitchFamily="18" charset="0"/>
                        <a:cs typeface="Times New Roman" panose="02020603050405020304" pitchFamily="18" charset="0"/>
                      </a:endParaRPr>
                    </a:p>
                    <a:p>
                      <a:pPr algn="ctr"/>
                      <a:r>
                        <a:rPr lang="en-IN" sz="2000" dirty="0">
                          <a:latin typeface="Times New Roman" panose="02020603050405020304" pitchFamily="18" charset="0"/>
                          <a:cs typeface="Times New Roman" panose="02020603050405020304" pitchFamily="18" charset="0"/>
                        </a:rPr>
                        <a:t>Capacity (ml)</a:t>
                      </a:r>
                    </a:p>
                  </a:txBody>
                  <a:tcPr/>
                </a:tc>
                <a:tc gridSpan="2">
                  <a:txBody>
                    <a:bodyPr/>
                    <a:lstStyle/>
                    <a:p>
                      <a:pPr algn="ctr"/>
                      <a:r>
                        <a:rPr lang="en-IN" sz="2000" dirty="0">
                          <a:latin typeface="Times New Roman" panose="02020603050405020304" pitchFamily="18" charset="0"/>
                          <a:cs typeface="Times New Roman" panose="02020603050405020304" pitchFamily="18" charset="0"/>
                        </a:rPr>
                        <a:t>Burettes</a:t>
                      </a:r>
                    </a:p>
                  </a:txBody>
                  <a:tcPr/>
                </a:tc>
                <a:tc hMerge="1">
                  <a:txBody>
                    <a:bodyPr/>
                    <a:lstStyle/>
                    <a:p>
                      <a:endParaRPr lang="en-IN" dirty="0"/>
                    </a:p>
                  </a:txBody>
                  <a:tcPr/>
                </a:tc>
                <a:extLst>
                  <a:ext uri="{0D108BD9-81ED-4DB2-BD59-A6C34878D82A}">
                    <a16:rowId xmlns:a16="http://schemas.microsoft.com/office/drawing/2014/main" val="3534355559"/>
                  </a:ext>
                </a:extLst>
              </a:tr>
              <a:tr h="485726">
                <a:tc vMerge="1">
                  <a:txBody>
                    <a:bodyPr/>
                    <a:lstStyle/>
                    <a:p>
                      <a:endParaRPr lang="en-IN" dirty="0"/>
                    </a:p>
                  </a:txBody>
                  <a:tcPr/>
                </a:tc>
                <a:tc>
                  <a:txBody>
                    <a:bodyPr/>
                    <a:lstStyle/>
                    <a:p>
                      <a:r>
                        <a:rPr lang="en-IN" sz="2000" dirty="0">
                          <a:latin typeface="Times New Roman" panose="02020603050405020304" pitchFamily="18" charset="0"/>
                          <a:cs typeface="Times New Roman" panose="02020603050405020304" pitchFamily="18" charset="0"/>
                        </a:rPr>
                        <a:t>Class A</a:t>
                      </a:r>
                    </a:p>
                  </a:txBody>
                  <a:tcPr/>
                </a:tc>
                <a:tc>
                  <a:txBody>
                    <a:bodyPr/>
                    <a:lstStyle/>
                    <a:p>
                      <a:r>
                        <a:rPr lang="en-IN" sz="2000" dirty="0">
                          <a:latin typeface="Times New Roman" panose="02020603050405020304" pitchFamily="18" charset="0"/>
                          <a:cs typeface="Times New Roman" panose="02020603050405020304" pitchFamily="18" charset="0"/>
                        </a:rPr>
                        <a:t>Class B</a:t>
                      </a:r>
                    </a:p>
                  </a:txBody>
                  <a:tcPr/>
                </a:tc>
                <a:extLst>
                  <a:ext uri="{0D108BD9-81ED-4DB2-BD59-A6C34878D82A}">
                    <a16:rowId xmlns:a16="http://schemas.microsoft.com/office/drawing/2014/main" val="1260452252"/>
                  </a:ext>
                </a:extLst>
              </a:tr>
              <a:tr h="485726">
                <a:tc>
                  <a:txBody>
                    <a:bodyPr/>
                    <a:lstStyle/>
                    <a:p>
                      <a:r>
                        <a:rPr lang="en-IN" sz="2000" dirty="0">
                          <a:latin typeface="Times New Roman" panose="02020603050405020304" pitchFamily="18" charset="0"/>
                          <a:cs typeface="Times New Roman" panose="02020603050405020304" pitchFamily="18" charset="0"/>
                        </a:rPr>
                        <a:t>1</a:t>
                      </a:r>
                    </a:p>
                  </a:txBody>
                  <a:tcPr/>
                </a:tc>
                <a:tc>
                  <a:txBody>
                    <a:bodyPr/>
                    <a:lstStyle/>
                    <a:p>
                      <a:r>
                        <a:rPr lang="en-IN" sz="2000" dirty="0">
                          <a:latin typeface="Times New Roman" panose="02020603050405020304" pitchFamily="18" charset="0"/>
                          <a:cs typeface="Times New Roman" panose="02020603050405020304" pitchFamily="18" charset="0"/>
                        </a:rPr>
                        <a:t>0.006</a:t>
                      </a:r>
                    </a:p>
                  </a:txBody>
                  <a:tcPr/>
                </a:tc>
                <a:tc>
                  <a:txBody>
                    <a:bodyPr/>
                    <a:lstStyle/>
                    <a:p>
                      <a:r>
                        <a:rPr lang="en-IN" sz="2000" dirty="0">
                          <a:latin typeface="Times New Roman" panose="02020603050405020304" pitchFamily="18" charset="0"/>
                          <a:cs typeface="Times New Roman" panose="02020603050405020304" pitchFamily="18" charset="0"/>
                        </a:rPr>
                        <a:t>0.01</a:t>
                      </a:r>
                    </a:p>
                  </a:txBody>
                  <a:tcPr/>
                </a:tc>
                <a:extLst>
                  <a:ext uri="{0D108BD9-81ED-4DB2-BD59-A6C34878D82A}">
                    <a16:rowId xmlns:a16="http://schemas.microsoft.com/office/drawing/2014/main" val="1578104978"/>
                  </a:ext>
                </a:extLst>
              </a:tr>
              <a:tr h="485726">
                <a:tc>
                  <a:txBody>
                    <a:bodyPr/>
                    <a:lstStyle/>
                    <a:p>
                      <a:r>
                        <a:rPr lang="en-IN" sz="2000" dirty="0">
                          <a:latin typeface="Times New Roman" panose="02020603050405020304" pitchFamily="18" charset="0"/>
                          <a:cs typeface="Times New Roman" panose="02020603050405020304" pitchFamily="18" charset="0"/>
                        </a:rPr>
                        <a:t>2</a:t>
                      </a:r>
                    </a:p>
                  </a:txBody>
                  <a:tcPr/>
                </a:tc>
                <a:tc>
                  <a:txBody>
                    <a:bodyPr/>
                    <a:lstStyle/>
                    <a:p>
                      <a:r>
                        <a:rPr lang="en-IN" sz="2000" dirty="0">
                          <a:latin typeface="Times New Roman" panose="02020603050405020304" pitchFamily="18" charset="0"/>
                          <a:cs typeface="Times New Roman" panose="02020603050405020304" pitchFamily="18" charset="0"/>
                        </a:rPr>
                        <a:t>0.010</a:t>
                      </a:r>
                    </a:p>
                  </a:txBody>
                  <a:tcPr/>
                </a:tc>
                <a:tc>
                  <a:txBody>
                    <a:bodyPr/>
                    <a:lstStyle/>
                    <a:p>
                      <a:r>
                        <a:rPr lang="en-IN" sz="2000" dirty="0">
                          <a:latin typeface="Times New Roman" panose="02020603050405020304" pitchFamily="18" charset="0"/>
                          <a:cs typeface="Times New Roman" panose="02020603050405020304" pitchFamily="18" charset="0"/>
                        </a:rPr>
                        <a:t>0.02</a:t>
                      </a:r>
                    </a:p>
                  </a:txBody>
                  <a:tcPr/>
                </a:tc>
                <a:extLst>
                  <a:ext uri="{0D108BD9-81ED-4DB2-BD59-A6C34878D82A}">
                    <a16:rowId xmlns:a16="http://schemas.microsoft.com/office/drawing/2014/main" val="2892922599"/>
                  </a:ext>
                </a:extLst>
              </a:tr>
              <a:tr h="485726">
                <a:tc>
                  <a:txBody>
                    <a:bodyPr/>
                    <a:lstStyle/>
                    <a:p>
                      <a:r>
                        <a:rPr lang="en-IN" sz="2000" dirty="0">
                          <a:latin typeface="Times New Roman" panose="02020603050405020304" pitchFamily="18" charset="0"/>
                          <a:cs typeface="Times New Roman" panose="02020603050405020304" pitchFamily="18" charset="0"/>
                        </a:rPr>
                        <a:t>5</a:t>
                      </a:r>
                    </a:p>
                  </a:txBody>
                  <a:tcPr/>
                </a:tc>
                <a:tc>
                  <a:txBody>
                    <a:bodyPr/>
                    <a:lstStyle/>
                    <a:p>
                      <a:r>
                        <a:rPr lang="en-IN" sz="2000" dirty="0">
                          <a:latin typeface="Times New Roman" panose="02020603050405020304" pitchFamily="18" charset="0"/>
                          <a:cs typeface="Times New Roman" panose="02020603050405020304" pitchFamily="18" charset="0"/>
                        </a:rPr>
                        <a:t>0.010</a:t>
                      </a:r>
                    </a:p>
                  </a:txBody>
                  <a:tcPr/>
                </a:tc>
                <a:tc>
                  <a:txBody>
                    <a:bodyPr/>
                    <a:lstStyle/>
                    <a:p>
                      <a:r>
                        <a:rPr lang="en-IN" sz="2000" dirty="0">
                          <a:latin typeface="Times New Roman" panose="02020603050405020304" pitchFamily="18" charset="0"/>
                          <a:cs typeface="Times New Roman" panose="02020603050405020304" pitchFamily="18" charset="0"/>
                        </a:rPr>
                        <a:t>0.02</a:t>
                      </a:r>
                    </a:p>
                  </a:txBody>
                  <a:tcPr/>
                </a:tc>
                <a:extLst>
                  <a:ext uri="{0D108BD9-81ED-4DB2-BD59-A6C34878D82A}">
                    <a16:rowId xmlns:a16="http://schemas.microsoft.com/office/drawing/2014/main" val="1043854013"/>
                  </a:ext>
                </a:extLst>
              </a:tr>
              <a:tr h="485726">
                <a:tc>
                  <a:txBody>
                    <a:bodyPr/>
                    <a:lstStyle/>
                    <a:p>
                      <a:r>
                        <a:rPr lang="en-IN" sz="2000" dirty="0">
                          <a:latin typeface="Times New Roman" panose="02020603050405020304" pitchFamily="18" charset="0"/>
                          <a:cs typeface="Times New Roman" panose="02020603050405020304" pitchFamily="18" charset="0"/>
                        </a:rPr>
                        <a:t>10</a:t>
                      </a:r>
                    </a:p>
                  </a:txBody>
                  <a:tcPr/>
                </a:tc>
                <a:tc>
                  <a:txBody>
                    <a:bodyPr/>
                    <a:lstStyle/>
                    <a:p>
                      <a:r>
                        <a:rPr lang="en-IN" sz="2000" dirty="0">
                          <a:latin typeface="Times New Roman" panose="02020603050405020304" pitchFamily="18" charset="0"/>
                          <a:cs typeface="Times New Roman" panose="02020603050405020304" pitchFamily="18" charset="0"/>
                        </a:rPr>
                        <a:t>0.020</a:t>
                      </a:r>
                    </a:p>
                  </a:txBody>
                  <a:tcPr/>
                </a:tc>
                <a:tc>
                  <a:txBody>
                    <a:bodyPr/>
                    <a:lstStyle/>
                    <a:p>
                      <a:r>
                        <a:rPr lang="en-IN" sz="2000" dirty="0">
                          <a:latin typeface="Times New Roman" panose="02020603050405020304" pitchFamily="18" charset="0"/>
                          <a:cs typeface="Times New Roman" panose="02020603050405020304" pitchFamily="18" charset="0"/>
                        </a:rPr>
                        <a:t>0.05</a:t>
                      </a:r>
                    </a:p>
                  </a:txBody>
                  <a:tcPr/>
                </a:tc>
                <a:extLst>
                  <a:ext uri="{0D108BD9-81ED-4DB2-BD59-A6C34878D82A}">
                    <a16:rowId xmlns:a16="http://schemas.microsoft.com/office/drawing/2014/main" val="3595686747"/>
                  </a:ext>
                </a:extLst>
              </a:tr>
              <a:tr h="485726">
                <a:tc>
                  <a:txBody>
                    <a:bodyPr/>
                    <a:lstStyle/>
                    <a:p>
                      <a:r>
                        <a:rPr lang="en-IN" sz="2000" dirty="0">
                          <a:latin typeface="Times New Roman" panose="02020603050405020304" pitchFamily="18" charset="0"/>
                          <a:cs typeface="Times New Roman" panose="02020603050405020304" pitchFamily="18" charset="0"/>
                        </a:rPr>
                        <a:t>25</a:t>
                      </a:r>
                    </a:p>
                  </a:txBody>
                  <a:tcPr/>
                </a:tc>
                <a:tc>
                  <a:txBody>
                    <a:bodyPr/>
                    <a:lstStyle/>
                    <a:p>
                      <a:r>
                        <a:rPr lang="en-IN" sz="2000" dirty="0">
                          <a:latin typeface="Times New Roman" panose="02020603050405020304" pitchFamily="18" charset="0"/>
                          <a:cs typeface="Times New Roman" panose="02020603050405020304" pitchFamily="18" charset="0"/>
                        </a:rPr>
                        <a:t>0.050</a:t>
                      </a:r>
                    </a:p>
                  </a:txBody>
                  <a:tcPr/>
                </a:tc>
                <a:tc>
                  <a:txBody>
                    <a:bodyPr/>
                    <a:lstStyle/>
                    <a:p>
                      <a:r>
                        <a:rPr lang="en-IN" sz="2000" dirty="0">
                          <a:latin typeface="Times New Roman" panose="02020603050405020304" pitchFamily="18" charset="0"/>
                          <a:cs typeface="Times New Roman" panose="02020603050405020304" pitchFamily="18" charset="0"/>
                        </a:rPr>
                        <a:t>0.10</a:t>
                      </a:r>
                    </a:p>
                  </a:txBody>
                  <a:tcPr/>
                </a:tc>
                <a:extLst>
                  <a:ext uri="{0D108BD9-81ED-4DB2-BD59-A6C34878D82A}">
                    <a16:rowId xmlns:a16="http://schemas.microsoft.com/office/drawing/2014/main" val="3741519178"/>
                  </a:ext>
                </a:extLst>
              </a:tr>
              <a:tr h="485726">
                <a:tc>
                  <a:txBody>
                    <a:bodyPr/>
                    <a:lstStyle/>
                    <a:p>
                      <a:r>
                        <a:rPr lang="en-IN" sz="2000" dirty="0">
                          <a:latin typeface="Times New Roman" panose="02020603050405020304" pitchFamily="18" charset="0"/>
                          <a:cs typeface="Times New Roman" panose="02020603050405020304" pitchFamily="18" charset="0"/>
                        </a:rPr>
                        <a:t>50</a:t>
                      </a:r>
                    </a:p>
                  </a:txBody>
                  <a:tcPr/>
                </a:tc>
                <a:tc>
                  <a:txBody>
                    <a:bodyPr/>
                    <a:lstStyle/>
                    <a:p>
                      <a:r>
                        <a:rPr lang="en-IN" sz="2000" dirty="0">
                          <a:latin typeface="Times New Roman" panose="02020603050405020304" pitchFamily="18" charset="0"/>
                          <a:cs typeface="Times New Roman" panose="02020603050405020304" pitchFamily="18" charset="0"/>
                        </a:rPr>
                        <a:t>0.050</a:t>
                      </a:r>
                    </a:p>
                  </a:txBody>
                  <a:tcPr/>
                </a:tc>
                <a:tc>
                  <a:txBody>
                    <a:bodyPr/>
                    <a:lstStyle/>
                    <a:p>
                      <a:r>
                        <a:rPr lang="en-IN" sz="2000" dirty="0">
                          <a:latin typeface="Times New Roman" panose="02020603050405020304" pitchFamily="18" charset="0"/>
                          <a:cs typeface="Times New Roman" panose="02020603050405020304" pitchFamily="18" charset="0"/>
                        </a:rPr>
                        <a:t>0.10</a:t>
                      </a:r>
                    </a:p>
                  </a:txBody>
                  <a:tcPr/>
                </a:tc>
                <a:extLst>
                  <a:ext uri="{0D108BD9-81ED-4DB2-BD59-A6C34878D82A}">
                    <a16:rowId xmlns:a16="http://schemas.microsoft.com/office/drawing/2014/main" val="22958317"/>
                  </a:ext>
                </a:extLst>
              </a:tr>
              <a:tr h="485726">
                <a:tc>
                  <a:txBody>
                    <a:bodyPr/>
                    <a:lstStyle/>
                    <a:p>
                      <a:r>
                        <a:rPr lang="en-IN" sz="2000" dirty="0">
                          <a:latin typeface="Times New Roman" panose="02020603050405020304" pitchFamily="18" charset="0"/>
                          <a:cs typeface="Times New Roman" panose="02020603050405020304" pitchFamily="18" charset="0"/>
                        </a:rPr>
                        <a:t>100</a:t>
                      </a:r>
                    </a:p>
                  </a:txBody>
                  <a:tcPr/>
                </a:tc>
                <a:tc>
                  <a:txBody>
                    <a:bodyPr/>
                    <a:lstStyle/>
                    <a:p>
                      <a:r>
                        <a:rPr lang="en-IN" sz="2000" dirty="0">
                          <a:latin typeface="Times New Roman" panose="02020603050405020304" pitchFamily="18" charset="0"/>
                          <a:cs typeface="Times New Roman" panose="02020603050405020304" pitchFamily="18" charset="0"/>
                        </a:rPr>
                        <a:t>0.100</a:t>
                      </a:r>
                    </a:p>
                  </a:txBody>
                  <a:tcPr/>
                </a:tc>
                <a:tc>
                  <a:txBody>
                    <a:bodyPr/>
                    <a:lstStyle/>
                    <a:p>
                      <a:r>
                        <a:rPr lang="en-IN" sz="2000" dirty="0">
                          <a:latin typeface="Times New Roman" panose="02020603050405020304" pitchFamily="18" charset="0"/>
                          <a:cs typeface="Times New Roman" panose="02020603050405020304" pitchFamily="18" charset="0"/>
                        </a:rPr>
                        <a:t>0.20</a:t>
                      </a:r>
                    </a:p>
                  </a:txBody>
                  <a:tcPr/>
                </a:tc>
                <a:extLst>
                  <a:ext uri="{0D108BD9-81ED-4DB2-BD59-A6C34878D82A}">
                    <a16:rowId xmlns:a16="http://schemas.microsoft.com/office/drawing/2014/main" val="3527794943"/>
                  </a:ext>
                </a:extLst>
              </a:tr>
            </a:tbl>
          </a:graphicData>
        </a:graphic>
      </p:graphicFrame>
    </p:spTree>
    <p:extLst>
      <p:ext uri="{BB962C8B-B14F-4D97-AF65-F5344CB8AC3E}">
        <p14:creationId xmlns:p14="http://schemas.microsoft.com/office/powerpoint/2010/main" val="286485545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C5EE3E3-6942-402B-BCBE-626E90945184}"/>
              </a:ext>
            </a:extLst>
          </p:cNvPr>
          <p:cNvSpPr>
            <a:spLocks noGrp="1"/>
          </p:cNvSpPr>
          <p:nvPr>
            <p:ph type="ctrTitle"/>
          </p:nvPr>
        </p:nvSpPr>
        <p:spPr>
          <a:xfrm>
            <a:off x="1524000" y="1"/>
            <a:ext cx="9144000" cy="872196"/>
          </a:xfrm>
        </p:spPr>
        <p:txBody>
          <a:bodyPr>
            <a:normAutofit/>
          </a:bodyPr>
          <a:lstStyle/>
          <a:p>
            <a:r>
              <a:rPr lang="en-IN" sz="3200" dirty="0">
                <a:latin typeface="Aharoni" panose="02010803020104030203" pitchFamily="2" charset="-79"/>
                <a:cs typeface="Aharoni" panose="02010803020104030203" pitchFamily="2" charset="-79"/>
              </a:rPr>
              <a:t>Conclusion</a:t>
            </a:r>
          </a:p>
        </p:txBody>
      </p:sp>
      <p:sp>
        <p:nvSpPr>
          <p:cNvPr id="3" name="Subtitle 2">
            <a:extLst>
              <a:ext uri="{FF2B5EF4-FFF2-40B4-BE49-F238E27FC236}">
                <a16:creationId xmlns:a16="http://schemas.microsoft.com/office/drawing/2014/main" id="{F955DDE6-31E6-409A-A6F8-96A571808957}"/>
              </a:ext>
            </a:extLst>
          </p:cNvPr>
          <p:cNvSpPr>
            <a:spLocks noGrp="1"/>
          </p:cNvSpPr>
          <p:nvPr>
            <p:ph type="subTitle" idx="1"/>
          </p:nvPr>
        </p:nvSpPr>
        <p:spPr>
          <a:xfrm>
            <a:off x="1524000" y="1195753"/>
            <a:ext cx="9144000" cy="5662245"/>
          </a:xfrm>
        </p:spPr>
        <p:txBody>
          <a:bodyPr>
            <a:normAutofit/>
          </a:bodyPr>
          <a:lstStyle/>
          <a:p>
            <a:pPr algn="just"/>
            <a:r>
              <a:rPr lang="en-US" dirty="0">
                <a:latin typeface="Times New Roman" panose="02020603050405020304" pitchFamily="18" charset="0"/>
                <a:cs typeface="Times New Roman" panose="02020603050405020304" pitchFamily="18" charset="0"/>
              </a:rPr>
              <a:t>Laboratory glass wares are made mostly from distinct types of glass. Therefore, it is very essential to check the calibration of glassware before being used for analysis. For very accurate work, it may be necessary to calibrate a particular piece of apparatus in the laboratory. Proper calibration and manufacture of glassware is a critical issue at present. There are a number of manufacturers for butyrometers and lactometers are available but very few of them use the ISI mark. The calibration of </a:t>
            </a:r>
            <a:r>
              <a:rPr lang="en-US" dirty="0" err="1">
                <a:latin typeface="Times New Roman" panose="02020603050405020304" pitchFamily="18" charset="0"/>
                <a:cs typeface="Times New Roman" panose="02020603050405020304" pitchFamily="18" charset="0"/>
              </a:rPr>
              <a:t>glasswares</a:t>
            </a:r>
            <a:r>
              <a:rPr lang="en-US" dirty="0">
                <a:latin typeface="Times New Roman" panose="02020603050405020304" pitchFamily="18" charset="0"/>
                <a:cs typeface="Times New Roman" panose="02020603050405020304" pitchFamily="18" charset="0"/>
              </a:rPr>
              <a:t> is necessary for : control of quality of the product, control of process, legal requirements, economics to producers/consumers and analytical accuracy.</a:t>
            </a:r>
          </a:p>
          <a:p>
            <a:pPr algn="just"/>
            <a:endParaRPr lang="en-US" dirty="0">
              <a:latin typeface="Times New Roman" panose="02020603050405020304" pitchFamily="18" charset="0"/>
              <a:cs typeface="Times New Roman" panose="02020603050405020304" pitchFamily="18" charset="0"/>
            </a:endParaRPr>
          </a:p>
          <a:p>
            <a:endParaRPr lang="en-US" dirty="0"/>
          </a:p>
          <a:p>
            <a:r>
              <a:rPr lang="en-US" dirty="0"/>
              <a:t> </a:t>
            </a:r>
            <a:endParaRPr lang="en-IN" dirty="0"/>
          </a:p>
        </p:txBody>
      </p:sp>
    </p:spTree>
    <p:extLst>
      <p:ext uri="{BB962C8B-B14F-4D97-AF65-F5344CB8AC3E}">
        <p14:creationId xmlns:p14="http://schemas.microsoft.com/office/powerpoint/2010/main" val="214676424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88671A-E8EB-42A9-8DF3-401B4B312D23}"/>
              </a:ext>
            </a:extLst>
          </p:cNvPr>
          <p:cNvSpPr>
            <a:spLocks noGrp="1"/>
          </p:cNvSpPr>
          <p:nvPr>
            <p:ph type="ctrTitle"/>
          </p:nvPr>
        </p:nvSpPr>
        <p:spPr>
          <a:xfrm>
            <a:off x="1524000" y="1"/>
            <a:ext cx="9144000" cy="801857"/>
          </a:xfrm>
        </p:spPr>
        <p:txBody>
          <a:bodyPr>
            <a:normAutofit/>
          </a:bodyPr>
          <a:lstStyle/>
          <a:p>
            <a:r>
              <a:rPr lang="en-IN" sz="3200" dirty="0">
                <a:latin typeface="Aharoni" panose="02010803020104030203" pitchFamily="2" charset="-79"/>
                <a:cs typeface="Aharoni" panose="02010803020104030203" pitchFamily="2" charset="-79"/>
              </a:rPr>
              <a:t>References</a:t>
            </a:r>
          </a:p>
        </p:txBody>
      </p:sp>
      <p:sp>
        <p:nvSpPr>
          <p:cNvPr id="3" name="Subtitle 2">
            <a:extLst>
              <a:ext uri="{FF2B5EF4-FFF2-40B4-BE49-F238E27FC236}">
                <a16:creationId xmlns:a16="http://schemas.microsoft.com/office/drawing/2014/main" id="{9BD8276B-C8CC-4082-8086-60FA30AFD391}"/>
              </a:ext>
            </a:extLst>
          </p:cNvPr>
          <p:cNvSpPr>
            <a:spLocks noGrp="1"/>
          </p:cNvSpPr>
          <p:nvPr>
            <p:ph type="subTitle" idx="1"/>
          </p:nvPr>
        </p:nvSpPr>
        <p:spPr>
          <a:xfrm>
            <a:off x="1524000" y="1111348"/>
            <a:ext cx="9144000" cy="4146452"/>
          </a:xfrm>
        </p:spPr>
        <p:txBody>
          <a:bodyPr/>
          <a:lstStyle/>
          <a:p>
            <a:pPr algn="just"/>
            <a:r>
              <a:rPr lang="en-IN" dirty="0">
                <a:latin typeface="Times New Roman" panose="02020603050405020304" pitchFamily="18" charset="0"/>
                <a:cs typeface="Times New Roman" panose="02020603050405020304" pitchFamily="18" charset="0"/>
              </a:rPr>
              <a:t>1.www.agrimoon.com</a:t>
            </a:r>
          </a:p>
          <a:p>
            <a:pPr algn="just"/>
            <a:r>
              <a:rPr lang="en-IN" dirty="0">
                <a:latin typeface="Times New Roman" panose="02020603050405020304" pitchFamily="18" charset="0"/>
                <a:cs typeface="Times New Roman" panose="02020603050405020304" pitchFamily="18" charset="0"/>
              </a:rPr>
              <a:t>2.www.calibrationofglasswares</a:t>
            </a:r>
          </a:p>
        </p:txBody>
      </p:sp>
    </p:spTree>
    <p:extLst>
      <p:ext uri="{BB962C8B-B14F-4D97-AF65-F5344CB8AC3E}">
        <p14:creationId xmlns:p14="http://schemas.microsoft.com/office/powerpoint/2010/main" val="344449558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13D524A-B03B-4020-933E-6613007531D5}"/>
              </a:ext>
            </a:extLst>
          </p:cNvPr>
          <p:cNvSpPr>
            <a:spLocks noGrp="1"/>
          </p:cNvSpPr>
          <p:nvPr>
            <p:ph type="ctrTitle"/>
          </p:nvPr>
        </p:nvSpPr>
        <p:spPr/>
        <p:txBody>
          <a:bodyPr/>
          <a:lstStyle/>
          <a:p>
            <a:r>
              <a:rPr lang="en-IN" dirty="0">
                <a:latin typeface="Times New Roman" panose="02020603050405020304" pitchFamily="18" charset="0"/>
                <a:cs typeface="Times New Roman" panose="02020603050405020304" pitchFamily="18" charset="0"/>
              </a:rPr>
              <a:t>Thank You</a:t>
            </a:r>
          </a:p>
        </p:txBody>
      </p:sp>
    </p:spTree>
    <p:extLst>
      <p:ext uri="{BB962C8B-B14F-4D97-AF65-F5344CB8AC3E}">
        <p14:creationId xmlns:p14="http://schemas.microsoft.com/office/powerpoint/2010/main" val="1382836902"/>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603</TotalTime>
  <Words>2500</Words>
  <Application>Microsoft Office PowerPoint</Application>
  <PresentationFormat>Widescreen</PresentationFormat>
  <Paragraphs>195</Paragraphs>
  <Slides>22</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22</vt:i4>
      </vt:variant>
    </vt:vector>
  </HeadingPairs>
  <TitlesOfParts>
    <vt:vector size="28" baseType="lpstr">
      <vt:lpstr>Aharoni</vt:lpstr>
      <vt:lpstr>Arial</vt:lpstr>
      <vt:lpstr>Calibri</vt:lpstr>
      <vt:lpstr>Calibri Light</vt:lpstr>
      <vt:lpstr>Times New Roman</vt:lpstr>
      <vt:lpstr>Office Theme</vt:lpstr>
      <vt:lpstr>CALIBRATION OF LABORATORY GLASSWARE: BUTYROMETER, PIPETTES, LACTOMETERS, THERMOMETER AND BURETTES   DTC- 311 (Chemical Quality Assurance)  </vt:lpstr>
      <vt:lpstr>Contents</vt:lpstr>
      <vt:lpstr> Introduction </vt:lpstr>
      <vt:lpstr>PowerPoint Presentation</vt:lpstr>
      <vt:lpstr>PowerPoint Presentation</vt:lpstr>
      <vt:lpstr>Calibration of Milk Butyrometer</vt:lpstr>
      <vt:lpstr> Calibration of milk butyrometers </vt:lpstr>
      <vt:lpstr>(ii) BIS Method  </vt:lpstr>
      <vt:lpstr>PowerPoint Presentation</vt:lpstr>
      <vt:lpstr> Calibration of milk pipettes </vt:lpstr>
      <vt:lpstr>(ii) BIS method  </vt:lpstr>
      <vt:lpstr> Calibration of lactometers </vt:lpstr>
      <vt:lpstr>(ii) BIS method of testing accuracy of BIS lactometer    </vt:lpstr>
      <vt:lpstr>(iii) BIS method of testing accuracy of Quevenne lactometer    </vt:lpstr>
      <vt:lpstr> Calibration of thermometers </vt:lpstr>
      <vt:lpstr>(ii) Physical method    </vt:lpstr>
      <vt:lpstr> Calibration of Freezing Point Depression Thermometer </vt:lpstr>
      <vt:lpstr>PowerPoint Presentation</vt:lpstr>
      <vt:lpstr> Calibration of Burette  </vt:lpstr>
      <vt:lpstr>Conclusion</vt:lpstr>
      <vt:lpstr>References</vt:lpstr>
      <vt:lpstr>Thank You</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CALIBRATION OF LABORATORY GLASSWARE: BUTYROMETER, PIPETTES, LACTOMETERS, THERMOMETER AND BURETTES   </dc:title>
  <dc:creator>B.K.BHARTI</dc:creator>
  <cp:lastModifiedBy>B.K.BHARTI</cp:lastModifiedBy>
  <cp:revision>52</cp:revision>
  <dcterms:created xsi:type="dcterms:W3CDTF">2020-12-20T16:07:47Z</dcterms:created>
  <dcterms:modified xsi:type="dcterms:W3CDTF">2020-12-30T10:09:39Z</dcterms:modified>
</cp:coreProperties>
</file>