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351" r:id="rId2"/>
    <p:sldId id="371" r:id="rId3"/>
    <p:sldId id="372" r:id="rId4"/>
    <p:sldId id="373" r:id="rId5"/>
    <p:sldId id="354" r:id="rId6"/>
    <p:sldId id="356" r:id="rId7"/>
    <p:sldId id="357" r:id="rId8"/>
    <p:sldId id="364" r:id="rId9"/>
    <p:sldId id="374" r:id="rId10"/>
    <p:sldId id="367" r:id="rId11"/>
    <p:sldId id="375" r:id="rId12"/>
    <p:sldId id="376" r:id="rId13"/>
    <p:sldId id="377" r:id="rId14"/>
    <p:sldId id="378" r:id="rId15"/>
    <p:sldId id="28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0551"/>
    <a:srgbClr val="DC06B6"/>
    <a:srgbClr val="981DB2"/>
    <a:srgbClr val="36EA4F"/>
    <a:srgbClr val="C51EA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p:scale>
          <a:sx n="82" d="100"/>
          <a:sy n="82" d="100"/>
        </p:scale>
        <p:origin x="-138" y="35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pPr/>
              <a:t>1/21/2021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05728" y="1600200"/>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ln>
        </p:spPr>
        <p:txBody>
          <a:bodyPr anchor="ctr"/>
          <a:lstStyle/>
          <a:p>
            <a:pPr lvl="0"/>
            <a:r>
              <a:t>Click to edit Master title style</a:t>
            </a:r>
          </a:p>
        </p:txBody>
      </p:sp>
      <p:sp>
        <p:nvSpPr>
          <p:cNvPr id="1027" name="Text Placeholder 1026"/>
          <p:cNvSpPr>
            <a:spLocks noGrp="1"/>
          </p:cNvSpPr>
          <p:nvPr>
            <p:ph type="body" idx="1"/>
          </p:nvPr>
        </p:nvSpPr>
        <p:spPr>
          <a:xfrm>
            <a:off x="609600" y="1600200"/>
            <a:ext cx="10972800" cy="4525963"/>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63A1C593-65D0-4073-BCC9-577B9352EA97}" type="datetimeFigureOut">
              <a:rPr lang="en-US" smtClean="0"/>
              <a:pPr/>
              <a:t>1/21/2021</a:t>
            </a:fld>
            <a:endParaRPr lang="en-US"/>
          </a:p>
        </p:txBody>
      </p:sp>
      <p:sp>
        <p:nvSpPr>
          <p:cNvPr id="1029" name="Footer Placeholder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en-US"/>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learnvet.net/moodle/mod/resource/view.php?id=26343" TargetMode="External"/><Relationship Id="rId2" Type="http://schemas.openxmlformats.org/officeDocument/2006/relationships/hyperlink" Target="http://www.elearnvet.net/moodle/mod/resource/view.php?id=26342%20target=" TargetMode="External"/><Relationship Id="rId1" Type="http://schemas.openxmlformats.org/officeDocument/2006/relationships/slideLayout" Target="../slideLayouts/slideLayout2.xml"/><Relationship Id="rId5" Type="http://schemas.openxmlformats.org/officeDocument/2006/relationships/hyperlink" Target="http://www.elearnvet.net/moodle/mod/resource/view.php?id=26345" TargetMode="External"/><Relationship Id="rId4" Type="http://schemas.openxmlformats.org/officeDocument/2006/relationships/hyperlink" Target="http://www.elearnvet.net/moodle/mod/resource/view.php?id=2634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358976"/>
            <a:ext cx="12191999" cy="6499024"/>
          </a:xfrm>
        </p:spPr>
        <p:txBody>
          <a:bodyPr/>
          <a:lstStyle/>
          <a:p>
            <a:pPr marL="0" indent="0" algn="ctr">
              <a:buNone/>
            </a:pPr>
            <a:endParaRPr b="1" dirty="0" smtClean="0">
              <a:solidFill>
                <a:srgbClr val="990033"/>
              </a:solidFill>
              <a:sym typeface="+mn-ea"/>
            </a:endParaRPr>
          </a:p>
          <a:p>
            <a:pPr marL="0" indent="0" algn="ctr">
              <a:buNone/>
            </a:pPr>
            <a:endParaRPr b="1" dirty="0" smtClean="0">
              <a:solidFill>
                <a:srgbClr val="990033"/>
              </a:solidFill>
              <a:sym typeface="+mn-ea"/>
            </a:endParaRPr>
          </a:p>
          <a:p>
            <a:pPr marL="0" indent="0" algn="ctr">
              <a:buNone/>
            </a:pPr>
            <a:endParaRPr b="1" dirty="0" smtClean="0">
              <a:solidFill>
                <a:srgbClr val="990033"/>
              </a:solidFill>
              <a:sym typeface="+mn-ea"/>
            </a:endParaRPr>
          </a:p>
          <a:p>
            <a:pPr marL="0" indent="0" algn="ctr">
              <a:buNone/>
            </a:pPr>
            <a:r>
              <a:rPr b="1" dirty="0" smtClean="0">
                <a:solidFill>
                  <a:srgbClr val="FF0000"/>
                </a:solidFill>
                <a:sym typeface="+mn-ea"/>
              </a:rPr>
              <a:t>BY - Dr. B. Kumar</a:t>
            </a:r>
            <a:br>
              <a:rPr b="1" dirty="0" smtClean="0">
                <a:solidFill>
                  <a:srgbClr val="FF0000"/>
                </a:solidFill>
                <a:sym typeface="+mn-ea"/>
              </a:rPr>
            </a:br>
            <a:r>
              <a:rPr b="1" dirty="0" smtClean="0">
                <a:solidFill>
                  <a:srgbClr val="FF0000"/>
                </a:solidFill>
                <a:sym typeface="+mn-ea"/>
              </a:rPr>
              <a:t>ASSISTANT PROFESSOR</a:t>
            </a:r>
            <a:br>
              <a:rPr b="1" dirty="0" smtClean="0">
                <a:solidFill>
                  <a:srgbClr val="FF0000"/>
                </a:solidFill>
                <a:sym typeface="+mn-ea"/>
              </a:rPr>
            </a:br>
            <a:r>
              <a:rPr b="1" dirty="0" smtClean="0">
                <a:solidFill>
                  <a:srgbClr val="FF0000"/>
                </a:solidFill>
                <a:sym typeface="+mn-ea"/>
              </a:rPr>
              <a:t>DEPT. OF ANIMAL GENETICS AND BREEDING</a:t>
            </a:r>
            <a:br>
              <a:rPr b="1" dirty="0" smtClean="0">
                <a:solidFill>
                  <a:srgbClr val="FF0000"/>
                </a:solidFill>
                <a:sym typeface="+mn-ea"/>
              </a:rPr>
            </a:br>
            <a:r>
              <a:rPr b="1" dirty="0" smtClean="0">
                <a:solidFill>
                  <a:srgbClr val="FF0000"/>
                </a:solidFill>
                <a:sym typeface="+mn-ea"/>
              </a:rPr>
              <a:t> Bihar Veterinary College, Patna-14</a:t>
            </a:r>
            <a:br>
              <a:rPr b="1" dirty="0" smtClean="0">
                <a:solidFill>
                  <a:srgbClr val="FF0000"/>
                </a:solidFill>
                <a:sym typeface="+mn-ea"/>
              </a:rPr>
            </a:br>
            <a:r>
              <a:rPr b="1" dirty="0" smtClean="0">
                <a:solidFill>
                  <a:srgbClr val="FF0000"/>
                </a:solidFill>
                <a:sym typeface="+mn-ea"/>
              </a:rPr>
              <a:t>BASU</a:t>
            </a:r>
            <a:endParaRPr lang="en-IN" altLang="x-none" dirty="0" smtClean="0">
              <a:solidFill>
                <a:srgbClr val="FF0000"/>
              </a:solidFill>
            </a:endParaRPr>
          </a:p>
          <a:p>
            <a:pPr marL="0" indent="0" algn="ctr">
              <a:buNone/>
            </a:pPr>
            <a:endParaRPr lang="en-IN" altLang="x-none" dirty="0">
              <a:solidFill>
                <a:schemeClr val="bg1"/>
              </a:solidFill>
            </a:endParaRPr>
          </a:p>
        </p:txBody>
      </p:sp>
      <p:pic>
        <p:nvPicPr>
          <p:cNvPr id="4" name="Content Placeholder 3" descr="IMG-20201014-WA0068 (1)"/>
          <p:cNvPicPr>
            <a:picLocks noGrp="1" noChangeAspect="1"/>
          </p:cNvPicPr>
          <p:nvPr>
            <p:ph sz="half" idx="2"/>
          </p:nvPr>
        </p:nvPicPr>
        <p:blipFill>
          <a:blip r:embed="rId2" cstate="print"/>
          <a:stretch>
            <a:fillRect/>
          </a:stretch>
        </p:blipFill>
        <p:spPr>
          <a:xfrm>
            <a:off x="398145" y="1144905"/>
            <a:ext cx="2094230" cy="1800225"/>
          </a:xfrm>
          <a:prstGeom prst="rect">
            <a:avLst/>
          </a:prstGeom>
        </p:spPr>
      </p:pic>
      <p:pic>
        <p:nvPicPr>
          <p:cNvPr id="6" name="Picture 5" descr="IMG-20201014-WA0067 (2)"/>
          <p:cNvPicPr>
            <a:picLocks noChangeAspect="1"/>
          </p:cNvPicPr>
          <p:nvPr/>
        </p:nvPicPr>
        <p:blipFill>
          <a:blip r:embed="rId3" cstate="print"/>
          <a:stretch>
            <a:fillRect/>
          </a:stretch>
        </p:blipFill>
        <p:spPr>
          <a:xfrm flipH="1">
            <a:off x="9645650" y="1144905"/>
            <a:ext cx="2179955" cy="1800225"/>
          </a:xfrm>
          <a:prstGeom prst="rect">
            <a:avLst/>
          </a:prstGeom>
        </p:spPr>
      </p:pic>
      <p:pic>
        <p:nvPicPr>
          <p:cNvPr id="5" name="Content Placeholder 3" descr="IMG-20201014-WA0068 (1)"/>
          <p:cNvPicPr>
            <a:picLocks noChangeAspect="1"/>
          </p:cNvPicPr>
          <p:nvPr/>
        </p:nvPicPr>
        <p:blipFill>
          <a:blip r:embed="rId2" cstate="print"/>
          <a:stretch>
            <a:fillRect/>
          </a:stretch>
        </p:blipFill>
        <p:spPr>
          <a:xfrm>
            <a:off x="398145" y="1133331"/>
            <a:ext cx="2094230" cy="1800225"/>
          </a:xfrm>
          <a:prstGeom prst="rect">
            <a:avLst/>
          </a:prstGeom>
          <a:noFill/>
          <a:ln w="9525">
            <a:noFill/>
          </a:ln>
        </p:spPr>
      </p:pic>
      <p:pic>
        <p:nvPicPr>
          <p:cNvPr id="7" name="Content Placeholder 3" descr="IMG-20201014-WA0068 (1)"/>
          <p:cNvPicPr>
            <a:picLocks noChangeAspect="1"/>
          </p:cNvPicPr>
          <p:nvPr/>
        </p:nvPicPr>
        <p:blipFill>
          <a:blip r:embed="rId2" cstate="print"/>
          <a:stretch>
            <a:fillRect/>
          </a:stretch>
        </p:blipFill>
        <p:spPr>
          <a:xfrm>
            <a:off x="398145" y="1121757"/>
            <a:ext cx="2094230" cy="1800225"/>
          </a:xfrm>
          <a:prstGeom prst="rect">
            <a:avLst/>
          </a:prstGeom>
          <a:noFill/>
          <a:ln w="9525">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2465531" cy="385119"/>
          </a:xfrm>
        </p:spPr>
        <p:txBody>
          <a:bodyPr/>
          <a:lstStyle/>
          <a:p>
            <a:pPr algn="l"/>
            <a:r>
              <a:rPr lang="en-US" sz="4800" dirty="0" smtClean="0"/>
              <a:t> </a:t>
            </a: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62046"/>
            <a:ext cx="11530330" cy="6550039"/>
          </a:xfrm>
        </p:spPr>
        <p:txBody>
          <a:bodyPr/>
          <a:lstStyle/>
          <a:p>
            <a:pPr marL="0" lvl="0" indent="0" rtl="0">
              <a:spcBef>
                <a:spcPct val="0"/>
              </a:spcBef>
              <a:buNone/>
              <a:tabLst>
                <a:tab pos="114300" algn="l"/>
              </a:tabLst>
            </a:pPr>
            <a:r>
              <a:rPr lang="en-US" sz="2400" dirty="0" smtClean="0"/>
              <a:t> </a:t>
            </a:r>
            <a:r>
              <a:rPr lang="en-US" sz="2400" b="1" dirty="0" smtClean="0">
                <a:solidFill>
                  <a:srgbClr val="FF0000"/>
                </a:solidFill>
                <a:latin typeface="Times New Roman" pitchFamily="18" charset="0"/>
                <a:ea typeface="Calibri" pitchFamily="34" charset="0"/>
                <a:cs typeface="Times New Roman" pitchFamily="18" charset="0"/>
              </a:rPr>
              <a:t>INTERPHASE</a:t>
            </a:r>
            <a:endParaRPr lang="en-US" sz="2000" dirty="0" smtClean="0">
              <a:solidFill>
                <a:srgbClr val="FF0000"/>
              </a:solidFill>
              <a:latin typeface="Arial" pitchFamily="34" charset="0"/>
              <a:cs typeface="Arial" pitchFamily="34" charset="0"/>
            </a:endParaRPr>
          </a:p>
          <a:p>
            <a:pPr marL="0" lvl="0" indent="0" rtl="0" eaLnBrk="0" hangingPunct="0">
              <a:spcBef>
                <a:spcPct val="0"/>
              </a:spcBef>
              <a:buNone/>
              <a:tabLst>
                <a:tab pos="114300" algn="l"/>
              </a:tabLst>
            </a:pPr>
            <a:r>
              <a:rPr lang="en-US" sz="2400" dirty="0" smtClean="0">
                <a:latin typeface="Calibri"/>
                <a:ea typeface="Calibri" pitchFamily="34" charset="0"/>
                <a:cs typeface="Times New Roman" pitchFamily="18" charset="0"/>
              </a:rPr>
              <a:t>•</a:t>
            </a:r>
            <a:r>
              <a:rPr lang="en-US" sz="2400" dirty="0" smtClean="0">
                <a:latin typeface="Times New Roman" pitchFamily="18" charset="0"/>
                <a:ea typeface="Calibri" pitchFamily="34" charset="0"/>
                <a:cs typeface="Times New Roman" pitchFamily="18" charset="0"/>
              </a:rPr>
              <a:t> The preparatory steps that lead up to meiosis occurs in the same fashion as it does during 	mitotic </a:t>
            </a:r>
            <a:r>
              <a:rPr lang="en-US" sz="2400" dirty="0" err="1" smtClean="0">
                <a:latin typeface="Times New Roman" pitchFamily="18" charset="0"/>
                <a:ea typeface="Calibri" pitchFamily="34" charset="0"/>
                <a:cs typeface="Times New Roman" pitchFamily="18" charset="0"/>
              </a:rPr>
              <a:t>interphase</a:t>
            </a:r>
            <a:r>
              <a:rPr lang="en-US" sz="2400" dirty="0" smtClean="0">
                <a:latin typeface="Times New Roman" pitchFamily="18" charset="0"/>
                <a:ea typeface="Calibri" pitchFamily="34" charset="0"/>
                <a:cs typeface="Times New Roman" pitchFamily="18" charset="0"/>
              </a:rPr>
              <a:t> of the mitotic cell </a:t>
            </a:r>
            <a:r>
              <a:rPr lang="en-US" sz="2400" dirty="0" smtClean="0">
                <a:latin typeface="Times New Roman" pitchFamily="18" charset="0"/>
                <a:ea typeface="Calibri" pitchFamily="34" charset="0"/>
                <a:cs typeface="Times New Roman" pitchFamily="18" charset="0"/>
              </a:rPr>
              <a:t>cycle</a:t>
            </a:r>
          </a:p>
          <a:p>
            <a:pPr>
              <a:buNone/>
            </a:pPr>
            <a:r>
              <a:rPr lang="en-IN" sz="2400" b="1" dirty="0" smtClean="0">
                <a:solidFill>
                  <a:srgbClr val="FF0000"/>
                </a:solidFill>
              </a:rPr>
              <a:t>MEIOSIS- I</a:t>
            </a:r>
            <a:endParaRPr lang="en-IN" sz="2400" dirty="0" smtClean="0">
              <a:solidFill>
                <a:srgbClr val="FF0000"/>
              </a:solidFill>
            </a:endParaRPr>
          </a:p>
          <a:p>
            <a:pPr>
              <a:buNone/>
            </a:pPr>
            <a:r>
              <a:rPr lang="en-IN" sz="2400" dirty="0" smtClean="0"/>
              <a:t>	</a:t>
            </a:r>
            <a:r>
              <a:rPr lang="en-IN" sz="2400" dirty="0" smtClean="0">
                <a:solidFill>
                  <a:srgbClr val="FF0000"/>
                </a:solidFill>
              </a:rPr>
              <a:t>Meiosis I consist of four </a:t>
            </a:r>
            <a:r>
              <a:rPr lang="en-IN" sz="2400" dirty="0" smtClean="0">
                <a:solidFill>
                  <a:srgbClr val="FF0000"/>
                </a:solidFill>
              </a:rPr>
              <a:t>stages:</a:t>
            </a:r>
            <a:endParaRPr lang="en-IN" sz="2400" dirty="0" smtClean="0">
              <a:solidFill>
                <a:srgbClr val="FF0000"/>
              </a:solidFill>
            </a:endParaRPr>
          </a:p>
          <a:p>
            <a:r>
              <a:rPr lang="en-IN" sz="2400" dirty="0" smtClean="0">
                <a:solidFill>
                  <a:schemeClr val="accent6">
                    <a:lumMod val="50000"/>
                  </a:schemeClr>
                </a:solidFill>
              </a:rPr>
              <a:t>Prophase </a:t>
            </a:r>
            <a:r>
              <a:rPr lang="en-IN" sz="2400" dirty="0" smtClean="0">
                <a:solidFill>
                  <a:schemeClr val="accent6">
                    <a:lumMod val="50000"/>
                  </a:schemeClr>
                </a:solidFill>
              </a:rPr>
              <a:t>I</a:t>
            </a:r>
          </a:p>
          <a:p>
            <a:r>
              <a:rPr lang="en-IN" sz="2400" dirty="0" smtClean="0">
                <a:solidFill>
                  <a:schemeClr val="accent6">
                    <a:lumMod val="50000"/>
                  </a:schemeClr>
                </a:solidFill>
              </a:rPr>
              <a:t>Metaphase </a:t>
            </a:r>
            <a:r>
              <a:rPr lang="en-IN" sz="2400" dirty="0" smtClean="0">
                <a:solidFill>
                  <a:schemeClr val="accent6">
                    <a:lumMod val="50000"/>
                  </a:schemeClr>
                </a:solidFill>
              </a:rPr>
              <a:t>I</a:t>
            </a:r>
          </a:p>
          <a:p>
            <a:r>
              <a:rPr lang="en-IN" sz="2400" dirty="0" smtClean="0">
                <a:solidFill>
                  <a:schemeClr val="accent6">
                    <a:lumMod val="50000"/>
                  </a:schemeClr>
                </a:solidFill>
              </a:rPr>
              <a:t>Anaphase </a:t>
            </a:r>
            <a:r>
              <a:rPr lang="en-IN" sz="2400" dirty="0" smtClean="0">
                <a:solidFill>
                  <a:schemeClr val="accent6">
                    <a:lumMod val="50000"/>
                  </a:schemeClr>
                </a:solidFill>
              </a:rPr>
              <a:t>I and</a:t>
            </a:r>
          </a:p>
          <a:p>
            <a:r>
              <a:rPr lang="en-IN" sz="2400" dirty="0" err="1" smtClean="0">
                <a:solidFill>
                  <a:schemeClr val="accent6">
                    <a:lumMod val="50000"/>
                  </a:schemeClr>
                </a:solidFill>
              </a:rPr>
              <a:t>Telophase</a:t>
            </a:r>
            <a:r>
              <a:rPr lang="en-IN" sz="2400" dirty="0" smtClean="0">
                <a:solidFill>
                  <a:schemeClr val="accent6">
                    <a:lumMod val="50000"/>
                  </a:schemeClr>
                </a:solidFill>
              </a:rPr>
              <a:t> </a:t>
            </a:r>
            <a:r>
              <a:rPr lang="en-IN" sz="2400" dirty="0" smtClean="0">
                <a:solidFill>
                  <a:schemeClr val="accent6">
                    <a:lumMod val="50000"/>
                  </a:schemeClr>
                </a:solidFill>
              </a:rPr>
              <a:t>I.</a:t>
            </a:r>
          </a:p>
          <a:p>
            <a:r>
              <a:rPr lang="en-IN" sz="2400" dirty="0" smtClean="0"/>
              <a:t>Meiosis </a:t>
            </a:r>
            <a:r>
              <a:rPr lang="en-IN" sz="2400" dirty="0" smtClean="0"/>
              <a:t>I separate homologous chromosomes producing two haploid cells (N), and therefore referred as </a:t>
            </a:r>
            <a:r>
              <a:rPr lang="en-IN" sz="2400" dirty="0" err="1" smtClean="0"/>
              <a:t>Reductional</a:t>
            </a:r>
            <a:r>
              <a:rPr lang="en-IN" sz="2400" dirty="0" smtClean="0"/>
              <a:t> Division</a:t>
            </a:r>
            <a:r>
              <a:rPr lang="en-IN" sz="2400" dirty="0" smtClean="0"/>
              <a:t>.</a:t>
            </a:r>
          </a:p>
          <a:p>
            <a:pPr>
              <a:buNone/>
            </a:pPr>
            <a:r>
              <a:rPr lang="en-IN" sz="2400" dirty="0" smtClean="0"/>
              <a:t>• However, after Meiosis I, although the cell contains 2N </a:t>
            </a:r>
            <a:r>
              <a:rPr lang="en-IN" sz="2400" dirty="0" err="1" smtClean="0"/>
              <a:t>chromatids</a:t>
            </a:r>
            <a:r>
              <a:rPr lang="en-IN" sz="2400" dirty="0" smtClean="0"/>
              <a:t> it is only considered as being N, because later in anaphase I the sister </a:t>
            </a:r>
            <a:r>
              <a:rPr lang="en-IN" sz="2400" dirty="0" err="1" smtClean="0"/>
              <a:t>chromatids</a:t>
            </a:r>
            <a:r>
              <a:rPr lang="en-IN" sz="2400" dirty="0" smtClean="0"/>
              <a:t> will remain together as the spindle pulls the pair towards the pole of the new cell.</a:t>
            </a:r>
          </a:p>
          <a:p>
            <a:endParaRPr lang="en-IN" sz="2400" dirty="0"/>
          </a:p>
        </p:txBody>
      </p:sp>
      <p:sp>
        <p:nvSpPr>
          <p:cNvPr id="10241" name="Rectangle 1"/>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2465531" cy="385119"/>
          </a:xfrm>
        </p:spPr>
        <p:txBody>
          <a:bodyPr/>
          <a:lstStyle/>
          <a:p>
            <a:pPr algn="l"/>
            <a:r>
              <a:rPr lang="en-US" sz="4800" dirty="0" smtClean="0"/>
              <a:t> </a:t>
            </a: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62046"/>
            <a:ext cx="11530330" cy="6550039"/>
          </a:xfrm>
        </p:spPr>
        <p:txBody>
          <a:bodyPr/>
          <a:lstStyle/>
          <a:p>
            <a:pPr>
              <a:buNone/>
            </a:pPr>
            <a:r>
              <a:rPr lang="en-IN" sz="2400" b="1" dirty="0" smtClean="0">
                <a:solidFill>
                  <a:srgbClr val="FF0000"/>
                </a:solidFill>
              </a:rPr>
              <a:t>DIPLOTENE </a:t>
            </a:r>
            <a:r>
              <a:rPr lang="en-IN" sz="2400" b="1" dirty="0" smtClean="0">
                <a:solidFill>
                  <a:srgbClr val="FF0000"/>
                </a:solidFill>
              </a:rPr>
              <a:t>STAGE</a:t>
            </a:r>
            <a:endParaRPr lang="en-IN" sz="2400" dirty="0" smtClean="0">
              <a:solidFill>
                <a:srgbClr val="FF0000"/>
              </a:solidFill>
            </a:endParaRPr>
          </a:p>
          <a:p>
            <a:pPr>
              <a:buNone/>
            </a:pPr>
            <a:r>
              <a:rPr lang="en-IN" sz="2400" dirty="0" smtClean="0"/>
              <a:t>•  The </a:t>
            </a:r>
            <a:r>
              <a:rPr lang="en-IN" sz="2400" dirty="0" err="1" smtClean="0"/>
              <a:t>diplotene</a:t>
            </a:r>
            <a:r>
              <a:rPr lang="en-IN" sz="2400" dirty="0" smtClean="0"/>
              <a:t> stage, also known as </a:t>
            </a:r>
            <a:r>
              <a:rPr lang="en-IN" sz="2400" dirty="0" err="1" smtClean="0"/>
              <a:t>diplonema</a:t>
            </a:r>
            <a:r>
              <a:rPr lang="en-IN" sz="2400" dirty="0" smtClean="0"/>
              <a:t>.</a:t>
            </a:r>
          </a:p>
          <a:p>
            <a:pPr>
              <a:buNone/>
            </a:pPr>
            <a:r>
              <a:rPr lang="en-IN" sz="2400" dirty="0" smtClean="0"/>
              <a:t>•  DNA recombination is complete.</a:t>
            </a:r>
          </a:p>
          <a:p>
            <a:pPr>
              <a:buNone/>
            </a:pPr>
            <a:r>
              <a:rPr lang="en-IN" sz="2400" dirty="0" smtClean="0"/>
              <a:t>•  In this phase, the </a:t>
            </a:r>
            <a:r>
              <a:rPr lang="en-IN" sz="2400" dirty="0" err="1" smtClean="0"/>
              <a:t>chromatids</a:t>
            </a:r>
            <a:r>
              <a:rPr lang="en-IN" sz="2400" dirty="0" smtClean="0"/>
              <a:t> continue to shorten and thicken and the four sister </a:t>
            </a:r>
            <a:r>
              <a:rPr lang="en-IN" sz="2400" dirty="0" err="1" smtClean="0"/>
              <a:t>chromatids</a:t>
            </a:r>
            <a:r>
              <a:rPr lang="en-IN" sz="2400" dirty="0" smtClean="0"/>
              <a:t> in a group is called a tetrad.</a:t>
            </a:r>
          </a:p>
          <a:p>
            <a:pPr>
              <a:buNone/>
            </a:pPr>
            <a:r>
              <a:rPr lang="en-IN" sz="2400" dirty="0" smtClean="0"/>
              <a:t>•  The </a:t>
            </a:r>
            <a:r>
              <a:rPr lang="en-IN" sz="2400" dirty="0" err="1" smtClean="0"/>
              <a:t>synaptonemal</a:t>
            </a:r>
            <a:r>
              <a:rPr lang="en-IN" sz="2400" dirty="0" smtClean="0"/>
              <a:t> complex begins to break down.</a:t>
            </a:r>
          </a:p>
          <a:p>
            <a:pPr>
              <a:buNone/>
            </a:pPr>
            <a:r>
              <a:rPr lang="en-IN" sz="2400" dirty="0" smtClean="0"/>
              <a:t>•  The paired </a:t>
            </a:r>
            <a:r>
              <a:rPr lang="en-IN" sz="2400" dirty="0" err="1" smtClean="0"/>
              <a:t>chromatids</a:t>
            </a:r>
            <a:r>
              <a:rPr lang="en-IN" sz="2400" dirty="0" smtClean="0"/>
              <a:t> begin to pull apart, causing the strands to separate longitudinally in some areas to from loops.</a:t>
            </a:r>
          </a:p>
          <a:p>
            <a:pPr>
              <a:buNone/>
            </a:pPr>
            <a:r>
              <a:rPr lang="en-IN" sz="2400" dirty="0" smtClean="0"/>
              <a:t>• The </a:t>
            </a:r>
            <a:r>
              <a:rPr lang="en-IN" sz="2400" dirty="0" err="1" smtClean="0"/>
              <a:t>chiasmata</a:t>
            </a:r>
            <a:r>
              <a:rPr lang="en-IN" sz="2400" dirty="0" smtClean="0"/>
              <a:t> tend to slip toward the ends of the tetrads and then to become </a:t>
            </a:r>
            <a:r>
              <a:rPr lang="en-IN" sz="2400" dirty="0" err="1" smtClean="0"/>
              <a:t>terminalised</a:t>
            </a:r>
            <a:r>
              <a:rPr lang="en-IN" sz="2400" dirty="0" smtClean="0"/>
              <a:t> as the meiotic prophase continues.	 </a:t>
            </a:r>
          </a:p>
          <a:p>
            <a:pPr>
              <a:buNone/>
            </a:pPr>
            <a:r>
              <a:rPr lang="en-IN" sz="2400" b="1" dirty="0" smtClean="0"/>
              <a:t> </a:t>
            </a:r>
            <a:r>
              <a:rPr lang="en-IN" sz="2400" b="1" dirty="0" smtClean="0">
                <a:solidFill>
                  <a:srgbClr val="FF0000"/>
                </a:solidFill>
              </a:rPr>
              <a:t>DIAKINESIS</a:t>
            </a:r>
            <a:endParaRPr lang="en-IN" sz="2400" dirty="0" smtClean="0">
              <a:solidFill>
                <a:srgbClr val="FF0000"/>
              </a:solidFill>
            </a:endParaRPr>
          </a:p>
          <a:p>
            <a:pPr>
              <a:buNone/>
            </a:pPr>
            <a:r>
              <a:rPr lang="en-IN" sz="2400" dirty="0" smtClean="0"/>
              <a:t>•  Shortening of each tetrad continues through </a:t>
            </a:r>
            <a:r>
              <a:rPr lang="en-IN" sz="2400" dirty="0" err="1" smtClean="0"/>
              <a:t>diakinesis</a:t>
            </a:r>
            <a:r>
              <a:rPr lang="en-IN" sz="2400" dirty="0" smtClean="0"/>
              <a:t>, resulting in discrete units.</a:t>
            </a:r>
          </a:p>
          <a:p>
            <a:pPr>
              <a:buNone/>
            </a:pPr>
            <a:r>
              <a:rPr lang="en-IN" sz="2400" dirty="0" smtClean="0"/>
              <a:t>•  Similar to mitosis, the </a:t>
            </a:r>
            <a:r>
              <a:rPr lang="en-IN" sz="2400" dirty="0" err="1" smtClean="0"/>
              <a:t>centrioles</a:t>
            </a:r>
            <a:r>
              <a:rPr lang="en-IN" sz="2400" dirty="0" smtClean="0"/>
              <a:t> migrate away from one another and both the nuclear envelope and nucleoli break down.	 </a:t>
            </a:r>
          </a:p>
          <a:p>
            <a:endParaRPr lang="en-IN" sz="2400" dirty="0"/>
          </a:p>
        </p:txBody>
      </p:sp>
      <p:sp>
        <p:nvSpPr>
          <p:cNvPr id="10241" name="Rectangle 1"/>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2465531" cy="385119"/>
          </a:xfrm>
        </p:spPr>
        <p:txBody>
          <a:bodyPr/>
          <a:lstStyle/>
          <a:p>
            <a:pPr algn="l"/>
            <a:r>
              <a:rPr lang="en-US" sz="4800" dirty="0" smtClean="0"/>
              <a:t> </a:t>
            </a: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62046"/>
            <a:ext cx="11530330" cy="6550039"/>
          </a:xfrm>
        </p:spPr>
        <p:txBody>
          <a:bodyPr/>
          <a:lstStyle/>
          <a:p>
            <a:pPr>
              <a:buNone/>
            </a:pPr>
            <a:r>
              <a:rPr lang="en-IN" sz="2400" b="1" dirty="0" smtClean="0">
                <a:solidFill>
                  <a:srgbClr val="FF0000"/>
                </a:solidFill>
              </a:rPr>
              <a:t>METAPHASE </a:t>
            </a:r>
            <a:r>
              <a:rPr lang="en-IN" sz="2400" b="1" dirty="0" smtClean="0">
                <a:solidFill>
                  <a:srgbClr val="FF0000"/>
                </a:solidFill>
              </a:rPr>
              <a:t>I</a:t>
            </a:r>
            <a:endParaRPr lang="en-IN" sz="2400" dirty="0" smtClean="0">
              <a:solidFill>
                <a:srgbClr val="FF0000"/>
              </a:solidFill>
            </a:endParaRPr>
          </a:p>
          <a:p>
            <a:pPr>
              <a:buNone/>
            </a:pPr>
            <a:r>
              <a:rPr lang="en-IN" sz="2400" dirty="0" smtClean="0"/>
              <a:t>•  Tetrads align at the metaphase plate.</a:t>
            </a:r>
          </a:p>
          <a:p>
            <a:pPr>
              <a:buNone/>
            </a:pPr>
            <a:r>
              <a:rPr lang="en-IN" sz="2400" dirty="0" smtClean="0"/>
              <a:t>•  One homologue is pulled above the metaphase plate, the other below.</a:t>
            </a:r>
          </a:p>
          <a:p>
            <a:pPr>
              <a:buNone/>
            </a:pPr>
            <a:r>
              <a:rPr lang="en-IN" sz="2400" dirty="0" smtClean="0"/>
              <a:t>•  The </a:t>
            </a:r>
            <a:r>
              <a:rPr lang="en-IN" sz="2400" dirty="0" err="1" smtClean="0"/>
              <a:t>centromeres</a:t>
            </a:r>
            <a:r>
              <a:rPr lang="en-IN" sz="2400" dirty="0" smtClean="0"/>
              <a:t> of homologous chromosomes are oriented toward the opposite cell poles.</a:t>
            </a:r>
          </a:p>
          <a:p>
            <a:pPr>
              <a:buNone/>
            </a:pPr>
            <a:r>
              <a:rPr lang="en-IN" sz="2400" dirty="0" smtClean="0"/>
              <a:t>•  The </a:t>
            </a:r>
            <a:r>
              <a:rPr lang="en-IN" sz="2400" dirty="0" err="1" smtClean="0"/>
              <a:t>centrioles</a:t>
            </a:r>
            <a:r>
              <a:rPr lang="en-IN" sz="2400" dirty="0" smtClean="0"/>
              <a:t> are at opposite poles of the cell.</a:t>
            </a:r>
          </a:p>
          <a:p>
            <a:pPr>
              <a:buNone/>
            </a:pPr>
            <a:r>
              <a:rPr lang="en-IN" sz="2400" dirty="0" smtClean="0"/>
              <a:t>•  Spindle </a:t>
            </a:r>
            <a:r>
              <a:rPr lang="en-IN" sz="2400" dirty="0" err="1" smtClean="0"/>
              <a:t>fibers</a:t>
            </a:r>
            <a:r>
              <a:rPr lang="en-IN" sz="2400" dirty="0" smtClean="0"/>
              <a:t> from one pole of the cell attach to one chromosome of each pair </a:t>
            </a:r>
            <a:r>
              <a:rPr lang="en-IN" sz="2400" dirty="0" smtClean="0"/>
              <a:t> </a:t>
            </a:r>
            <a:r>
              <a:rPr lang="en-IN" sz="2400" dirty="0" smtClean="0"/>
              <a:t>and spindle </a:t>
            </a:r>
            <a:r>
              <a:rPr lang="en-IN" sz="2400" dirty="0" err="1" smtClean="0"/>
              <a:t>fibers</a:t>
            </a:r>
            <a:r>
              <a:rPr lang="en-IN" sz="2400" dirty="0" smtClean="0"/>
              <a:t> from the opposite pole attach to the  homologous chromosome </a:t>
            </a:r>
            <a:r>
              <a:rPr lang="en-IN" sz="2400" dirty="0" smtClean="0"/>
              <a:t> </a:t>
            </a:r>
            <a:endParaRPr lang="en-IN" sz="2400" dirty="0" smtClean="0"/>
          </a:p>
          <a:p>
            <a:pPr>
              <a:buNone/>
            </a:pPr>
            <a:r>
              <a:rPr lang="en-IN" sz="2400" b="1" dirty="0" smtClean="0">
                <a:solidFill>
                  <a:srgbClr val="FF0000"/>
                </a:solidFill>
              </a:rPr>
              <a:t>ANAPHASE I</a:t>
            </a:r>
            <a:endParaRPr lang="en-IN" sz="2400" dirty="0" smtClean="0">
              <a:solidFill>
                <a:srgbClr val="FF0000"/>
              </a:solidFill>
            </a:endParaRPr>
          </a:p>
          <a:p>
            <a:pPr>
              <a:buNone/>
            </a:pPr>
            <a:r>
              <a:rPr lang="en-IN" sz="2400" dirty="0" smtClean="0"/>
              <a:t>• Chromosomes move to the opposite cell poles.</a:t>
            </a:r>
          </a:p>
          <a:p>
            <a:pPr>
              <a:buNone/>
            </a:pPr>
            <a:r>
              <a:rPr lang="en-IN" sz="2400" dirty="0" smtClean="0"/>
              <a:t>• </a:t>
            </a:r>
            <a:r>
              <a:rPr lang="en-IN" sz="2400" dirty="0" smtClean="0"/>
              <a:t>A key difference between mitosis and meiosis is that sister </a:t>
            </a:r>
            <a:r>
              <a:rPr lang="en-IN" sz="2400" dirty="0" err="1" smtClean="0"/>
              <a:t>chromatids</a:t>
            </a:r>
            <a:r>
              <a:rPr lang="en-IN" sz="2400" dirty="0" smtClean="0"/>
              <a:t> remain joined after metaphase in meiosis I, whereas in mitosis they separate.</a:t>
            </a:r>
          </a:p>
          <a:p>
            <a:pPr>
              <a:buNone/>
            </a:pPr>
            <a:r>
              <a:rPr lang="en-IN" sz="2400" dirty="0" smtClean="0"/>
              <a:t>• During this stage, the original maternal and paternal chromosomes separate, thereby reducing the number of chromosomes from 2N to N number, yet the sister </a:t>
            </a:r>
            <a:r>
              <a:rPr lang="en-IN" sz="2400" dirty="0" err="1" smtClean="0"/>
              <a:t>chromatids</a:t>
            </a:r>
            <a:r>
              <a:rPr lang="en-IN" sz="2400" dirty="0" smtClean="0"/>
              <a:t> remain together.	 </a:t>
            </a:r>
          </a:p>
          <a:p>
            <a:endParaRPr lang="en-IN" sz="2400" dirty="0"/>
          </a:p>
        </p:txBody>
      </p:sp>
      <p:sp>
        <p:nvSpPr>
          <p:cNvPr id="10241" name="Rectangle 1"/>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2465531" cy="385119"/>
          </a:xfrm>
        </p:spPr>
        <p:txBody>
          <a:bodyPr/>
          <a:lstStyle/>
          <a:p>
            <a:pPr algn="l"/>
            <a:r>
              <a:rPr lang="en-US" sz="4800" dirty="0" smtClean="0"/>
              <a:t> </a:t>
            </a: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62046"/>
            <a:ext cx="11530330" cy="6550039"/>
          </a:xfrm>
        </p:spPr>
        <p:txBody>
          <a:bodyPr/>
          <a:lstStyle/>
          <a:p>
            <a:pPr>
              <a:buNone/>
            </a:pPr>
            <a:r>
              <a:rPr lang="en-IN" sz="2400" b="1" dirty="0" smtClean="0">
                <a:solidFill>
                  <a:srgbClr val="FF0000"/>
                </a:solidFill>
              </a:rPr>
              <a:t>TELOPHASE </a:t>
            </a:r>
            <a:r>
              <a:rPr lang="en-IN" sz="2400" b="1" dirty="0" smtClean="0">
                <a:solidFill>
                  <a:srgbClr val="FF0000"/>
                </a:solidFill>
              </a:rPr>
              <a:t>I</a:t>
            </a:r>
            <a:endParaRPr lang="en-IN" sz="2400" dirty="0" smtClean="0">
              <a:solidFill>
                <a:srgbClr val="FF0000"/>
              </a:solidFill>
            </a:endParaRPr>
          </a:p>
          <a:p>
            <a:pPr>
              <a:buNone/>
            </a:pPr>
            <a:r>
              <a:rPr lang="en-IN" sz="2400" dirty="0" smtClean="0"/>
              <a:t>• The homologous chromosome pairs complete their migration to the two poles as a result of the action of the spindle.</a:t>
            </a:r>
          </a:p>
          <a:p>
            <a:pPr>
              <a:buNone/>
            </a:pPr>
            <a:r>
              <a:rPr lang="en-IN" sz="2400" dirty="0" smtClean="0"/>
              <a:t>• </a:t>
            </a:r>
            <a:r>
              <a:rPr lang="en-IN" sz="2400" dirty="0" err="1" smtClean="0"/>
              <a:t>Cytokinesis</a:t>
            </a:r>
            <a:r>
              <a:rPr lang="en-IN" sz="2400" dirty="0" smtClean="0"/>
              <a:t> involves the formation of a cleavage furrow, resulting in the pinching of the cell into two cells.</a:t>
            </a:r>
          </a:p>
          <a:p>
            <a:pPr>
              <a:buNone/>
            </a:pPr>
            <a:r>
              <a:rPr lang="en-IN" sz="2400" dirty="0" smtClean="0"/>
              <a:t>• At the end of </a:t>
            </a:r>
            <a:r>
              <a:rPr lang="en-IN" sz="2400" dirty="0" err="1" smtClean="0"/>
              <a:t>Telophase</a:t>
            </a:r>
            <a:r>
              <a:rPr lang="en-IN" sz="2400" dirty="0" smtClean="0"/>
              <a:t> I and </a:t>
            </a:r>
            <a:r>
              <a:rPr lang="en-IN" sz="2400" dirty="0" err="1" smtClean="0"/>
              <a:t>Cytokinesis</a:t>
            </a:r>
            <a:r>
              <a:rPr lang="en-IN" sz="2400" dirty="0" smtClean="0"/>
              <a:t>, two daughter cells are produced, each with one half of the number of chromosomes (haploid set of replicated chromosomes) of the original parent cell. </a:t>
            </a:r>
            <a:endParaRPr lang="en-IN" sz="2400" dirty="0" smtClean="0"/>
          </a:p>
          <a:p>
            <a:pPr>
              <a:buNone/>
            </a:pPr>
            <a:r>
              <a:rPr lang="en-IN" sz="2400" b="1" dirty="0" smtClean="0">
                <a:solidFill>
                  <a:srgbClr val="FF0000"/>
                </a:solidFill>
              </a:rPr>
              <a:t> INTERKINESIS</a:t>
            </a:r>
            <a:endParaRPr lang="en-IN" sz="2400" dirty="0" smtClean="0">
              <a:solidFill>
                <a:srgbClr val="FF0000"/>
              </a:solidFill>
            </a:endParaRPr>
          </a:p>
          <a:p>
            <a:pPr>
              <a:buNone/>
            </a:pPr>
            <a:r>
              <a:rPr lang="en-IN" sz="2400" dirty="0" smtClean="0"/>
              <a:t>•  </a:t>
            </a:r>
            <a:r>
              <a:rPr lang="en-IN" sz="2400" dirty="0" err="1" smtClean="0"/>
              <a:t>Interkinesis</a:t>
            </a:r>
            <a:r>
              <a:rPr lang="en-IN" sz="2400" dirty="0" smtClean="0"/>
              <a:t> (</a:t>
            </a:r>
            <a:r>
              <a:rPr lang="en-IN" sz="2400" dirty="0" err="1" smtClean="0"/>
              <a:t>Interphase</a:t>
            </a:r>
            <a:r>
              <a:rPr lang="en-IN" sz="2400" dirty="0" smtClean="0"/>
              <a:t> II) is similar to </a:t>
            </a:r>
            <a:r>
              <a:rPr lang="en-IN" sz="2400" dirty="0" err="1" smtClean="0"/>
              <a:t>interphase</a:t>
            </a:r>
            <a:r>
              <a:rPr lang="en-IN" sz="2400" dirty="0" smtClean="0"/>
              <a:t> except DNA replication does not occur during this stage.</a:t>
            </a:r>
          </a:p>
          <a:p>
            <a:pPr>
              <a:buNone/>
            </a:pPr>
            <a:endParaRPr lang="en-IN" sz="2400" dirty="0"/>
          </a:p>
        </p:txBody>
      </p:sp>
      <p:sp>
        <p:nvSpPr>
          <p:cNvPr id="10241" name="Rectangle 1"/>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2465531" cy="385119"/>
          </a:xfrm>
        </p:spPr>
        <p:txBody>
          <a:bodyPr/>
          <a:lstStyle/>
          <a:p>
            <a:pPr algn="l"/>
            <a:r>
              <a:rPr lang="en-US" sz="4800" dirty="0" smtClean="0"/>
              <a:t> </a:t>
            </a: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62046"/>
            <a:ext cx="11530330" cy="6550039"/>
          </a:xfrm>
        </p:spPr>
        <p:txBody>
          <a:bodyPr/>
          <a:lstStyle/>
          <a:p>
            <a:pPr>
              <a:buNone/>
            </a:pPr>
            <a:r>
              <a:rPr lang="en-IN" sz="2400" b="1" dirty="0" smtClean="0">
                <a:solidFill>
                  <a:srgbClr val="FF0000"/>
                </a:solidFill>
              </a:rPr>
              <a:t>      MEIOSIS </a:t>
            </a:r>
            <a:r>
              <a:rPr lang="en-IN" sz="2400" b="1" dirty="0" smtClean="0">
                <a:solidFill>
                  <a:srgbClr val="FF0000"/>
                </a:solidFill>
              </a:rPr>
              <a:t>- II</a:t>
            </a:r>
            <a:endParaRPr lang="en-IN" sz="2400" dirty="0" smtClean="0">
              <a:solidFill>
                <a:srgbClr val="FF0000"/>
              </a:solidFill>
            </a:endParaRPr>
          </a:p>
          <a:p>
            <a:pPr>
              <a:buNone/>
            </a:pPr>
            <a:r>
              <a:rPr lang="en-IN" sz="2400" dirty="0" smtClean="0"/>
              <a:t>• Meiosis II is the second part of the meiotic </a:t>
            </a:r>
            <a:r>
              <a:rPr lang="en-IN" sz="2400" dirty="0" err="1" smtClean="0"/>
              <a:t>process.The</a:t>
            </a:r>
            <a:r>
              <a:rPr lang="en-IN" sz="2400" dirty="0" smtClean="0"/>
              <a:t> </a:t>
            </a:r>
            <a:r>
              <a:rPr lang="en-IN" sz="2400" dirty="0" smtClean="0"/>
              <a:t>Meiosis II consists of</a:t>
            </a:r>
          </a:p>
          <a:p>
            <a:pPr lvl="0">
              <a:buFont typeface="Wingdings" pitchFamily="2" charset="2"/>
              <a:buChar char="Ø"/>
            </a:pPr>
            <a:r>
              <a:rPr lang="en-IN" sz="2400" dirty="0" smtClean="0">
                <a:solidFill>
                  <a:schemeClr val="accent6"/>
                </a:solidFill>
              </a:rPr>
              <a:t>Prophase II</a:t>
            </a:r>
          </a:p>
          <a:p>
            <a:pPr lvl="0"/>
            <a:r>
              <a:rPr lang="en-IN" sz="2400" dirty="0" smtClean="0"/>
              <a:t>Each dyad is composed of a pair of sister </a:t>
            </a:r>
            <a:r>
              <a:rPr lang="en-IN" sz="2400" dirty="0" err="1" smtClean="0"/>
              <a:t>chromatids</a:t>
            </a:r>
            <a:r>
              <a:rPr lang="en-IN" sz="2400" dirty="0" smtClean="0"/>
              <a:t> attached by a common </a:t>
            </a:r>
            <a:r>
              <a:rPr lang="en-IN" sz="2400" dirty="0" err="1" smtClean="0"/>
              <a:t>centromere</a:t>
            </a:r>
            <a:r>
              <a:rPr lang="en-IN" sz="2400" dirty="0" smtClean="0"/>
              <a:t>.</a:t>
            </a:r>
          </a:p>
          <a:p>
            <a:pPr lvl="0">
              <a:buFont typeface="Wingdings" pitchFamily="2" charset="2"/>
              <a:buChar char="Ø"/>
            </a:pPr>
            <a:r>
              <a:rPr lang="en-IN" sz="2400" dirty="0" smtClean="0">
                <a:solidFill>
                  <a:schemeClr val="accent6"/>
                </a:solidFill>
              </a:rPr>
              <a:t>Metaphase II</a:t>
            </a:r>
          </a:p>
          <a:p>
            <a:pPr lvl="0"/>
            <a:r>
              <a:rPr lang="en-IN" sz="2400" dirty="0" err="1" smtClean="0"/>
              <a:t>Centromeres</a:t>
            </a:r>
            <a:r>
              <a:rPr lang="en-IN" sz="2400" dirty="0" smtClean="0"/>
              <a:t> are positioned at the equatorial plane.</a:t>
            </a:r>
          </a:p>
          <a:p>
            <a:pPr lvl="0">
              <a:buFont typeface="Wingdings" pitchFamily="2" charset="2"/>
              <a:buChar char="Ø"/>
            </a:pPr>
            <a:r>
              <a:rPr lang="en-IN" sz="2400" dirty="0" smtClean="0">
                <a:solidFill>
                  <a:schemeClr val="accent6"/>
                </a:solidFill>
              </a:rPr>
              <a:t>Anaphase II and</a:t>
            </a:r>
          </a:p>
          <a:p>
            <a:pPr lvl="0"/>
            <a:r>
              <a:rPr lang="en-IN" sz="2400" dirty="0" err="1" smtClean="0"/>
              <a:t>Centromeres</a:t>
            </a:r>
            <a:r>
              <a:rPr lang="en-IN" sz="2400" dirty="0" smtClean="0"/>
              <a:t> divide and the sister </a:t>
            </a:r>
            <a:r>
              <a:rPr lang="en-IN" sz="2400" dirty="0" err="1" smtClean="0"/>
              <a:t>chromatids</a:t>
            </a:r>
            <a:r>
              <a:rPr lang="en-IN" sz="2400" dirty="0" smtClean="0"/>
              <a:t> of each dyad are pulled to opposite poles</a:t>
            </a:r>
          </a:p>
          <a:p>
            <a:pPr lvl="0">
              <a:buFont typeface="Wingdings" pitchFamily="2" charset="2"/>
              <a:buChar char="Ø"/>
            </a:pPr>
            <a:r>
              <a:rPr lang="en-IN" sz="2400" dirty="0" err="1" smtClean="0">
                <a:solidFill>
                  <a:schemeClr val="accent6"/>
                </a:solidFill>
              </a:rPr>
              <a:t>Telophase</a:t>
            </a:r>
            <a:r>
              <a:rPr lang="en-IN" sz="2400" dirty="0" smtClean="0">
                <a:solidFill>
                  <a:schemeClr val="accent6"/>
                </a:solidFill>
              </a:rPr>
              <a:t> II</a:t>
            </a:r>
          </a:p>
          <a:p>
            <a:pPr lvl="0"/>
            <a:r>
              <a:rPr lang="en-IN" sz="2400" dirty="0" smtClean="0"/>
              <a:t>Reveals one member of each pair of homologous chromosome present in each pole. Each chromosome is referred as monad (a combination of maternal and paternal genetic information). Nuclei reform around chromosomes at the poles. Following 	</a:t>
            </a:r>
            <a:r>
              <a:rPr lang="en-IN" sz="2400" dirty="0" err="1" smtClean="0"/>
              <a:t>cytokinesis</a:t>
            </a:r>
            <a:r>
              <a:rPr lang="en-IN" sz="2400" dirty="0" smtClean="0"/>
              <a:t> in </a:t>
            </a:r>
            <a:r>
              <a:rPr lang="en-IN" sz="2400" dirty="0" err="1" smtClean="0"/>
              <a:t>telophase</a:t>
            </a:r>
            <a:r>
              <a:rPr lang="en-IN" sz="2400" dirty="0" smtClean="0"/>
              <a:t> II, four haploid gametes result from a single meiotic event.</a:t>
            </a:r>
          </a:p>
          <a:p>
            <a:pPr>
              <a:buNone/>
            </a:pPr>
            <a:endParaRPr lang="en-IN" sz="2400" dirty="0"/>
          </a:p>
        </p:txBody>
      </p:sp>
      <p:sp>
        <p:nvSpPr>
          <p:cNvPr id="10241" name="Rectangle 1"/>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274955"/>
            <a:ext cx="10972800" cy="6472555"/>
          </a:xfrm>
        </p:spPr>
        <p:txBody>
          <a:bodyPr/>
          <a:lstStyle/>
          <a:p>
            <a:r>
              <a:rPr lang="en-IN" altLang="en-US" sz="6000" b="1" dirty="0">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rPr>
              <a:t>Thank  </a:t>
            </a:r>
            <a:br>
              <a:rPr lang="en-IN" altLang="en-US" sz="6000" b="1" dirty="0">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rPr>
            </a:br>
            <a:r>
              <a:rPr lang="en-IN" altLang="en-US" sz="6000" b="1" dirty="0">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rPr>
              <a:t>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38" y="2140085"/>
            <a:ext cx="12029162" cy="2480554"/>
          </a:xfrm>
        </p:spPr>
        <p:txBody>
          <a:bodyPr/>
          <a:lstStyle/>
          <a:p>
            <a:r>
              <a:rPr lang="en-US" sz="4000" b="1" dirty="0" smtClean="0">
                <a:solidFill>
                  <a:srgbClr val="FF0000"/>
                </a:solidFill>
              </a:rPr>
              <a:t>CELL DIVISION</a:t>
            </a:r>
            <a:r>
              <a:rPr lang="en-IN" sz="4000" dirty="0" smtClean="0"/>
              <a:t/>
            </a:r>
            <a:br>
              <a:rPr lang="en-IN" sz="4000" dirty="0" smtClean="0"/>
            </a:br>
            <a:endParaRPr lang="en-IN" alt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38" y="277792"/>
            <a:ext cx="12029162" cy="6238755"/>
          </a:xfrm>
        </p:spPr>
        <p:txBody>
          <a:bodyPr/>
          <a:lstStyle/>
          <a:p>
            <a:r>
              <a:rPr lang="en-US" sz="2400" b="1" dirty="0" smtClean="0">
                <a:solidFill>
                  <a:srgbClr val="FF0000"/>
                </a:solidFill>
              </a:rPr>
              <a:t>Two Types </a:t>
            </a:r>
            <a:r>
              <a:rPr lang="en-US" sz="2400" b="1" dirty="0" smtClean="0">
                <a:solidFill>
                  <a:srgbClr val="FF0000"/>
                </a:solidFill>
              </a:rPr>
              <a:t>of Cell Division</a:t>
            </a:r>
            <a:r>
              <a:rPr lang="en-IN" sz="2400" dirty="0" smtClean="0">
                <a:solidFill>
                  <a:srgbClr val="FF0000"/>
                </a:solidFill>
              </a:rPr>
              <a:t/>
            </a:r>
            <a:br>
              <a:rPr lang="en-IN" sz="2400" dirty="0" smtClean="0">
                <a:solidFill>
                  <a:srgbClr val="FF0000"/>
                </a:solidFill>
              </a:rPr>
            </a:br>
            <a:r>
              <a:rPr lang="en-IN" sz="2400" dirty="0" smtClean="0">
                <a:solidFill>
                  <a:srgbClr val="FF0000"/>
                </a:solidFill>
              </a:rPr>
              <a:t>1. </a:t>
            </a:r>
            <a:r>
              <a:rPr lang="en-US" sz="2400" dirty="0" smtClean="0">
                <a:solidFill>
                  <a:srgbClr val="FF0000"/>
                </a:solidFill>
              </a:rPr>
              <a:t>Mitosis</a:t>
            </a:r>
            <a:r>
              <a:rPr lang="en-IN" sz="2400" dirty="0" smtClean="0">
                <a:solidFill>
                  <a:schemeClr val="tx1"/>
                </a:solidFill>
              </a:rPr>
              <a:t/>
            </a:r>
            <a:br>
              <a:rPr lang="en-IN" sz="2400" dirty="0" smtClean="0">
                <a:solidFill>
                  <a:schemeClr val="tx1"/>
                </a:solidFill>
              </a:rPr>
            </a:br>
            <a:r>
              <a:rPr lang="en-US" sz="2400" dirty="0" smtClean="0">
                <a:solidFill>
                  <a:schemeClr val="tx1"/>
                </a:solidFill>
              </a:rPr>
              <a:t>Mitosis produces two daughter cells that are identical to the parent cell.</a:t>
            </a:r>
            <a:r>
              <a:rPr lang="en-IN" sz="2400" dirty="0" smtClean="0">
                <a:solidFill>
                  <a:schemeClr val="tx1"/>
                </a:solidFill>
              </a:rPr>
              <a:t/>
            </a:r>
            <a:br>
              <a:rPr lang="en-IN" sz="2400" dirty="0" smtClean="0">
                <a:solidFill>
                  <a:schemeClr val="tx1"/>
                </a:solidFill>
              </a:rPr>
            </a:br>
            <a:r>
              <a:rPr lang="en-US" sz="2400" dirty="0" smtClean="0">
                <a:solidFill>
                  <a:schemeClr val="tx1"/>
                </a:solidFill>
              </a:rPr>
              <a:t>This type of cell division allows </a:t>
            </a:r>
            <a:r>
              <a:rPr lang="en-US" sz="2400" dirty="0" err="1" smtClean="0">
                <a:solidFill>
                  <a:schemeClr val="tx1"/>
                </a:solidFill>
              </a:rPr>
              <a:t>multicellular</a:t>
            </a:r>
            <a:r>
              <a:rPr lang="en-US" sz="2400" dirty="0" smtClean="0">
                <a:solidFill>
                  <a:schemeClr val="tx1"/>
                </a:solidFill>
              </a:rPr>
              <a:t> organisms to grow and repair damaged tissue</a:t>
            </a:r>
            <a:r>
              <a:rPr lang="en-US" sz="2400" dirty="0" smtClean="0">
                <a:solidFill>
                  <a:schemeClr val="tx1"/>
                </a:solidFill>
              </a:rPr>
              <a:t>.</a:t>
            </a:r>
            <a:br>
              <a:rPr lang="en-US" sz="2400" dirty="0" smtClean="0">
                <a:solidFill>
                  <a:schemeClr val="tx1"/>
                </a:solidFill>
              </a:rPr>
            </a:br>
            <a:r>
              <a:rPr lang="en-US" sz="2400" dirty="0" smtClean="0">
                <a:solidFill>
                  <a:srgbClr val="FF0000"/>
                </a:solidFill>
              </a:rPr>
              <a:t>2. Meiosis</a:t>
            </a:r>
            <a:r>
              <a:rPr lang="en-IN" sz="2400" dirty="0" smtClean="0">
                <a:solidFill>
                  <a:schemeClr val="tx1"/>
                </a:solidFill>
              </a:rPr>
              <a:t/>
            </a:r>
            <a:br>
              <a:rPr lang="en-IN" sz="2400" dirty="0" smtClean="0">
                <a:solidFill>
                  <a:schemeClr val="tx1"/>
                </a:solidFill>
              </a:rPr>
            </a:br>
            <a:r>
              <a:rPr lang="en-US" sz="2400" dirty="0" smtClean="0">
                <a:solidFill>
                  <a:schemeClr val="tx1"/>
                </a:solidFill>
              </a:rPr>
              <a:t>Meiosis (double cell division) produces daughter cells that have one half the numbers of chromosomes as the parent cell.</a:t>
            </a:r>
            <a:r>
              <a:rPr lang="en-IN" sz="2400" dirty="0" smtClean="0">
                <a:solidFill>
                  <a:schemeClr val="tx1"/>
                </a:solidFill>
              </a:rPr>
              <a:t/>
            </a:r>
            <a:br>
              <a:rPr lang="en-IN" sz="2400" dirty="0" smtClean="0">
                <a:solidFill>
                  <a:schemeClr val="tx1"/>
                </a:solidFill>
              </a:rPr>
            </a:br>
            <a:r>
              <a:rPr lang="en-US" sz="2400" dirty="0" smtClean="0">
                <a:solidFill>
                  <a:schemeClr val="tx1"/>
                </a:solidFill>
              </a:rPr>
              <a:t>Meiosis is necessary in sexually-reproducing organisms because the fusion of two gametes (fertilization) doubles the number of chromosomes.</a:t>
            </a:r>
            <a:r>
              <a:rPr lang="en-IN" sz="2400" dirty="0" smtClean="0">
                <a:solidFill>
                  <a:schemeClr val="tx1"/>
                </a:solidFill>
              </a:rPr>
              <a:t/>
            </a:r>
            <a:br>
              <a:rPr lang="en-IN" sz="2400" dirty="0" smtClean="0">
                <a:solidFill>
                  <a:schemeClr val="tx1"/>
                </a:solidFill>
              </a:rPr>
            </a:br>
            <a:r>
              <a:rPr lang="en-IN" sz="2400" dirty="0" smtClean="0"/>
              <a:t/>
            </a:r>
            <a:br>
              <a:rPr lang="en-IN" sz="2400" dirty="0" smtClean="0"/>
            </a:br>
            <a:endParaRPr lang="en-IN" altLang="en-US" sz="2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FF0000"/>
                </a:solidFill>
              </a:rPr>
              <a:t>MITOSIS</a:t>
            </a:r>
            <a:endParaRPr lang="en-IN" sz="2400" dirty="0" smtClean="0">
              <a:solidFill>
                <a:srgbClr val="FF0000"/>
              </a:solidFill>
            </a:endParaRPr>
          </a:p>
        </p:txBody>
      </p:sp>
      <p:sp>
        <p:nvSpPr>
          <p:cNvPr id="7" name="Content Placeholder 6"/>
          <p:cNvSpPr>
            <a:spLocks noGrp="1"/>
          </p:cNvSpPr>
          <p:nvPr>
            <p:ph idx="1"/>
          </p:nvPr>
        </p:nvSpPr>
        <p:spPr>
          <a:xfrm>
            <a:off x="383540" y="1417955"/>
            <a:ext cx="11530330" cy="5070475"/>
          </a:xfrm>
        </p:spPr>
        <p:txBody>
          <a:bodyPr/>
          <a:lstStyle/>
          <a:p>
            <a:pPr lvl="0"/>
            <a:r>
              <a:rPr lang="en-US" sz="2400" dirty="0" smtClean="0"/>
              <a:t>Mitosis </a:t>
            </a:r>
            <a:r>
              <a:rPr lang="en-US" sz="2400" dirty="0" smtClean="0"/>
              <a:t>is a process of nuclear and </a:t>
            </a:r>
            <a:r>
              <a:rPr lang="en-US" sz="2400" dirty="0" err="1" smtClean="0"/>
              <a:t>cytoplasmic</a:t>
            </a:r>
            <a:r>
              <a:rPr lang="en-US" sz="2400" dirty="0" smtClean="0"/>
              <a:t> division (</a:t>
            </a:r>
            <a:r>
              <a:rPr lang="en-US" sz="2400" dirty="0" err="1" smtClean="0"/>
              <a:t>Karyokinesis</a:t>
            </a:r>
            <a:r>
              <a:rPr lang="en-US" sz="2400" dirty="0" smtClean="0"/>
              <a:t> and </a:t>
            </a:r>
            <a:r>
              <a:rPr lang="en-US" sz="2400" dirty="0" err="1" smtClean="0"/>
              <a:t>cytokinesis</a:t>
            </a:r>
            <a:r>
              <a:rPr lang="en-US" sz="2400" dirty="0" smtClean="0"/>
              <a:t> respectively) in which two daughter cells are produced that has chromosomal numbers identical to the parental cell.</a:t>
            </a:r>
            <a:endParaRPr lang="en-IN" sz="2400" dirty="0" smtClean="0"/>
          </a:p>
          <a:p>
            <a:pPr lvl="0"/>
            <a:r>
              <a:rPr lang="en-US" sz="2400" i="1" dirty="0" smtClean="0"/>
              <a:t>Mitosis</a:t>
            </a:r>
            <a:r>
              <a:rPr lang="en-US" sz="2400" dirty="0" smtClean="0"/>
              <a:t> (designated M Phase) is part of the total cell cycle for cells undergoing division.</a:t>
            </a:r>
            <a:endParaRPr lang="en-IN" sz="2400" dirty="0" smtClean="0"/>
          </a:p>
          <a:p>
            <a:pPr lvl="0"/>
            <a:r>
              <a:rPr lang="en-US" sz="2400" dirty="0" smtClean="0"/>
              <a:t>The initial event in the cell cycle is the growth phase, called </a:t>
            </a:r>
            <a:r>
              <a:rPr lang="en-US" sz="2400" i="1" dirty="0" err="1" smtClean="0"/>
              <a:t>Interphase</a:t>
            </a:r>
            <a:r>
              <a:rPr lang="en-US" sz="2400" i="1" dirty="0" smtClean="0"/>
              <a:t>.</a:t>
            </a:r>
          </a:p>
          <a:p>
            <a:pPr lvl="0"/>
            <a:r>
              <a:rPr lang="en-US" sz="2400" dirty="0" smtClean="0"/>
              <a:t>In this phase, the cell increases in mass and prepares for DNA replication.</a:t>
            </a:r>
            <a:endParaRPr lang="en-IN" sz="2400" dirty="0" smtClean="0"/>
          </a:p>
          <a:p>
            <a:pPr lvl="0"/>
            <a:r>
              <a:rPr lang="en-US" sz="2400" dirty="0" smtClean="0"/>
              <a:t>The metabolic rate of the cell will be high.</a:t>
            </a:r>
            <a:endParaRPr lang="en-IN" sz="2400" dirty="0" smtClean="0"/>
          </a:p>
          <a:p>
            <a:pPr lvl="0"/>
            <a:r>
              <a:rPr lang="en-US" sz="2400" dirty="0" smtClean="0"/>
              <a:t>It takes about 10 hr for a cell requiring 24 hrs for its cell cycle</a:t>
            </a:r>
            <a:r>
              <a:rPr lang="en-US" sz="2400" dirty="0" smtClean="0"/>
              <a:t>.</a:t>
            </a:r>
            <a:endParaRPr lang="en-IN"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lstStyle/>
          <a:p>
            <a:pPr lvl="0" algn="l"/>
            <a:r>
              <a:rPr lang="en-US" sz="2400" b="1" dirty="0" err="1" smtClean="0">
                <a:solidFill>
                  <a:srgbClr val="FF0000"/>
                </a:solidFill>
              </a:rPr>
              <a:t>Interphase</a:t>
            </a:r>
            <a:r>
              <a:rPr lang="en-US" sz="2400" b="1" dirty="0" smtClean="0">
                <a:solidFill>
                  <a:srgbClr val="FF0000"/>
                </a:solidFill>
              </a:rPr>
              <a:t>:</a:t>
            </a:r>
            <a:r>
              <a:rPr lang="en-US" sz="2400" dirty="0" smtClean="0">
                <a:solidFill>
                  <a:srgbClr val="FF0000"/>
                </a:solidFill>
              </a:rPr>
              <a:t> </a:t>
            </a:r>
            <a:r>
              <a:rPr lang="en-US" sz="2400" dirty="0" smtClean="0">
                <a:solidFill>
                  <a:srgbClr val="FF0000"/>
                </a:solidFill>
              </a:rPr>
              <a:t>is divided into three phases, </a:t>
            </a:r>
            <a:r>
              <a:rPr lang="en-US" sz="2400" b="1" dirty="0" smtClean="0">
                <a:solidFill>
                  <a:srgbClr val="FF0000"/>
                </a:solidFill>
              </a:rPr>
              <a:t>G</a:t>
            </a:r>
            <a:r>
              <a:rPr lang="en-US" sz="2400" b="1" baseline="-25000" dirty="0" smtClean="0">
                <a:solidFill>
                  <a:srgbClr val="FF0000"/>
                </a:solidFill>
              </a:rPr>
              <a:t>1</a:t>
            </a:r>
            <a:r>
              <a:rPr lang="en-US" sz="2400" dirty="0" smtClean="0">
                <a:solidFill>
                  <a:srgbClr val="FF0000"/>
                </a:solidFill>
              </a:rPr>
              <a:t> (first gap), </a:t>
            </a:r>
            <a:r>
              <a:rPr lang="en-US" sz="2400" b="1" dirty="0" smtClean="0">
                <a:solidFill>
                  <a:srgbClr val="FF0000"/>
                </a:solidFill>
              </a:rPr>
              <a:t>S</a:t>
            </a:r>
            <a:r>
              <a:rPr lang="en-US" sz="2400" dirty="0" smtClean="0">
                <a:solidFill>
                  <a:srgbClr val="FF0000"/>
                </a:solidFill>
              </a:rPr>
              <a:t> (synthesis), and </a:t>
            </a:r>
            <a:r>
              <a:rPr lang="en-US" sz="2400" b="1" dirty="0" smtClean="0">
                <a:solidFill>
                  <a:srgbClr val="FF0000"/>
                </a:solidFill>
              </a:rPr>
              <a:t>G</a:t>
            </a:r>
            <a:r>
              <a:rPr lang="en-US" sz="2400" b="1" baseline="-25000" dirty="0" smtClean="0">
                <a:solidFill>
                  <a:srgbClr val="FF0000"/>
                </a:solidFill>
              </a:rPr>
              <a:t>2</a:t>
            </a:r>
            <a:r>
              <a:rPr lang="en-US" sz="2400" dirty="0" smtClean="0">
                <a:solidFill>
                  <a:srgbClr val="FF0000"/>
                </a:solidFill>
              </a:rPr>
              <a:t> (</a:t>
            </a:r>
            <a:r>
              <a:rPr lang="en-US" sz="2400" dirty="0" smtClean="0">
                <a:solidFill>
                  <a:srgbClr val="FF0000"/>
                </a:solidFill>
              </a:rPr>
              <a:t>second gap</a:t>
            </a:r>
            <a:r>
              <a:rPr lang="en-US" sz="2400" dirty="0" smtClean="0">
                <a:solidFill>
                  <a:srgbClr val="FF0000"/>
                </a:solidFill>
              </a:rPr>
              <a:t>).</a:t>
            </a:r>
            <a:endParaRPr lang="en-IN" altLang="en-US" sz="24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pPr lvl="0"/>
            <a:r>
              <a:rPr lang="en-US" sz="2400" dirty="0" smtClean="0"/>
              <a:t>In this phase, the cell increases in mass and prepares for DNA replication.</a:t>
            </a:r>
            <a:endParaRPr lang="en-IN" sz="2400" dirty="0" smtClean="0"/>
          </a:p>
          <a:p>
            <a:pPr lvl="0"/>
            <a:r>
              <a:rPr lang="en-US" sz="2400" dirty="0" smtClean="0"/>
              <a:t>The metabolic rate of the cell will be high.</a:t>
            </a:r>
            <a:endParaRPr lang="en-IN" sz="2400" dirty="0" smtClean="0"/>
          </a:p>
          <a:p>
            <a:pPr lvl="0"/>
            <a:r>
              <a:rPr lang="en-US" sz="2400" dirty="0" smtClean="0"/>
              <a:t>It takes about 10 hr for a cell requiring 24 hrs for its cell cycle</a:t>
            </a:r>
            <a:r>
              <a:rPr lang="en-US" sz="2400" dirty="0" smtClean="0"/>
              <a:t>.</a:t>
            </a:r>
          </a:p>
          <a:p>
            <a:pPr>
              <a:buNone/>
            </a:pPr>
            <a:r>
              <a:rPr lang="en-US" sz="2400" b="1" dirty="0" smtClean="0">
                <a:solidFill>
                  <a:srgbClr val="FF0000"/>
                </a:solidFill>
              </a:rPr>
              <a:t>  S-PHASE</a:t>
            </a:r>
            <a:endParaRPr lang="en-IN" sz="2400" dirty="0" smtClean="0">
              <a:solidFill>
                <a:srgbClr val="FF0000"/>
              </a:solidFill>
            </a:endParaRPr>
          </a:p>
          <a:p>
            <a:pPr lvl="0"/>
            <a:r>
              <a:rPr lang="en-US" sz="2400" dirty="0" smtClean="0"/>
              <a:t>DNA is replicated.</a:t>
            </a:r>
            <a:endParaRPr lang="en-IN" sz="2400" dirty="0" smtClean="0"/>
          </a:p>
          <a:p>
            <a:pPr lvl="0"/>
            <a:r>
              <a:rPr lang="en-US" sz="2400" dirty="0" smtClean="0"/>
              <a:t>The </a:t>
            </a:r>
            <a:r>
              <a:rPr lang="en-US" sz="2400" dirty="0" err="1" smtClean="0"/>
              <a:t>centrosome</a:t>
            </a:r>
            <a:r>
              <a:rPr lang="en-US" sz="2400" dirty="0" smtClean="0"/>
              <a:t> is also duplicated.</a:t>
            </a:r>
            <a:endParaRPr lang="en-IN" sz="2400" dirty="0" smtClean="0"/>
          </a:p>
          <a:p>
            <a:pPr lvl="0"/>
            <a:r>
              <a:rPr lang="en-US" sz="2400" dirty="0" smtClean="0"/>
              <a:t>Cells will take between 5 and 6 hours to complete S phase.</a:t>
            </a:r>
            <a:endParaRPr lang="en-IN" sz="2400" dirty="0" smtClean="0"/>
          </a:p>
          <a:p>
            <a:pPr>
              <a:buNone/>
            </a:pPr>
            <a:r>
              <a:rPr lang="en-US" sz="2400" b="1" dirty="0" smtClean="0"/>
              <a:t> </a:t>
            </a:r>
            <a:r>
              <a:rPr lang="en-US" sz="2400" b="1" dirty="0" smtClean="0">
                <a:solidFill>
                  <a:srgbClr val="FF0000"/>
                </a:solidFill>
              </a:rPr>
              <a:t>G2- </a:t>
            </a:r>
            <a:r>
              <a:rPr lang="en-US" sz="2400" b="1" dirty="0" smtClean="0">
                <a:solidFill>
                  <a:srgbClr val="FF0000"/>
                </a:solidFill>
              </a:rPr>
              <a:t>PHASE</a:t>
            </a:r>
            <a:endParaRPr lang="en-IN" sz="2400" dirty="0" smtClean="0">
              <a:solidFill>
                <a:srgbClr val="FF0000"/>
              </a:solidFill>
            </a:endParaRPr>
          </a:p>
          <a:p>
            <a:pPr lvl="0"/>
            <a:r>
              <a:rPr lang="en-US" sz="2400" dirty="0" smtClean="0"/>
              <a:t>The cell undergoes a period of rapid growth to prepare for mitosis.</a:t>
            </a:r>
            <a:endParaRPr lang="en-IN" sz="2400" dirty="0" smtClean="0"/>
          </a:p>
          <a:p>
            <a:pPr lvl="0"/>
            <a:r>
              <a:rPr lang="en-US" sz="2400" dirty="0" smtClean="0"/>
              <a:t>G</a:t>
            </a:r>
            <a:r>
              <a:rPr lang="en-US" sz="2400" baseline="-25000" dirty="0" smtClean="0"/>
              <a:t>2</a:t>
            </a:r>
            <a:r>
              <a:rPr lang="en-US" sz="2400" dirty="0" smtClean="0"/>
              <a:t> is third, final, shortest </a:t>
            </a:r>
            <a:r>
              <a:rPr lang="en-US" sz="2400" dirty="0" err="1" smtClean="0"/>
              <a:t>subphase</a:t>
            </a:r>
            <a:r>
              <a:rPr lang="en-US" sz="2400" dirty="0" smtClean="0"/>
              <a:t>, lasting only 3 to 4 hours.</a:t>
            </a:r>
            <a:endParaRPr lang="en-IN" sz="2400" dirty="0" smtClean="0"/>
          </a:p>
          <a:p>
            <a:pPr lvl="0"/>
            <a:r>
              <a:rPr lang="en-US" sz="2400" dirty="0" smtClean="0"/>
              <a:t>G</a:t>
            </a:r>
            <a:r>
              <a:rPr lang="en-US" sz="2400" baseline="-25000" dirty="0" smtClean="0"/>
              <a:t>2</a:t>
            </a:r>
            <a:r>
              <a:rPr lang="en-US" sz="2400" dirty="0" smtClean="0"/>
              <a:t> period is after DNA synthesis has occurred but is prior to the start of prophase.</a:t>
            </a:r>
            <a:endParaRPr lang="en-IN" sz="2400" dirty="0" smtClean="0"/>
          </a:p>
          <a:p>
            <a:pPr lvl="0"/>
            <a:endParaRPr lang="en-IN" sz="2400" dirty="0" smtClean="0"/>
          </a:p>
          <a:p>
            <a:pPr marL="0" indent="0">
              <a:buNone/>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0"/>
            <a:ext cx="10911191" cy="752354"/>
          </a:xfrm>
        </p:spPr>
        <p:txBody>
          <a:bodyPr/>
          <a:lstStyle/>
          <a:p>
            <a:pPr algn="l"/>
            <a:r>
              <a:rPr lang="en-US" sz="2400" b="1" dirty="0" smtClean="0">
                <a:solidFill>
                  <a:srgbClr val="FF0000"/>
                </a:solidFill>
              </a:rPr>
              <a:t>STAGES OF MITOSIS</a:t>
            </a:r>
            <a:r>
              <a:rPr lang="en-IN" sz="2400" dirty="0" smtClean="0"/>
              <a:t/>
            </a:r>
            <a:br>
              <a:rPr lang="en-IN" sz="2400" dirty="0" smtClean="0"/>
            </a:br>
            <a:endParaRPr lang="en-IN" altLang="en-US" sz="24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810228"/>
            <a:ext cx="11530330" cy="5901857"/>
          </a:xfrm>
        </p:spPr>
        <p:txBody>
          <a:bodyPr/>
          <a:lstStyle/>
          <a:p>
            <a:pPr lvl="0"/>
            <a:r>
              <a:rPr lang="en-US" sz="2000" dirty="0" smtClean="0"/>
              <a:t> </a:t>
            </a:r>
            <a:r>
              <a:rPr lang="en-US" sz="2000" dirty="0" smtClean="0"/>
              <a:t>Mitosis is divided into,</a:t>
            </a:r>
            <a:endParaRPr lang="en-IN" sz="2000" dirty="0" smtClean="0"/>
          </a:p>
          <a:p>
            <a:pPr lvl="1">
              <a:buFont typeface="Wingdings" pitchFamily="2" charset="2"/>
              <a:buChar char="Ø"/>
            </a:pPr>
            <a:r>
              <a:rPr lang="en-US" sz="2000" dirty="0" smtClean="0">
                <a:solidFill>
                  <a:srgbClr val="FF0000"/>
                </a:solidFill>
                <a:hlinkClick r:id="rId2"/>
              </a:rPr>
              <a:t>Prophase</a:t>
            </a:r>
            <a:endParaRPr lang="en-IN" sz="2000" dirty="0" smtClean="0">
              <a:solidFill>
                <a:srgbClr val="FF0000"/>
              </a:solidFill>
            </a:endParaRPr>
          </a:p>
          <a:p>
            <a:pPr lvl="1">
              <a:buFont typeface="Wingdings" pitchFamily="2" charset="2"/>
              <a:buChar char="Ø"/>
            </a:pPr>
            <a:r>
              <a:rPr lang="en-US" sz="2000" dirty="0" smtClean="0">
                <a:solidFill>
                  <a:srgbClr val="FF0000"/>
                </a:solidFill>
                <a:hlinkClick r:id="rId3"/>
              </a:rPr>
              <a:t>Metaphase</a:t>
            </a:r>
            <a:endParaRPr lang="en-IN" sz="2000" dirty="0" smtClean="0">
              <a:solidFill>
                <a:srgbClr val="FF0000"/>
              </a:solidFill>
            </a:endParaRPr>
          </a:p>
          <a:p>
            <a:pPr lvl="1">
              <a:buFont typeface="Wingdings" pitchFamily="2" charset="2"/>
              <a:buChar char="Ø"/>
            </a:pPr>
            <a:r>
              <a:rPr lang="en-US" sz="2000" dirty="0" smtClean="0">
                <a:solidFill>
                  <a:srgbClr val="FF0000"/>
                </a:solidFill>
                <a:hlinkClick r:id="rId4"/>
              </a:rPr>
              <a:t>Anaphase</a:t>
            </a:r>
            <a:r>
              <a:rPr lang="en-US" sz="2000" dirty="0" smtClean="0">
                <a:solidFill>
                  <a:srgbClr val="FF0000"/>
                </a:solidFill>
              </a:rPr>
              <a:t> </a:t>
            </a:r>
            <a:r>
              <a:rPr lang="en-US" sz="2000" dirty="0" smtClean="0">
                <a:solidFill>
                  <a:srgbClr val="FF0000"/>
                </a:solidFill>
              </a:rPr>
              <a:t>and</a:t>
            </a:r>
            <a:endParaRPr lang="en-IN" sz="2000" dirty="0" smtClean="0">
              <a:solidFill>
                <a:srgbClr val="FF0000"/>
              </a:solidFill>
            </a:endParaRPr>
          </a:p>
          <a:p>
            <a:pPr lvl="1">
              <a:buFont typeface="Wingdings" pitchFamily="2" charset="2"/>
              <a:buChar char="Ø"/>
            </a:pPr>
            <a:r>
              <a:rPr lang="en-US" sz="2000" dirty="0" err="1" smtClean="0">
                <a:solidFill>
                  <a:srgbClr val="FF0000"/>
                </a:solidFill>
                <a:hlinkClick r:id="rId5"/>
              </a:rPr>
              <a:t>Telophase</a:t>
            </a:r>
            <a:endParaRPr lang="en-US" sz="2000" dirty="0" smtClean="0">
              <a:solidFill>
                <a:srgbClr val="FF0000"/>
              </a:solidFill>
            </a:endParaRPr>
          </a:p>
          <a:p>
            <a:pPr lvl="1">
              <a:buFont typeface="Wingdings" pitchFamily="2" charset="2"/>
              <a:buChar char="v"/>
            </a:pPr>
            <a:r>
              <a:rPr lang="en-US" sz="2000" b="1" dirty="0" smtClean="0">
                <a:solidFill>
                  <a:srgbClr val="FF0000"/>
                </a:solidFill>
              </a:rPr>
              <a:t>PROPHASE:</a:t>
            </a:r>
            <a:endParaRPr lang="en-US" sz="2000" dirty="0" smtClean="0">
              <a:solidFill>
                <a:srgbClr val="FF0000"/>
              </a:solidFill>
            </a:endParaRPr>
          </a:p>
          <a:p>
            <a:pPr lvl="0"/>
            <a:r>
              <a:rPr lang="en-US" sz="2000" dirty="0" smtClean="0"/>
              <a:t>The first phase of mitosis within M phase is called prophase.</a:t>
            </a:r>
            <a:endParaRPr lang="en-IN" sz="2000" dirty="0" smtClean="0"/>
          </a:p>
          <a:p>
            <a:pPr lvl="0"/>
            <a:r>
              <a:rPr lang="en-US" sz="2000" dirty="0" smtClean="0"/>
              <a:t>The nucleolus fades and chromatin (replicated DNA and associated proteins) condenses into chromosomes and each chromosome has two </a:t>
            </a:r>
            <a:r>
              <a:rPr lang="en-US" sz="2000" dirty="0" err="1" smtClean="0"/>
              <a:t>chromatids</a:t>
            </a:r>
            <a:r>
              <a:rPr lang="en-US" sz="2000" dirty="0" smtClean="0"/>
              <a:t> joined at a </a:t>
            </a:r>
            <a:r>
              <a:rPr lang="en-US" sz="2000" dirty="0" err="1" smtClean="0"/>
              <a:t>centromere</a:t>
            </a:r>
            <a:r>
              <a:rPr lang="en-US" sz="2000" dirty="0" smtClean="0"/>
              <a:t>.</a:t>
            </a:r>
            <a:endParaRPr lang="en-IN" sz="2000" dirty="0" smtClean="0"/>
          </a:p>
          <a:p>
            <a:pPr lvl="0"/>
            <a:r>
              <a:rPr lang="en-US" sz="2000" dirty="0" smtClean="0"/>
              <a:t>The mitotic spindle initially appears as structures called asters which surround each </a:t>
            </a:r>
            <a:r>
              <a:rPr lang="en-US" sz="2000" dirty="0" err="1" smtClean="0"/>
              <a:t>centriole</a:t>
            </a:r>
            <a:r>
              <a:rPr lang="en-US" sz="2000" dirty="0" smtClean="0"/>
              <a:t> pair.</a:t>
            </a:r>
            <a:endParaRPr lang="en-IN" sz="2000" dirty="0" smtClean="0"/>
          </a:p>
          <a:p>
            <a:pPr lvl="0"/>
            <a:r>
              <a:rPr lang="en-US" sz="2000" dirty="0" smtClean="0"/>
              <a:t>The two </a:t>
            </a:r>
            <a:r>
              <a:rPr lang="en-US" sz="2000" dirty="0" smtClean="0"/>
              <a:t> pair </a:t>
            </a:r>
            <a:r>
              <a:rPr lang="en-US" sz="2000" dirty="0" smtClean="0"/>
              <a:t>of </a:t>
            </a:r>
            <a:r>
              <a:rPr lang="en-US" sz="2000" dirty="0" err="1" smtClean="0"/>
              <a:t>centrioles</a:t>
            </a:r>
            <a:r>
              <a:rPr lang="en-US" sz="2000" dirty="0" smtClean="0"/>
              <a:t> </a:t>
            </a:r>
            <a:r>
              <a:rPr lang="en-US" sz="2000" dirty="0" smtClean="0"/>
              <a:t>formed </a:t>
            </a:r>
            <a:r>
              <a:rPr lang="en-US" sz="2000" dirty="0" smtClean="0"/>
              <a:t>from the replication of one pair in </a:t>
            </a:r>
            <a:r>
              <a:rPr lang="en-US" sz="2000" dirty="0" err="1" smtClean="0"/>
              <a:t>Interph</a:t>
            </a:r>
            <a:r>
              <a:rPr lang="en-US" sz="2000" dirty="0" smtClean="0"/>
              <a:t> away from one another toward opposite ends of the </a:t>
            </a:r>
            <a:r>
              <a:rPr lang="en-US" sz="2000" dirty="0" smtClean="0"/>
              <a:t>cell and the </a:t>
            </a:r>
            <a:r>
              <a:rPr lang="en-US" sz="2000" dirty="0" smtClean="0"/>
              <a:t>nuclear envelope breaks up.</a:t>
            </a:r>
            <a:endParaRPr lang="en-IN" sz="2000" dirty="0" smtClean="0"/>
          </a:p>
          <a:p>
            <a:pPr lvl="0"/>
            <a:r>
              <a:rPr lang="en-US" sz="2000" dirty="0" smtClean="0"/>
              <a:t>Polar fibers, which are microtubules that make up the spindle fibers, reach from each cell pole to the cell's equator.</a:t>
            </a:r>
            <a:endParaRPr lang="en-IN" sz="2000" dirty="0" smtClean="0"/>
          </a:p>
          <a:p>
            <a:pPr lvl="0"/>
            <a:r>
              <a:rPr lang="en-US" sz="2000" dirty="0" smtClean="0"/>
              <a:t>The </a:t>
            </a:r>
            <a:r>
              <a:rPr lang="en-US" sz="2000" dirty="0" err="1" smtClean="0"/>
              <a:t>kinetochore</a:t>
            </a:r>
            <a:r>
              <a:rPr lang="en-US" sz="2000" dirty="0" smtClean="0"/>
              <a:t> (protein bundles at the </a:t>
            </a:r>
            <a:r>
              <a:rPr lang="en-US" sz="2000" dirty="0" err="1" smtClean="0"/>
              <a:t>centromere</a:t>
            </a:r>
            <a:r>
              <a:rPr lang="en-US" sz="2000" dirty="0" smtClean="0"/>
              <a:t> region on the chromosomes where sister </a:t>
            </a:r>
            <a:r>
              <a:rPr lang="en-US" sz="2000" dirty="0" err="1" smtClean="0"/>
              <a:t>chromatids</a:t>
            </a:r>
            <a:r>
              <a:rPr lang="en-US" sz="2000" dirty="0" smtClean="0"/>
              <a:t> are joined) fibers "interact" with the spindle polar fibers connecting the </a:t>
            </a:r>
            <a:r>
              <a:rPr lang="en-US" sz="2000" dirty="0" err="1" smtClean="0"/>
              <a:t>kinetochores</a:t>
            </a:r>
            <a:r>
              <a:rPr lang="en-US" sz="2000" dirty="0" smtClean="0"/>
              <a:t> to the polar fibers.</a:t>
            </a:r>
            <a:endParaRPr lang="en-IN" sz="2000" dirty="0" smtClean="0"/>
          </a:p>
          <a:p>
            <a:r>
              <a:rPr lang="en-US" sz="2000" dirty="0" smtClean="0"/>
              <a:t>The chromosomes begin to migrate toward the cell center. </a:t>
            </a:r>
            <a:r>
              <a:rPr lang="en-US" sz="2000" dirty="0" err="1" smtClean="0"/>
              <a:t>ase</a:t>
            </a:r>
            <a:r>
              <a:rPr lang="en-US" sz="2000" dirty="0" smtClean="0"/>
              <a:t>) </a:t>
            </a:r>
            <a:r>
              <a:rPr lang="en-US" sz="2000" dirty="0" smtClean="0"/>
              <a:t>move </a:t>
            </a:r>
            <a:endParaRPr lang="en-IN"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273339" cy="327246"/>
          </a:xfrm>
        </p:spPr>
        <p:txBody>
          <a:bodyPr/>
          <a:lstStyle/>
          <a:p>
            <a:pPr algn="l"/>
            <a:r>
              <a:rPr lang="en-US" sz="4800" dirty="0" smtClean="0"/>
              <a:t>  </a:t>
            </a: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71965" y="196770"/>
            <a:ext cx="11530330" cy="6387994"/>
          </a:xfrm>
        </p:spPr>
        <p:txBody>
          <a:bodyPr/>
          <a:lstStyle/>
          <a:p>
            <a:pPr>
              <a:lnSpc>
                <a:spcPct val="150000"/>
              </a:lnSpc>
              <a:buFont typeface="Wingdings" pitchFamily="2" charset="2"/>
              <a:buChar char="v"/>
            </a:pPr>
            <a:r>
              <a:rPr lang="en-IN" sz="2400" b="1" dirty="0" smtClean="0">
                <a:solidFill>
                  <a:srgbClr val="FF0000"/>
                </a:solidFill>
              </a:rPr>
              <a:t>METAPHASE</a:t>
            </a:r>
            <a:endParaRPr lang="en-IN" sz="2400" dirty="0" smtClean="0">
              <a:solidFill>
                <a:srgbClr val="FF0000"/>
              </a:solidFill>
            </a:endParaRPr>
          </a:p>
          <a:p>
            <a:pPr>
              <a:buNone/>
            </a:pPr>
            <a:r>
              <a:rPr lang="en-IN" sz="2400" dirty="0" smtClean="0"/>
              <a:t>• The nuclear membrane disappears completely.</a:t>
            </a:r>
          </a:p>
          <a:p>
            <a:pPr>
              <a:buNone/>
            </a:pPr>
            <a:r>
              <a:rPr lang="en-IN" sz="2400" dirty="0" smtClean="0"/>
              <a:t>• Chromosomes align at the metaphase plate at right angles to the spindle poles.</a:t>
            </a:r>
          </a:p>
          <a:p>
            <a:pPr>
              <a:buNone/>
            </a:pPr>
            <a:r>
              <a:rPr lang="en-IN" sz="2400" dirty="0" smtClean="0"/>
              <a:t>• Tension applied by the spindle </a:t>
            </a:r>
            <a:r>
              <a:rPr lang="en-IN" sz="2400" dirty="0" err="1" smtClean="0"/>
              <a:t>fibers</a:t>
            </a:r>
            <a:r>
              <a:rPr lang="en-IN" sz="2400" dirty="0" smtClean="0"/>
              <a:t> aligns all chromosomes in one plane at the </a:t>
            </a:r>
            <a:r>
              <a:rPr lang="en-IN" sz="2400" dirty="0" err="1" smtClean="0"/>
              <a:t>center</a:t>
            </a:r>
            <a:r>
              <a:rPr lang="en-IN" sz="2400" dirty="0" smtClean="0"/>
              <a:t> </a:t>
            </a:r>
            <a:r>
              <a:rPr lang="en-IN" sz="2400" dirty="0" smtClean="0"/>
              <a:t>of </a:t>
            </a:r>
            <a:r>
              <a:rPr lang="en-IN" sz="2400" dirty="0" smtClean="0"/>
              <a:t>the </a:t>
            </a:r>
            <a:r>
              <a:rPr lang="en-IN" sz="2400" dirty="0" smtClean="0"/>
              <a:t>cell</a:t>
            </a:r>
            <a:r>
              <a:rPr lang="en-IN" sz="2400" dirty="0" smtClean="0"/>
              <a:t>.</a:t>
            </a:r>
          </a:p>
          <a:p>
            <a:pPr>
              <a:buFont typeface="Wingdings" pitchFamily="2" charset="2"/>
              <a:buChar char="v"/>
            </a:pPr>
            <a:r>
              <a:rPr lang="en-IN" sz="2400" b="1" dirty="0" smtClean="0">
                <a:solidFill>
                  <a:srgbClr val="FF0000"/>
                </a:solidFill>
              </a:rPr>
              <a:t>ANAPHASE</a:t>
            </a:r>
            <a:endParaRPr lang="en-IN" sz="2400" dirty="0" smtClean="0">
              <a:solidFill>
                <a:srgbClr val="FF0000"/>
              </a:solidFill>
            </a:endParaRPr>
          </a:p>
          <a:p>
            <a:pPr>
              <a:buNone/>
            </a:pPr>
            <a:r>
              <a:rPr lang="en-IN" sz="2400" dirty="0" smtClean="0"/>
              <a:t>• Spindle </a:t>
            </a:r>
            <a:r>
              <a:rPr lang="en-IN" sz="2400" dirty="0" err="1" smtClean="0"/>
              <a:t>fibers</a:t>
            </a:r>
            <a:r>
              <a:rPr lang="en-IN" sz="2400" dirty="0" smtClean="0"/>
              <a:t> shorten; the </a:t>
            </a:r>
            <a:r>
              <a:rPr lang="en-IN" sz="2400" dirty="0" err="1" smtClean="0"/>
              <a:t>kinetochores</a:t>
            </a:r>
            <a:r>
              <a:rPr lang="en-IN" sz="2400" dirty="0" smtClean="0"/>
              <a:t> separate and the paired </a:t>
            </a:r>
            <a:r>
              <a:rPr lang="en-IN" sz="2400" dirty="0" err="1" smtClean="0"/>
              <a:t>centromeres</a:t>
            </a:r>
            <a:r>
              <a:rPr lang="en-IN" sz="2400" dirty="0" smtClean="0"/>
              <a:t> in each     distinct chromosome begin to move apart to the cell poles.</a:t>
            </a:r>
          </a:p>
          <a:p>
            <a:pPr>
              <a:buNone/>
            </a:pPr>
            <a:r>
              <a:rPr lang="en-IN" sz="2400" dirty="0" smtClean="0"/>
              <a:t>• Once the paired sister </a:t>
            </a:r>
            <a:r>
              <a:rPr lang="en-IN" sz="2400" dirty="0" err="1" smtClean="0"/>
              <a:t>chromatids</a:t>
            </a:r>
            <a:r>
              <a:rPr lang="en-IN" sz="2400" dirty="0" smtClean="0"/>
              <a:t> separate from one another, each is considered a "full" chromosome. They are referred to as daughter chromosomes.</a:t>
            </a:r>
          </a:p>
          <a:p>
            <a:pPr>
              <a:buNone/>
            </a:pPr>
            <a:r>
              <a:rPr lang="en-IN" sz="2400" dirty="0" smtClean="0"/>
              <a:t>• Through the spindle apparatus, the daughter chromosomes move to the poles at opposite ends of the cell.</a:t>
            </a:r>
          </a:p>
          <a:p>
            <a:pPr>
              <a:buNone/>
            </a:pPr>
            <a:r>
              <a:rPr lang="en-IN" sz="2400" dirty="0" smtClean="0"/>
              <a:t>• At the end of anaphase, each pole contains a complete compilation of chromosomes.</a:t>
            </a:r>
            <a:endParaRPr lang="en-I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747901" cy="396694"/>
          </a:xfrm>
        </p:spPr>
        <p:txBody>
          <a:bodyPr/>
          <a:lstStyle/>
          <a:p>
            <a:pPr algn="l"/>
            <a:r>
              <a:rPr lang="en-US" sz="4800" dirty="0" smtClean="0"/>
              <a:t>  </a:t>
            </a:r>
            <a:endParaRPr lang="en-IN" altLang="en-US" sz="4800" b="1" dirty="0">
              <a:ln>
                <a:noFill/>
              </a:ln>
              <a:gradFill>
                <a:gsLst>
                  <a:gs pos="0">
                    <a:srgbClr val="E30000"/>
                  </a:gs>
                  <a:gs pos="100000">
                    <a:srgbClr val="760303"/>
                  </a:gs>
                </a:gsLst>
                <a:lin scaled="0"/>
              </a:gra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50471"/>
            <a:ext cx="11530330" cy="6561613"/>
          </a:xfrm>
        </p:spPr>
        <p:txBody>
          <a:bodyPr/>
          <a:lstStyle/>
          <a:p>
            <a:pPr>
              <a:buFont typeface="Wingdings" pitchFamily="2" charset="2"/>
              <a:buChar char="v"/>
            </a:pPr>
            <a:r>
              <a:rPr lang="en-IN" sz="2400" b="1" dirty="0" smtClean="0">
                <a:solidFill>
                  <a:srgbClr val="FF0000"/>
                </a:solidFill>
              </a:rPr>
              <a:t>TELOPHASE</a:t>
            </a:r>
            <a:endParaRPr lang="en-IN" sz="2400" dirty="0" smtClean="0">
              <a:solidFill>
                <a:srgbClr val="FF0000"/>
              </a:solidFill>
            </a:endParaRPr>
          </a:p>
          <a:p>
            <a:pPr>
              <a:buNone/>
            </a:pPr>
            <a:r>
              <a:rPr lang="en-IN" sz="2400" dirty="0" smtClean="0"/>
              <a:t>• </a:t>
            </a:r>
            <a:r>
              <a:rPr lang="en-IN" sz="2400" dirty="0" err="1" smtClean="0"/>
              <a:t>Telophase</a:t>
            </a:r>
            <a:r>
              <a:rPr lang="en-IN" sz="2400" dirty="0" smtClean="0"/>
              <a:t> is technically the final stage of mitosis.</a:t>
            </a:r>
          </a:p>
          <a:p>
            <a:pPr>
              <a:buNone/>
            </a:pPr>
            <a:r>
              <a:rPr lang="en-IN" sz="2400" dirty="0" smtClean="0"/>
              <a:t>• Its name derives from the Latin word </a:t>
            </a:r>
            <a:r>
              <a:rPr lang="en-IN" sz="2400" dirty="0" err="1" smtClean="0"/>
              <a:t>telos</a:t>
            </a:r>
            <a:r>
              <a:rPr lang="en-IN" sz="2400" dirty="0" smtClean="0"/>
              <a:t> which means 'end'.</a:t>
            </a:r>
          </a:p>
          <a:p>
            <a:pPr>
              <a:buNone/>
            </a:pPr>
            <a:r>
              <a:rPr lang="en-IN" sz="2400" dirty="0" smtClean="0"/>
              <a:t>• The daughter chromosomes arrive at the poles and nuclei (plural form of nucleus) begin to form at opposite poles.</a:t>
            </a:r>
          </a:p>
          <a:p>
            <a:pPr>
              <a:buNone/>
            </a:pPr>
            <a:r>
              <a:rPr lang="en-IN" sz="2400" dirty="0" smtClean="0"/>
              <a:t>• The nuclear envelopes of these nuclei are re- formed.</a:t>
            </a:r>
          </a:p>
          <a:p>
            <a:pPr>
              <a:buNone/>
            </a:pPr>
            <a:r>
              <a:rPr lang="en-IN" sz="2400" dirty="0" smtClean="0"/>
              <a:t>• Nucleoli (plural form of nucleolus) also reappear.</a:t>
            </a:r>
          </a:p>
          <a:p>
            <a:pPr>
              <a:buNone/>
            </a:pPr>
            <a:r>
              <a:rPr lang="en-IN" sz="2400" dirty="0" smtClean="0"/>
              <a:t>• Chromatin </a:t>
            </a:r>
            <a:r>
              <a:rPr lang="en-IN" sz="2400" dirty="0" err="1" smtClean="0"/>
              <a:t>fibers</a:t>
            </a:r>
            <a:r>
              <a:rPr lang="en-IN" sz="2400" dirty="0" smtClean="0"/>
              <a:t> of chromosomes uncoil.</a:t>
            </a:r>
          </a:p>
          <a:p>
            <a:pPr>
              <a:buNone/>
            </a:pPr>
            <a:r>
              <a:rPr lang="en-IN" sz="2400" dirty="0" smtClean="0"/>
              <a:t>• The spindle </a:t>
            </a:r>
            <a:r>
              <a:rPr lang="en-IN" sz="2400" dirty="0" err="1" smtClean="0"/>
              <a:t>fibers</a:t>
            </a:r>
            <a:r>
              <a:rPr lang="en-IN" sz="2400" dirty="0" smtClean="0"/>
              <a:t> that have pulled them apart disappear.</a:t>
            </a:r>
          </a:p>
          <a:p>
            <a:pPr>
              <a:buNone/>
            </a:pPr>
            <a:r>
              <a:rPr lang="en-IN" sz="2400" dirty="0" smtClean="0"/>
              <a:t>• The chromosomes begin to </a:t>
            </a:r>
            <a:r>
              <a:rPr lang="en-IN" sz="2400" dirty="0" err="1" smtClean="0"/>
              <a:t>decondense</a:t>
            </a:r>
            <a:r>
              <a:rPr lang="en-IN" sz="2400" dirty="0" smtClean="0"/>
              <a:t> and become more diffuse</a:t>
            </a:r>
            <a:r>
              <a:rPr lang="en-IN" sz="2400" dirty="0" smtClean="0"/>
              <a:t>.</a:t>
            </a:r>
          </a:p>
          <a:p>
            <a:pPr>
              <a:buFont typeface="Wingdings" pitchFamily="2" charset="2"/>
              <a:buChar char="v"/>
            </a:pPr>
            <a:r>
              <a:rPr lang="en-IN" sz="2400" b="1" dirty="0" smtClean="0">
                <a:solidFill>
                  <a:srgbClr val="FF0000"/>
                </a:solidFill>
              </a:rPr>
              <a:t>CYTOKINESIS</a:t>
            </a:r>
            <a:endParaRPr lang="en-IN" sz="2400" dirty="0" smtClean="0">
              <a:solidFill>
                <a:srgbClr val="FF0000"/>
              </a:solidFill>
            </a:endParaRPr>
          </a:p>
          <a:p>
            <a:pPr>
              <a:buNone/>
            </a:pPr>
            <a:r>
              <a:rPr lang="en-IN" sz="2400" dirty="0" smtClean="0"/>
              <a:t>•  </a:t>
            </a:r>
            <a:r>
              <a:rPr lang="en-IN" sz="2400" dirty="0" err="1" smtClean="0"/>
              <a:t>Cytokinesis</a:t>
            </a:r>
            <a:r>
              <a:rPr lang="en-IN" sz="2400" dirty="0" smtClean="0"/>
              <a:t> is the division of the cell's cytoplasm and organelles.</a:t>
            </a:r>
          </a:p>
          <a:p>
            <a:pPr>
              <a:buNone/>
            </a:pPr>
            <a:r>
              <a:rPr lang="en-IN" sz="2400" dirty="0" smtClean="0"/>
              <a:t>•  With the two nuclei already at opposite poles of the cell, the cell cytoplasm separates, and the cell pinches in the middle, ultimately leading to cleavage.</a:t>
            </a:r>
          </a:p>
          <a:p>
            <a:pPr>
              <a:buNone/>
            </a:pPr>
            <a:r>
              <a:rPr lang="en-IN" sz="2400" dirty="0" smtClean="0"/>
              <a:t>• At the end of </a:t>
            </a:r>
            <a:r>
              <a:rPr lang="en-IN" sz="2400" dirty="0" err="1" smtClean="0"/>
              <a:t>cytokinesis</a:t>
            </a:r>
            <a:r>
              <a:rPr lang="en-IN" sz="2400" dirty="0" smtClean="0"/>
              <a:t>, there are genetically identical two daughter cells.</a:t>
            </a:r>
          </a:p>
          <a:p>
            <a:pPr>
              <a:buNone/>
            </a:pP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747901" cy="396694"/>
          </a:xfrm>
        </p:spPr>
        <p:txBody>
          <a:bodyPr/>
          <a:lstStyle/>
          <a:p>
            <a:pPr algn="l"/>
            <a:r>
              <a:rPr lang="en-US" sz="4800" dirty="0" smtClean="0"/>
              <a:t>  </a:t>
            </a:r>
            <a:endParaRPr lang="en-IN" altLang="en-US" sz="4800" b="1" dirty="0">
              <a:ln>
                <a:noFill/>
              </a:ln>
              <a:gradFill>
                <a:gsLst>
                  <a:gs pos="0">
                    <a:srgbClr val="E30000"/>
                  </a:gs>
                  <a:gs pos="100000">
                    <a:srgbClr val="760303"/>
                  </a:gs>
                </a:gsLst>
                <a:lin scaled="0"/>
              </a:gra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50471"/>
            <a:ext cx="11530330" cy="6561613"/>
          </a:xfrm>
        </p:spPr>
        <p:txBody>
          <a:bodyPr/>
          <a:lstStyle/>
          <a:p>
            <a:pPr>
              <a:buNone/>
            </a:pPr>
            <a:r>
              <a:rPr lang="en-IN" sz="2800" dirty="0" smtClean="0">
                <a:solidFill>
                  <a:srgbClr val="FF0000"/>
                </a:solidFill>
              </a:rPr>
              <a:t>Meiosis:- </a:t>
            </a:r>
            <a:r>
              <a:rPr lang="en-IN" sz="2400" dirty="0" smtClean="0"/>
              <a:t>occurs in eukaryotic life cycles involving sexual reproduction.</a:t>
            </a:r>
          </a:p>
          <a:p>
            <a:pPr>
              <a:buNone/>
            </a:pPr>
            <a:r>
              <a:rPr lang="en-IN" sz="2400" dirty="0" smtClean="0"/>
              <a:t>• During meiosis, the genome of a diploid germ cell undergoes two rounds of division, resulting in four haploid daughter cells.</a:t>
            </a:r>
          </a:p>
          <a:p>
            <a:pPr>
              <a:buNone/>
            </a:pPr>
            <a:r>
              <a:rPr lang="en-IN" sz="2400" dirty="0" smtClean="0"/>
              <a:t>• Each of the resulting daughter cells has one half of the number of chromosomes as the parent cell.</a:t>
            </a:r>
          </a:p>
          <a:p>
            <a:pPr>
              <a:buNone/>
            </a:pPr>
            <a:r>
              <a:rPr lang="en-IN" sz="2400" dirty="0" smtClean="0"/>
              <a:t>• This reduction is accomplished by two successive nuclear divisions, as opposed to the one 	division found in mitosis.</a:t>
            </a:r>
          </a:p>
          <a:p>
            <a:pPr>
              <a:buNone/>
            </a:pPr>
            <a:r>
              <a:rPr lang="en-IN" sz="2400" dirty="0" smtClean="0"/>
              <a:t>• The two stages of meiosis are Meiosis I and Meiosis II called </a:t>
            </a:r>
            <a:r>
              <a:rPr lang="en-IN" sz="2400" dirty="0" err="1" smtClean="0"/>
              <a:t>Reductional</a:t>
            </a:r>
            <a:r>
              <a:rPr lang="en-IN" sz="2400" dirty="0" smtClean="0"/>
              <a:t> Division and </a:t>
            </a:r>
            <a:r>
              <a:rPr lang="en-IN" sz="2400" dirty="0" err="1" smtClean="0"/>
              <a:t>Equational</a:t>
            </a:r>
            <a:r>
              <a:rPr lang="en-IN" sz="2400" dirty="0" smtClean="0"/>
              <a:t> Division respectively. </a:t>
            </a:r>
          </a:p>
          <a:p>
            <a:pPr>
              <a:buNone/>
            </a:pPr>
            <a:r>
              <a:rPr lang="en-IN" sz="2400" dirty="0" smtClean="0"/>
              <a:t>• Before a dividing cell enters meiosis, it undergoes a period of growth called </a:t>
            </a:r>
            <a:r>
              <a:rPr lang="en-IN" sz="2400" dirty="0" err="1" smtClean="0"/>
              <a:t>Interphase</a:t>
            </a:r>
            <a:r>
              <a:rPr lang="en-IN" sz="2400" dirty="0" smtClean="0"/>
              <a:t>.</a:t>
            </a:r>
          </a:p>
          <a:p>
            <a:pPr>
              <a:buNone/>
            </a:pPr>
            <a:r>
              <a:rPr lang="en-IN" sz="2400" dirty="0" smtClean="0"/>
              <a:t>• In animals, meiosis used to produces the gametes: sperms and eggs.</a:t>
            </a:r>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926</Words>
  <Application>Microsoft Office PowerPoint</Application>
  <PresentationFormat>Custom</PresentationFormat>
  <Paragraphs>128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CELL DIVISION </vt:lpstr>
      <vt:lpstr>Two Types of Cell Division 1. Mitosis Mitosis produces two daughter cells that are identical to the parent cell. This type of cell division allows multicellular organisms to grow and repair damaged tissue. 2. Meiosis Meiosis (double cell division) produces daughter cells that have one half the numbers of chromosomes as the parent cell. Meiosis is necessary in sexually-reproducing organisms because the fusion of two gametes (fertilization) doubles the number of chromosomes.  </vt:lpstr>
      <vt:lpstr>MITOSIS</vt:lpstr>
      <vt:lpstr>Interphase: is divided into three phases, G1 (first gap), S (synthesis), and G2 (second gap).</vt:lpstr>
      <vt:lpstr>STAGES OF MITOSIS </vt:lpstr>
      <vt:lpstr>  </vt:lpstr>
      <vt:lpstr>  </vt:lpstr>
      <vt:lpstr>  </vt:lpstr>
      <vt:lpstr> </vt:lpstr>
      <vt:lpstr> </vt:lpstr>
      <vt:lpstr> </vt:lpstr>
      <vt:lpstr> </vt:lpstr>
      <vt:lpstr>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INFORMATION TECHNOLOGY</dc:title>
  <dc:creator>User</dc:creator>
  <cp:lastModifiedBy>User</cp:lastModifiedBy>
  <cp:revision>85</cp:revision>
  <dcterms:created xsi:type="dcterms:W3CDTF">2020-10-12T07:44:00Z</dcterms:created>
  <dcterms:modified xsi:type="dcterms:W3CDTF">2021-01-21T16:47:26Z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1033-11.2.0.9739</vt:lpwstr>
  </property>
</Properties>
</file>