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5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590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(BASU, Patna)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3124200"/>
            <a:ext cx="77724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VCM-605</a:t>
            </a:r>
          </a:p>
          <a:p>
            <a:pPr algn="ctr"/>
            <a:r>
              <a:rPr lang="en-US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Swine Clinical Medicine</a:t>
            </a:r>
          </a:p>
          <a:p>
            <a:pPr algn="ctr"/>
            <a:endParaRPr lang="en-US" sz="2400" b="1" dirty="0" smtClean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. Ranveer  Kumar Sinha</a:t>
            </a:r>
            <a:b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</a:t>
            </a:r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E-mail: ranveervet@rediffmail.com</a:t>
            </a:r>
            <a:endParaRPr lang="en-US" sz="2400" b="1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3528" y="404665"/>
            <a:ext cx="86409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 smtClean="0">
                <a:solidFill>
                  <a:srgbClr val="FF0000"/>
                </a:solidFill>
              </a:rPr>
              <a:t>Hypoglycemia (low blood sugar)in Piglet</a:t>
            </a:r>
          </a:p>
          <a:p>
            <a:pPr algn="ctr"/>
            <a:endParaRPr lang="en-US" sz="4000" dirty="0" smtClean="0">
              <a:solidFill>
                <a:srgbClr val="FF0000"/>
              </a:solidFill>
            </a:endParaRPr>
          </a:p>
          <a:p>
            <a:pPr algn="ctr"/>
            <a:r>
              <a:rPr lang="en-IN" sz="4000" b="1" dirty="0"/>
              <a:t>	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Introduction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839200" cy="556260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During the first few days of life the newborn piglet is unable to mobilize the low glycogen reserves in the liver to provide adequate levels of glucose in the blood.</a:t>
            </a:r>
          </a:p>
          <a:p>
            <a:r>
              <a:rPr lang="en-US" dirty="0" smtClean="0"/>
              <a:t>It is therefore dependent for energy on a regular intake of lactose from the sows milk.</a:t>
            </a:r>
          </a:p>
          <a:p>
            <a:r>
              <a:rPr lang="en-US" dirty="0" smtClean="0"/>
              <a:t>If a piglet cannot obtain sufficient lactose to maintain its energy output, it runs out of energy, its body temperature drops and ultimately it goes into a coma and dies.</a:t>
            </a:r>
          </a:p>
          <a:p>
            <a:r>
              <a:rPr lang="en-US" dirty="0" smtClean="0"/>
              <a:t>Hypoglycemia usually occurs in the first 12-24 hours of birth.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839200" cy="5562600"/>
          </a:xfrm>
        </p:spPr>
        <p:txBody>
          <a:bodyPr/>
          <a:lstStyle/>
          <a:p>
            <a:r>
              <a:rPr lang="en-US" dirty="0" smtClean="0"/>
              <a:t>Low level of sugar in the blood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No milk - starvation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Severe chilling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Wet pens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Low viable piglets.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Clinical signs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 smtClean="0"/>
              <a:t>Piglets:-</a:t>
            </a:r>
          </a:p>
          <a:p>
            <a:r>
              <a:rPr lang="en-US" dirty="0" smtClean="0"/>
              <a:t>Laid on belly.</a:t>
            </a:r>
          </a:p>
          <a:p>
            <a:r>
              <a:rPr lang="en-US" dirty="0" smtClean="0"/>
              <a:t>Shivering.</a:t>
            </a:r>
          </a:p>
          <a:p>
            <a:r>
              <a:rPr lang="en-US" dirty="0" smtClean="0"/>
              <a:t>Becoming very cold.</a:t>
            </a:r>
          </a:p>
          <a:p>
            <a:r>
              <a:rPr lang="en-US" dirty="0" smtClean="0"/>
              <a:t>Starvation.</a:t>
            </a:r>
          </a:p>
          <a:p>
            <a:r>
              <a:rPr lang="en-US" dirty="0" smtClean="0"/>
              <a:t>Paddling.</a:t>
            </a:r>
          </a:p>
          <a:p>
            <a:r>
              <a:rPr lang="en-US" dirty="0" smtClean="0"/>
              <a:t>Fits and convulsions.</a:t>
            </a:r>
          </a:p>
          <a:p>
            <a:r>
              <a:rPr lang="en-US" dirty="0" smtClean="0"/>
              <a:t>Frothing at the mouth - salivation.</a:t>
            </a:r>
          </a:p>
          <a:p>
            <a:r>
              <a:rPr lang="en-US" dirty="0" smtClean="0"/>
              <a:t>Comatose.</a:t>
            </a:r>
          </a:p>
          <a:p>
            <a:r>
              <a:rPr lang="en-US" dirty="0" smtClean="0"/>
              <a:t>Eyes are sunken and the head bent backwards due to dehydration.</a:t>
            </a:r>
          </a:p>
          <a:p>
            <a:r>
              <a:rPr lang="en-US" dirty="0" smtClean="0"/>
              <a:t>High mortality.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title her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0" y="2514600"/>
            <a:ext cx="2857500" cy="157162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895600" y="4419600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Piglet with </a:t>
            </a:r>
            <a:r>
              <a:rPr lang="en-US" dirty="0" err="1" smtClean="0">
                <a:solidFill>
                  <a:srgbClr val="FF0000"/>
                </a:solidFill>
              </a:rPr>
              <a:t>Hypoglycaemia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Diagnosis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Based on the clinical signs.</a:t>
            </a:r>
          </a:p>
          <a:p>
            <a:r>
              <a:rPr lang="en-US" sz="4000" dirty="0" smtClean="0"/>
              <a:t>Examine the eyes to see that there is no evidence of rapid back and fore lateral movements which would indicate meningitis not hypoglycemia.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Continue---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/>
          </a:bodyPr>
          <a:lstStyle/>
          <a:p>
            <a:r>
              <a:rPr lang="en-US" dirty="0" smtClean="0"/>
              <a:t>The following diseases can give rise to </a:t>
            </a:r>
            <a:r>
              <a:rPr lang="en-US" dirty="0" err="1" smtClean="0"/>
              <a:t>hypoglycaemia</a:t>
            </a:r>
            <a:r>
              <a:rPr lang="en-US" dirty="0" smtClean="0"/>
              <a:t> in piglets</a:t>
            </a:r>
            <a:r>
              <a:rPr lang="en-US" dirty="0" smtClean="0"/>
              <a:t>.</a:t>
            </a:r>
          </a:p>
          <a:p>
            <a:pPr lvl="1"/>
            <a:r>
              <a:rPr lang="en-US" sz="3200" dirty="0" err="1" smtClean="0"/>
              <a:t>Clostridial</a:t>
            </a:r>
            <a:r>
              <a:rPr lang="en-US" sz="3200" dirty="0" smtClean="0"/>
              <a:t> </a:t>
            </a:r>
            <a:r>
              <a:rPr lang="en-US" sz="3200" dirty="0" smtClean="0"/>
              <a:t>diseases.</a:t>
            </a:r>
          </a:p>
          <a:p>
            <a:pPr lvl="1"/>
            <a:r>
              <a:rPr lang="en-US" sz="3200" dirty="0" smtClean="0"/>
              <a:t>Congenital tremor.</a:t>
            </a:r>
          </a:p>
          <a:p>
            <a:pPr lvl="1"/>
            <a:r>
              <a:rPr lang="en-US" sz="3200" dirty="0" err="1" smtClean="0"/>
              <a:t>Diahorrhoea</a:t>
            </a:r>
            <a:r>
              <a:rPr lang="en-US" sz="3200" dirty="0" smtClean="0"/>
              <a:t> - acute </a:t>
            </a:r>
            <a:r>
              <a:rPr lang="en-US" sz="3200" dirty="0" err="1" smtClean="0"/>
              <a:t>E.coli</a:t>
            </a:r>
            <a:r>
              <a:rPr lang="en-US" sz="3200" dirty="0" smtClean="0"/>
              <a:t> </a:t>
            </a:r>
            <a:r>
              <a:rPr lang="en-US" sz="3200" dirty="0" smtClean="0"/>
              <a:t>infections.</a:t>
            </a:r>
          </a:p>
          <a:p>
            <a:pPr lvl="1"/>
            <a:r>
              <a:rPr lang="en-US" sz="3200" dirty="0" smtClean="0"/>
              <a:t>Mastitis</a:t>
            </a:r>
            <a:r>
              <a:rPr lang="en-US" sz="3200" dirty="0" smtClean="0"/>
              <a:t>, no milk, no </a:t>
            </a:r>
            <a:r>
              <a:rPr lang="en-US" sz="3200" dirty="0" err="1" smtClean="0"/>
              <a:t>colostrum</a:t>
            </a:r>
            <a:r>
              <a:rPr lang="en-US" sz="3200" dirty="0" smtClean="0"/>
              <a:t>.</a:t>
            </a:r>
          </a:p>
          <a:p>
            <a:pPr lvl="1"/>
            <a:r>
              <a:rPr lang="en-US" sz="3200" dirty="0" smtClean="0"/>
              <a:t>Navel bleeding.</a:t>
            </a:r>
          </a:p>
          <a:p>
            <a:pPr lvl="1"/>
            <a:r>
              <a:rPr lang="en-US" sz="3200" dirty="0" err="1" smtClean="0"/>
              <a:t>Pseudorabies</a:t>
            </a:r>
            <a:r>
              <a:rPr lang="en-US" sz="3200" dirty="0" smtClean="0"/>
              <a:t> </a:t>
            </a:r>
            <a:r>
              <a:rPr lang="en-US" sz="3200" dirty="0" smtClean="0"/>
              <a:t>/ </a:t>
            </a:r>
            <a:r>
              <a:rPr lang="en-US" sz="3200" dirty="0" err="1" smtClean="0"/>
              <a:t>Aujesky's</a:t>
            </a:r>
            <a:r>
              <a:rPr lang="en-US" sz="3200" dirty="0" smtClean="0"/>
              <a:t> disease.</a:t>
            </a:r>
          </a:p>
          <a:p>
            <a:pPr lvl="1"/>
            <a:r>
              <a:rPr lang="en-US" sz="3200" dirty="0" smtClean="0"/>
              <a:t>Transmissible </a:t>
            </a:r>
            <a:r>
              <a:rPr lang="en-US" sz="3200" dirty="0" smtClean="0"/>
              <a:t>gastroenteritis (TGE).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Treatment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685800"/>
            <a:ext cx="8839200" cy="6019800"/>
          </a:xfrm>
        </p:spPr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 smtClean="0"/>
              <a:t>condition must be </a:t>
            </a:r>
            <a:r>
              <a:rPr lang="en-US" dirty="0" smtClean="0"/>
              <a:t>recognized </a:t>
            </a:r>
            <a:r>
              <a:rPr lang="en-US" dirty="0" smtClean="0"/>
              <a:t>early if treatment is to be successful.</a:t>
            </a:r>
          </a:p>
          <a:p>
            <a:r>
              <a:rPr lang="en-US" dirty="0" smtClean="0"/>
              <a:t>Immediately remove the piglet to a warm draught free environment to achieve 30ºC. A box well bedded </a:t>
            </a:r>
            <a:r>
              <a:rPr lang="en-US" dirty="0" smtClean="0"/>
              <a:t>with </a:t>
            </a:r>
            <a:r>
              <a:rPr lang="en-US" dirty="0" smtClean="0"/>
              <a:t>an infra-red lamp above is ideal.</a:t>
            </a:r>
          </a:p>
          <a:p>
            <a:r>
              <a:rPr lang="en-US" dirty="0" smtClean="0"/>
              <a:t>Feed the piglet with sow, or alternatively cow, </a:t>
            </a:r>
            <a:r>
              <a:rPr lang="en-US" dirty="0" smtClean="0"/>
              <a:t>colostrums or </a:t>
            </a:r>
            <a:r>
              <a:rPr lang="en-US" dirty="0" smtClean="0"/>
              <a:t>20% dextrose solution by syringe or stomach tube every 20 minutes until it has returned to normal. Then introduce the piglet to a newly </a:t>
            </a:r>
            <a:r>
              <a:rPr lang="en-US" dirty="0" smtClean="0"/>
              <a:t>furrowed sow's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5mpublishing.sirv.com/pig/disease-index/hypoglycaemia/hypoglycaemia%20piglet%20management.jpg?profile=article-ful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533400"/>
            <a:ext cx="8763000" cy="61722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905000" y="76200"/>
            <a:ext cx="5029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Prevention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228600"/>
            <a:ext cx="8839200" cy="640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342</Words>
  <Application>Microsoft Office PowerPoint</Application>
  <PresentationFormat>On-screen Show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Department of Veterinary  Medicine  Bihar Veterinary College, Patna – 800 014 (BASU, Patna)</vt:lpstr>
      <vt:lpstr>Introduction</vt:lpstr>
      <vt:lpstr>Causes</vt:lpstr>
      <vt:lpstr>Clinical signs </vt:lpstr>
      <vt:lpstr>Slide 5</vt:lpstr>
      <vt:lpstr>Diagnosis </vt:lpstr>
      <vt:lpstr>Continue---</vt:lpstr>
      <vt:lpstr> Treatment </vt:lpstr>
      <vt:lpstr>Slide 9</vt:lpstr>
      <vt:lpstr>Slide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(BASU, Patna)</dc:title>
  <dc:creator>Ranveer kr singh</dc:creator>
  <cp:lastModifiedBy>Ranveer kr singh</cp:lastModifiedBy>
  <cp:revision>17</cp:revision>
  <dcterms:created xsi:type="dcterms:W3CDTF">2006-08-16T00:00:00Z</dcterms:created>
  <dcterms:modified xsi:type="dcterms:W3CDTF">2020-12-28T06:26:05Z</dcterms:modified>
</cp:coreProperties>
</file>