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Musculoskeletal System</a:t>
            </a:r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Class-1(</a:t>
            </a:r>
            <a:r>
              <a:rPr lang="en-US" sz="4000" dirty="0">
                <a:solidFill>
                  <a:srgbClr val="FF0000"/>
                </a:solidFill>
              </a:rPr>
              <a:t>RICKETS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8511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CALCIUM PHYSIOLOGY : BLOOD CALCIUM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Calcium </a:t>
            </a:r>
            <a:r>
              <a:rPr lang="en-IN" dirty="0"/>
              <a:t>flux into and out of blood: </a:t>
            </a:r>
            <a:endParaRPr lang="en-IN" dirty="0" smtClean="0"/>
          </a:p>
          <a:p>
            <a:r>
              <a:rPr lang="en-IN" dirty="0" smtClean="0"/>
              <a:t>IN</a:t>
            </a:r>
            <a:r>
              <a:rPr lang="en-IN" dirty="0"/>
              <a:t>” factors: intestinal absorption, bone </a:t>
            </a:r>
            <a:r>
              <a:rPr lang="en-IN" dirty="0" err="1"/>
              <a:t>resorption</a:t>
            </a:r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OUT</a:t>
            </a:r>
            <a:r>
              <a:rPr lang="en-IN" dirty="0"/>
              <a:t>” factors: renal excretion, bone formation (</a:t>
            </a:r>
            <a:r>
              <a:rPr lang="en-IN" dirty="0" err="1"/>
              <a:t>ca</a:t>
            </a:r>
            <a:r>
              <a:rPr lang="en-IN" dirty="0"/>
              <a:t> </a:t>
            </a:r>
            <a:r>
              <a:rPr lang="en-IN" dirty="0" err="1"/>
              <a:t>incorpation</a:t>
            </a:r>
            <a:r>
              <a:rPr lang="en-IN" dirty="0"/>
              <a:t> into bone) </a:t>
            </a:r>
            <a:endParaRPr lang="en-IN" dirty="0" smtClean="0"/>
          </a:p>
          <a:p>
            <a:r>
              <a:rPr lang="en-IN" dirty="0" smtClean="0"/>
              <a:t>Balance </a:t>
            </a:r>
            <a:r>
              <a:rPr lang="en-IN" dirty="0"/>
              <a:t>between “IN” and “OUT” factors maintained by : </a:t>
            </a:r>
            <a:endParaRPr lang="en-IN" dirty="0" smtClean="0"/>
          </a:p>
          <a:p>
            <a:r>
              <a:rPr lang="en-IN" dirty="0" smtClean="0"/>
              <a:t>organ </a:t>
            </a:r>
            <a:r>
              <a:rPr lang="en-IN" dirty="0"/>
              <a:t>physiology of gut, bone, and kidney </a:t>
            </a:r>
            <a:endParaRPr lang="en-IN" dirty="0" smtClean="0"/>
          </a:p>
          <a:p>
            <a:r>
              <a:rPr lang="en-IN" dirty="0" smtClean="0"/>
              <a:t>hormone </a:t>
            </a:r>
            <a:r>
              <a:rPr lang="en-IN" dirty="0"/>
              <a:t>function of PTH , </a:t>
            </a:r>
            <a:r>
              <a:rPr lang="en-IN" dirty="0" err="1"/>
              <a:t>Vit</a:t>
            </a:r>
            <a:r>
              <a:rPr lang="en-IN" dirty="0"/>
              <a:t>. D. and Calcitonin.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87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CIUM HOMEOSTASIS DIETARY CALCIUM INTESTINAL ABSORPTION ORGAN PHYSIOLOGY ENDOCRINE PHYSIOLOGY dietary habits,  suppleme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2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ATHO-PHYSIOLOGY OF RICKET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6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Stunted </a:t>
            </a:r>
            <a:r>
              <a:rPr lang="en-IN" dirty="0"/>
              <a:t>growth. </a:t>
            </a:r>
            <a:endParaRPr lang="en-IN" dirty="0" smtClean="0"/>
          </a:p>
          <a:p>
            <a:r>
              <a:rPr lang="en-IN" dirty="0" smtClean="0"/>
              <a:t>“Bow </a:t>
            </a:r>
            <a:r>
              <a:rPr lang="en-IN" dirty="0"/>
              <a:t>legs” condition due to abnormal curvature of long bones usually forward and outward at the knee. </a:t>
            </a:r>
            <a:endParaRPr lang="en-IN" dirty="0" smtClean="0"/>
          </a:p>
          <a:p>
            <a:r>
              <a:rPr lang="en-IN" dirty="0" smtClean="0"/>
              <a:t>Enlargement </a:t>
            </a:r>
            <a:r>
              <a:rPr lang="en-IN" dirty="0"/>
              <a:t>of limb joints mostly distal ends of radius &amp; ulna. </a:t>
            </a:r>
            <a:endParaRPr lang="en-IN" dirty="0" smtClean="0"/>
          </a:p>
          <a:p>
            <a:r>
              <a:rPr lang="en-IN" dirty="0" smtClean="0"/>
              <a:t>Enlargement </a:t>
            </a:r>
            <a:r>
              <a:rPr lang="en-IN" dirty="0"/>
              <a:t>of </a:t>
            </a:r>
            <a:r>
              <a:rPr lang="en-IN" dirty="0" err="1"/>
              <a:t>costochondrial</a:t>
            </a:r>
            <a:r>
              <a:rPr lang="en-IN" dirty="0"/>
              <a:t> junctions appearing as string of beads(rachitic rosary).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9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Stiffness </a:t>
            </a:r>
            <a:r>
              <a:rPr lang="en-IN" dirty="0"/>
              <a:t>of joint, lameness and tendency to lay down. </a:t>
            </a:r>
            <a:endParaRPr lang="en-IN" dirty="0" smtClean="0"/>
          </a:p>
          <a:p>
            <a:r>
              <a:rPr lang="en-IN" dirty="0" smtClean="0"/>
              <a:t>Narrowing </a:t>
            </a:r>
            <a:r>
              <a:rPr lang="en-IN" dirty="0"/>
              <a:t>of chest cavity due to abnormal bending of ribs(pigeon chest). </a:t>
            </a:r>
            <a:endParaRPr lang="en-IN" dirty="0" smtClean="0"/>
          </a:p>
          <a:p>
            <a:r>
              <a:rPr lang="en-IN" dirty="0" smtClean="0"/>
              <a:t>Flat </a:t>
            </a:r>
            <a:r>
              <a:rPr lang="en-IN" dirty="0"/>
              <a:t>toe appearance’ due to flattening of bones and relaxation of muscles &amp; tendons. </a:t>
            </a:r>
            <a:endParaRPr lang="en-IN" dirty="0" smtClean="0"/>
          </a:p>
          <a:p>
            <a:r>
              <a:rPr lang="en-IN" dirty="0" smtClean="0"/>
              <a:t>Impaired </a:t>
            </a:r>
            <a:r>
              <a:rPr lang="en-IN" dirty="0"/>
              <a:t>muscular activity leading to lameness </a:t>
            </a:r>
            <a:endParaRPr lang="en-IN" dirty="0" smtClean="0"/>
          </a:p>
          <a:p>
            <a:r>
              <a:rPr lang="en-IN" dirty="0" smtClean="0"/>
              <a:t>Animal </a:t>
            </a:r>
            <a:r>
              <a:rPr lang="en-IN" dirty="0"/>
              <a:t>very much susceptible to fracture of bone. </a:t>
            </a:r>
            <a:endParaRPr lang="en-IN" dirty="0" smtClean="0"/>
          </a:p>
          <a:p>
            <a:r>
              <a:rPr lang="en-IN" dirty="0" smtClean="0"/>
              <a:t>Arched </a:t>
            </a:r>
            <a:r>
              <a:rPr lang="en-IN" dirty="0"/>
              <a:t>back condition. </a:t>
            </a:r>
            <a:endParaRPr lang="en-IN" dirty="0" smtClean="0"/>
          </a:p>
          <a:p>
            <a:r>
              <a:rPr lang="en-IN" dirty="0" smtClean="0"/>
              <a:t>Pot </a:t>
            </a:r>
            <a:r>
              <a:rPr lang="en-IN" dirty="0"/>
              <a:t>bellied appearance of abdomen. </a:t>
            </a:r>
            <a:endParaRPr lang="en-IN" dirty="0" smtClean="0"/>
          </a:p>
          <a:p>
            <a:r>
              <a:rPr lang="en-IN" dirty="0" smtClean="0"/>
              <a:t>Deformity </a:t>
            </a:r>
            <a:r>
              <a:rPr lang="en-IN" dirty="0"/>
              <a:t>of pelvic bones will later cause maternal dystocia. </a:t>
            </a:r>
            <a:endParaRPr lang="en-IN" dirty="0" smtClean="0"/>
          </a:p>
          <a:p>
            <a:r>
              <a:rPr lang="en-IN" dirty="0"/>
              <a:t>Eruption of teeth is delayed and irregular , often badly aligned and wear rapidly &amp; unevenly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3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Clinical pathology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</a:t>
            </a:r>
            <a:r>
              <a:rPr lang="en-US" dirty="0"/>
              <a:t>may be decreased serum &amp; phosphorus level. </a:t>
            </a:r>
            <a:endParaRPr lang="en-US" dirty="0"/>
          </a:p>
          <a:p>
            <a:r>
              <a:rPr lang="en-US" dirty="0" smtClean="0"/>
              <a:t>Increased </a:t>
            </a:r>
            <a:r>
              <a:rPr lang="en-US" dirty="0"/>
              <a:t>level of alkaline phosphatase enzyme. </a:t>
            </a:r>
            <a:endParaRPr lang="en-US" dirty="0" smtClean="0"/>
          </a:p>
          <a:p>
            <a:r>
              <a:rPr lang="en-US" dirty="0" smtClean="0"/>
              <a:t>Confirmatory </a:t>
            </a:r>
            <a:r>
              <a:rPr lang="en-US" dirty="0"/>
              <a:t>diagnosis by radiological examination of bone (lack of density , wide epiphyseal plate &amp; epiphyseal line which are very much </a:t>
            </a:r>
            <a:r>
              <a:rPr lang="en-US" dirty="0" err="1"/>
              <a:t>pathogonomic</a:t>
            </a:r>
            <a:r>
              <a:rPr lang="en-US" dirty="0"/>
              <a:t> , wooly &amp; moth eaten appearance of epiphyseal ends of long bones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88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agnosis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6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Change </a:t>
            </a:r>
            <a:r>
              <a:rPr lang="en-US" dirty="0"/>
              <a:t>of diet to major commercial balanced dog or cat foods which contain sufficient </a:t>
            </a:r>
            <a:r>
              <a:rPr lang="en-US" dirty="0" err="1"/>
              <a:t>vit.D</a:t>
            </a:r>
            <a:r>
              <a:rPr lang="en-US" dirty="0"/>
              <a:t> content. Animal may respond within 3 week otherwise </a:t>
            </a:r>
            <a:r>
              <a:rPr lang="en-US" dirty="0" err="1"/>
              <a:t>vit.D</a:t>
            </a:r>
            <a:r>
              <a:rPr lang="en-US" dirty="0"/>
              <a:t> therapy can be recommended. </a:t>
            </a:r>
            <a:endParaRPr lang="en-US" dirty="0" smtClean="0"/>
          </a:p>
          <a:p>
            <a:r>
              <a:rPr lang="en-US" dirty="0" err="1" smtClean="0"/>
              <a:t>Vit.D</a:t>
            </a:r>
            <a:r>
              <a:rPr lang="en-US" dirty="0" smtClean="0"/>
              <a:t> </a:t>
            </a:r>
            <a:r>
              <a:rPr lang="en-US" dirty="0"/>
              <a:t>therapy at a suggested level of 10-12 times, the daily requirement on alternate days for 1 week (daily req. of dog is 700 I.U. </a:t>
            </a:r>
            <a:endParaRPr lang="en-US" dirty="0" smtClean="0"/>
          </a:p>
          <a:p>
            <a:r>
              <a:rPr lang="en-US" dirty="0" smtClean="0"/>
              <a:t>Supplementation </a:t>
            </a:r>
            <a:r>
              <a:rPr lang="en-US" dirty="0"/>
              <a:t>of Calcium by oral feeding( bone meal , limestone powder, mineral mixtures ) and injections. </a:t>
            </a:r>
            <a:endParaRPr lang="en-US" dirty="0" smtClean="0"/>
          </a:p>
          <a:p>
            <a:r>
              <a:rPr lang="en-US" dirty="0" smtClean="0"/>
              <a:t>Adequate </a:t>
            </a:r>
            <a:r>
              <a:rPr lang="en-US" dirty="0"/>
              <a:t>exposure to sunlight.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26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dirty="0" smtClean="0"/>
              <a:t>Feeding </a:t>
            </a:r>
            <a:r>
              <a:rPr lang="en-US" dirty="0"/>
              <a:t>some organic meals such as liver, kidney, heart, &amp; cod liver oil to pups will correct the condition( rich source of </a:t>
            </a:r>
            <a:r>
              <a:rPr lang="en-US" dirty="0" err="1"/>
              <a:t>vit.D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Massaging </a:t>
            </a:r>
            <a:r>
              <a:rPr lang="en-US" dirty="0"/>
              <a:t>of bones with oil and then putting the animal in sunlight proves useful. </a:t>
            </a:r>
            <a:endParaRPr lang="en-US" dirty="0" smtClean="0"/>
          </a:p>
          <a:p>
            <a:r>
              <a:rPr lang="en-US" dirty="0" smtClean="0"/>
              <a:t>Correction </a:t>
            </a:r>
            <a:r>
              <a:rPr lang="en-US" dirty="0"/>
              <a:t>of other disease conditions indirectly affecting bone metabolism.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10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Rickets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disease of chronic nature affecting young growing animals. </a:t>
            </a:r>
            <a:endParaRPr lang="en-US" dirty="0" smtClean="0"/>
          </a:p>
          <a:p>
            <a:r>
              <a:rPr lang="en-US" dirty="0" smtClean="0"/>
              <a:t>It is characterized </a:t>
            </a:r>
            <a:r>
              <a:rPr lang="en-US" dirty="0"/>
              <a:t>by defective calcification of growing bones leading to deformity of skeleton and disturbance in general health. </a:t>
            </a:r>
            <a:endParaRPr lang="en-US" dirty="0" smtClean="0"/>
          </a:p>
          <a:p>
            <a:r>
              <a:rPr lang="en-US" dirty="0" smtClean="0"/>
              <a:t>The lesion </a:t>
            </a:r>
            <a:r>
              <a:rPr lang="en-US" dirty="0"/>
              <a:t>is failure of provisional calcification with persistent hypertrophic cartilage and enlargement of </a:t>
            </a:r>
            <a:r>
              <a:rPr lang="en-US" dirty="0" smtClean="0"/>
              <a:t>epiphysis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01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505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ucture  of bon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915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Caused </a:t>
            </a:r>
            <a:r>
              <a:rPr lang="en-IN" dirty="0"/>
              <a:t>by factors disturbing metabolism of calcium &amp; </a:t>
            </a:r>
            <a:r>
              <a:rPr lang="en-IN" dirty="0" smtClean="0"/>
              <a:t>phosphorus.</a:t>
            </a:r>
          </a:p>
          <a:p>
            <a:r>
              <a:rPr lang="en-IN" dirty="0" smtClean="0"/>
              <a:t>Calcium </a:t>
            </a:r>
            <a:r>
              <a:rPr lang="en-IN" dirty="0"/>
              <a:t>metabolism is very much dependant on phosphorus and </a:t>
            </a:r>
            <a:r>
              <a:rPr lang="en-IN" dirty="0" err="1" smtClean="0"/>
              <a:t>vit.D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</a:t>
            </a:r>
            <a:r>
              <a:rPr lang="en-IN" dirty="0"/>
              <a:t>may result from </a:t>
            </a:r>
            <a:r>
              <a:rPr lang="en-IN" dirty="0" smtClean="0"/>
              <a:t>lack/deficiency </a:t>
            </a:r>
            <a:r>
              <a:rPr lang="en-IN" dirty="0"/>
              <a:t>of </a:t>
            </a:r>
            <a:r>
              <a:rPr lang="en-IN" dirty="0" smtClean="0"/>
              <a:t>calcium </a:t>
            </a:r>
            <a:r>
              <a:rPr lang="en-IN" dirty="0"/>
              <a:t>, phosphorus or </a:t>
            </a:r>
            <a:r>
              <a:rPr lang="en-IN" dirty="0" err="1"/>
              <a:t>vit.D</a:t>
            </a:r>
            <a:r>
              <a:rPr lang="en-IN" dirty="0"/>
              <a:t> or their disturbances in metabolism.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03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Factors causing deficiency of calcium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1</a:t>
            </a:r>
            <a:r>
              <a:rPr lang="en-IN" dirty="0"/>
              <a:t>) Deficiency in diet e.g. meat and by-products.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2</a:t>
            </a:r>
            <a:r>
              <a:rPr lang="en-IN" dirty="0"/>
              <a:t>) Deficiency due to improper absorption from gut due </a:t>
            </a:r>
            <a:r>
              <a:rPr lang="en-IN" dirty="0" smtClean="0"/>
              <a:t>to</a:t>
            </a:r>
          </a:p>
          <a:p>
            <a:r>
              <a:rPr lang="en-IN" dirty="0" smtClean="0"/>
              <a:t>a</a:t>
            </a:r>
            <a:r>
              <a:rPr lang="en-IN" dirty="0"/>
              <a:t>) </a:t>
            </a:r>
            <a:r>
              <a:rPr lang="en-IN" dirty="0" err="1"/>
              <a:t>vit.D</a:t>
            </a:r>
            <a:r>
              <a:rPr lang="en-IN" dirty="0"/>
              <a:t> deficiency. </a:t>
            </a:r>
            <a:endParaRPr lang="en-IN" dirty="0" smtClean="0"/>
          </a:p>
          <a:p>
            <a:r>
              <a:rPr lang="en-IN" dirty="0" smtClean="0"/>
              <a:t>b</a:t>
            </a:r>
            <a:r>
              <a:rPr lang="en-IN" dirty="0"/>
              <a:t>) Alkaline pH of </a:t>
            </a:r>
            <a:r>
              <a:rPr lang="en-IN" dirty="0" err="1"/>
              <a:t>digesta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c</a:t>
            </a:r>
            <a:r>
              <a:rPr lang="en-IN" dirty="0"/>
              <a:t>) formation of insoluble complexes like oxalates, </a:t>
            </a:r>
            <a:r>
              <a:rPr lang="en-IN" dirty="0" err="1" smtClean="0"/>
              <a:t>ca</a:t>
            </a:r>
            <a:r>
              <a:rPr lang="en-IN" dirty="0" smtClean="0"/>
              <a:t>-soaps </a:t>
            </a:r>
            <a:r>
              <a:rPr lang="en-IN" dirty="0"/>
              <a:t>with organic acids etc. </a:t>
            </a:r>
            <a:endParaRPr lang="en-IN" dirty="0" smtClean="0"/>
          </a:p>
          <a:p>
            <a:r>
              <a:rPr lang="en-IN" dirty="0" smtClean="0"/>
              <a:t>3</a:t>
            </a:r>
            <a:r>
              <a:rPr lang="en-IN" dirty="0"/>
              <a:t>) Improper </a:t>
            </a:r>
            <a:r>
              <a:rPr lang="en-IN" dirty="0" err="1"/>
              <a:t>Ca</a:t>
            </a:r>
            <a:r>
              <a:rPr lang="en-IN" dirty="0"/>
              <a:t> &amp; P balance </a:t>
            </a:r>
            <a:r>
              <a:rPr lang="en-IN" dirty="0" err="1"/>
              <a:t>e.g</a:t>
            </a:r>
            <a:r>
              <a:rPr lang="en-IN" dirty="0"/>
              <a:t> excess phosphorus in meat &amp; by-products form insoluble Ca3(PO4)2 which is excreted in </a:t>
            </a:r>
            <a:r>
              <a:rPr lang="en-IN" dirty="0" smtClean="0"/>
              <a:t>faeces.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14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4)</a:t>
            </a:r>
            <a:r>
              <a:rPr lang="en-IN" dirty="0" err="1" smtClean="0"/>
              <a:t>Steatorrhoea</a:t>
            </a:r>
            <a:r>
              <a:rPr lang="en-IN" dirty="0" smtClean="0"/>
              <a:t> </a:t>
            </a:r>
            <a:r>
              <a:rPr lang="en-IN" dirty="0"/>
              <a:t>as in pancreatic and liver diseases </a:t>
            </a:r>
            <a:endParaRPr lang="en-IN" dirty="0" smtClean="0"/>
          </a:p>
          <a:p>
            <a:r>
              <a:rPr lang="en-IN" dirty="0" smtClean="0"/>
              <a:t>5</a:t>
            </a:r>
            <a:r>
              <a:rPr lang="en-IN" dirty="0"/>
              <a:t>) Renal diseases :- </a:t>
            </a:r>
            <a:endParaRPr lang="en-IN" dirty="0" smtClean="0"/>
          </a:p>
          <a:p>
            <a:r>
              <a:rPr lang="en-IN" dirty="0" smtClean="0"/>
              <a:t>a</a:t>
            </a:r>
            <a:r>
              <a:rPr lang="en-IN" dirty="0"/>
              <a:t>) Less phosphorus excretion inhibiting </a:t>
            </a:r>
            <a:r>
              <a:rPr lang="en-IN" dirty="0" err="1"/>
              <a:t>Ca</a:t>
            </a:r>
            <a:r>
              <a:rPr lang="en-IN" dirty="0"/>
              <a:t>⁺⁺ absorption due to formation of insoluble compounds. </a:t>
            </a:r>
            <a:endParaRPr lang="en-IN" dirty="0" smtClean="0"/>
          </a:p>
          <a:p>
            <a:r>
              <a:rPr lang="en-IN" dirty="0" smtClean="0"/>
              <a:t>b</a:t>
            </a:r>
            <a:r>
              <a:rPr lang="en-IN" dirty="0"/>
              <a:t>) Increased nitrogenous wastes in blood leading to acidosis for which </a:t>
            </a:r>
            <a:r>
              <a:rPr lang="en-IN" dirty="0" err="1"/>
              <a:t>Ca</a:t>
            </a:r>
            <a:r>
              <a:rPr lang="en-IN" dirty="0"/>
              <a:t>⁺⁺ acts as base so is less available for mineralization for other processes. </a:t>
            </a:r>
            <a:endParaRPr lang="en-IN" dirty="0" smtClean="0"/>
          </a:p>
          <a:p>
            <a:r>
              <a:rPr lang="en-IN" dirty="0" smtClean="0"/>
              <a:t>c</a:t>
            </a:r>
            <a:r>
              <a:rPr lang="en-IN" dirty="0"/>
              <a:t>) Reduced synthesis of 1,25(OH)2 </a:t>
            </a:r>
            <a:r>
              <a:rPr lang="en-IN" dirty="0" err="1"/>
              <a:t>vit</a:t>
            </a:r>
            <a:r>
              <a:rPr lang="en-IN" dirty="0"/>
              <a:t>. D or </a:t>
            </a:r>
            <a:r>
              <a:rPr lang="en-IN" dirty="0" err="1"/>
              <a:t>calcitriol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6</a:t>
            </a:r>
            <a:r>
              <a:rPr lang="en-IN" dirty="0"/>
              <a:t>) Presence of </a:t>
            </a:r>
            <a:r>
              <a:rPr lang="en-IN" dirty="0" err="1"/>
              <a:t>endoparasites</a:t>
            </a:r>
            <a:r>
              <a:rPr lang="en-IN" dirty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03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Factors causing deficiency of phosphorus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</a:t>
            </a:r>
            <a:r>
              <a:rPr lang="en-IN" dirty="0"/>
              <a:t>) Deficiency in diet as in milk and diary products. </a:t>
            </a:r>
            <a:endParaRPr lang="en-IN" dirty="0" smtClean="0"/>
          </a:p>
          <a:p>
            <a:r>
              <a:rPr lang="en-IN" dirty="0" smtClean="0"/>
              <a:t>2</a:t>
            </a:r>
            <a:r>
              <a:rPr lang="en-IN" dirty="0"/>
              <a:t>) Formation of insoluble complexes as with </a:t>
            </a:r>
            <a:r>
              <a:rPr lang="en-IN" dirty="0" err="1"/>
              <a:t>Ca</a:t>
            </a:r>
            <a:r>
              <a:rPr lang="en-IN" dirty="0"/>
              <a:t> , Fe , &amp; Al when taken in excess. </a:t>
            </a:r>
            <a:endParaRPr lang="en-IN" dirty="0" smtClean="0"/>
          </a:p>
          <a:p>
            <a:r>
              <a:rPr lang="en-IN" dirty="0" smtClean="0"/>
              <a:t>3</a:t>
            </a:r>
            <a:r>
              <a:rPr lang="en-IN" dirty="0"/>
              <a:t>) Dogs having habit of ingesting grass containing </a:t>
            </a:r>
            <a:r>
              <a:rPr lang="en-IN" dirty="0" err="1"/>
              <a:t>phytic</a:t>
            </a:r>
            <a:r>
              <a:rPr lang="en-IN" dirty="0"/>
              <a:t> acid forming insoluble complexes.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29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Factors causing deficiency of </a:t>
            </a:r>
            <a:r>
              <a:rPr lang="en-IN" dirty="0" err="1">
                <a:solidFill>
                  <a:srgbClr val="FF0000"/>
                </a:solidFill>
              </a:rPr>
              <a:t>Vit</a:t>
            </a:r>
            <a:r>
              <a:rPr lang="en-IN" dirty="0">
                <a:solidFill>
                  <a:srgbClr val="FF0000"/>
                </a:solidFill>
              </a:rPr>
              <a:t> .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</a:t>
            </a:r>
            <a:r>
              <a:rPr lang="en-IN" dirty="0"/>
              <a:t>) Deficiency in diet like milk, cream, egg yolk &amp; animal fat. </a:t>
            </a:r>
            <a:endParaRPr lang="en-IN" dirty="0" smtClean="0"/>
          </a:p>
          <a:p>
            <a:r>
              <a:rPr lang="en-IN" dirty="0" smtClean="0"/>
              <a:t>2</a:t>
            </a:r>
            <a:r>
              <a:rPr lang="en-IN" dirty="0"/>
              <a:t>) Deficiency of sunlight as in dogs retained indoors. </a:t>
            </a:r>
            <a:endParaRPr lang="en-IN" dirty="0" smtClean="0"/>
          </a:p>
          <a:p>
            <a:r>
              <a:rPr lang="en-IN" dirty="0" smtClean="0"/>
              <a:t>3</a:t>
            </a:r>
            <a:r>
              <a:rPr lang="en-IN" dirty="0"/>
              <a:t>) </a:t>
            </a:r>
            <a:r>
              <a:rPr lang="en-IN" dirty="0" err="1"/>
              <a:t>Steatorrhoea</a:t>
            </a:r>
            <a:r>
              <a:rPr lang="en-IN" dirty="0"/>
              <a:t> as in diseases of liver and </a:t>
            </a:r>
            <a:r>
              <a:rPr lang="en-IN" dirty="0" err="1"/>
              <a:t>pancrease</a:t>
            </a:r>
            <a:r>
              <a:rPr lang="en-IN" dirty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75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750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Department of Veterinary  Medicine  Bihar Veterinary College, Patna – 800 014 (BASU, Patna)</vt:lpstr>
      <vt:lpstr>Rickets</vt:lpstr>
      <vt:lpstr>PowerPoint Presentation</vt:lpstr>
      <vt:lpstr>PowerPoint Presentation</vt:lpstr>
      <vt:lpstr>Etiology</vt:lpstr>
      <vt:lpstr>Factors causing deficiency of calcium</vt:lpstr>
      <vt:lpstr>PowerPoint Presentation</vt:lpstr>
      <vt:lpstr>Factors causing deficiency of phosphorus</vt:lpstr>
      <vt:lpstr>Factors causing deficiency of Vit . D</vt:lpstr>
      <vt:lpstr>CALCIUM PHYSIOLOGY : BLOOD CALCIUM</vt:lpstr>
      <vt:lpstr>PowerPoint Presentation</vt:lpstr>
      <vt:lpstr>PowerPoint Presentation</vt:lpstr>
      <vt:lpstr>CLINICAL FINDINGS</vt:lpstr>
      <vt:lpstr>PowerPoint Presentation</vt:lpstr>
      <vt:lpstr>Clinical pathology</vt:lpstr>
      <vt:lpstr>PowerPoint Presentation</vt:lpstr>
      <vt:lpstr>PowerPoint Presentation</vt:lpstr>
      <vt:lpstr>Treatment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hp</cp:lastModifiedBy>
  <cp:revision>21</cp:revision>
  <dcterms:created xsi:type="dcterms:W3CDTF">2006-08-16T00:00:00Z</dcterms:created>
  <dcterms:modified xsi:type="dcterms:W3CDTF">2020-12-23T08:31:51Z</dcterms:modified>
</cp:coreProperties>
</file>