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5900" y="5589240"/>
            <a:ext cx="8686800" cy="108012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Department of Veterinary  Medicine </a:t>
            </a:r>
            <a:b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Bihar Veterinary College, Patna – 800 014</a:t>
            </a:r>
            <a:b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(BASU, Patna)</a:t>
            </a:r>
          </a:p>
        </p:txBody>
      </p:sp>
      <p:sp>
        <p:nvSpPr>
          <p:cNvPr id="2052" name="TextBox 5"/>
          <p:cNvSpPr txBox="1">
            <a:spLocks noChangeArrowheads="1"/>
          </p:cNvSpPr>
          <p:nvPr/>
        </p:nvSpPr>
        <p:spPr bwMode="auto">
          <a:xfrm>
            <a:off x="685800" y="4365104"/>
            <a:ext cx="7772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Dr</a:t>
            </a:r>
            <a: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sz="2400" b="1" dirty="0" err="1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Ranveer</a:t>
            </a:r>
            <a: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  Kumar Sinha</a:t>
            </a:r>
            <a:b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2400" b="1" dirty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Assistant Professor cum Junior </a:t>
            </a:r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Scientist</a:t>
            </a:r>
          </a:p>
          <a:p>
            <a:pPr algn="ctr"/>
            <a:r>
              <a:rPr lang="en-US" sz="2400" b="1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E-mail: ranveervet@rediffmail.com</a:t>
            </a:r>
            <a:endParaRPr lang="en-US" sz="2400" b="1" dirty="0">
              <a:solidFill>
                <a:srgbClr val="00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27584" y="260649"/>
            <a:ext cx="806489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Diseases of Musculoskeletal System</a:t>
            </a:r>
          </a:p>
          <a:p>
            <a:pPr algn="ctr"/>
            <a:r>
              <a:rPr lang="en-IN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Class-2(</a:t>
            </a:r>
            <a:r>
              <a:rPr lang="en-US" sz="4000" dirty="0" smtClean="0">
                <a:solidFill>
                  <a:srgbClr val="FF0000"/>
                </a:solidFill>
              </a:rPr>
              <a:t>Arthritis</a:t>
            </a:r>
            <a:r>
              <a:rPr lang="en-IN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en-IN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139299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Osteoarthritis or Arthritis (DJD) 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28600" y="838200"/>
            <a:ext cx="8686800" cy="5791200"/>
          </a:xfrm>
        </p:spPr>
        <p:txBody>
          <a:bodyPr>
            <a:normAutofit/>
          </a:bodyPr>
          <a:lstStyle/>
          <a:p>
            <a:r>
              <a:rPr lang="en-US" dirty="0" smtClean="0"/>
              <a:t>In </a:t>
            </a:r>
            <a:r>
              <a:rPr lang="en-US" dirty="0"/>
              <a:t>dogs and cats, </a:t>
            </a:r>
            <a:r>
              <a:rPr lang="en-US" dirty="0" smtClean="0"/>
              <a:t>DJD means </a:t>
            </a:r>
            <a:r>
              <a:rPr lang="en-US" dirty="0"/>
              <a:t>bone, muscle, tendon, ligament and/or joint changes have occurred as a result of joint instability or structural </a:t>
            </a:r>
            <a:r>
              <a:rPr lang="en-US" dirty="0" smtClean="0"/>
              <a:t>unsoundness</a:t>
            </a:r>
          </a:p>
          <a:p>
            <a:r>
              <a:rPr lang="en-US" dirty="0" smtClean="0"/>
              <a:t>The </a:t>
            </a:r>
            <a:r>
              <a:rPr lang="en-US" dirty="0"/>
              <a:t>body attempts to rectify instability by forming extra bone at/around affected joints. </a:t>
            </a:r>
            <a:endParaRPr lang="en-US" dirty="0"/>
          </a:p>
          <a:p>
            <a:r>
              <a:rPr lang="en-US" dirty="0" smtClean="0"/>
              <a:t>There </a:t>
            </a:r>
            <a:r>
              <a:rPr lang="en-US" dirty="0"/>
              <a:t>is also inflammation with a snowball effect that tends to make itself worse over time.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88390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Etiology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914400"/>
            <a:ext cx="8686800" cy="57150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IN" dirty="0" smtClean="0"/>
              <a:t>Injury</a:t>
            </a:r>
          </a:p>
          <a:p>
            <a:r>
              <a:rPr lang="en-IN" dirty="0" smtClean="0"/>
              <a:t>Blunt </a:t>
            </a:r>
            <a:r>
              <a:rPr lang="en-IN" dirty="0"/>
              <a:t>force trauma (hit by </a:t>
            </a:r>
            <a:r>
              <a:rPr lang="en-IN" dirty="0" smtClean="0"/>
              <a:t>car)</a:t>
            </a:r>
          </a:p>
          <a:p>
            <a:r>
              <a:rPr lang="en-IN" dirty="0" smtClean="0"/>
              <a:t>Athletic </a:t>
            </a:r>
            <a:r>
              <a:rPr lang="en-IN" dirty="0"/>
              <a:t>type </a:t>
            </a:r>
            <a:r>
              <a:rPr lang="en-IN" dirty="0" smtClean="0"/>
              <a:t>injury</a:t>
            </a:r>
          </a:p>
          <a:p>
            <a:r>
              <a:rPr lang="en-IN" dirty="0" smtClean="0"/>
              <a:t>Torn  ligaments</a:t>
            </a:r>
            <a:endParaRPr lang="en-IN" dirty="0"/>
          </a:p>
          <a:p>
            <a:pPr marL="0" indent="0">
              <a:buNone/>
            </a:pPr>
            <a:r>
              <a:rPr lang="en-IN" dirty="0" smtClean="0"/>
              <a:t>Heredity</a:t>
            </a:r>
          </a:p>
          <a:p>
            <a:r>
              <a:rPr lang="en-IN" dirty="0" smtClean="0"/>
              <a:t>Hip dysplasia</a:t>
            </a:r>
          </a:p>
          <a:p>
            <a:r>
              <a:rPr lang="en-IN" dirty="0" smtClean="0"/>
              <a:t>Patellar luxation</a:t>
            </a:r>
          </a:p>
          <a:p>
            <a:r>
              <a:rPr lang="en-IN" dirty="0" smtClean="0"/>
              <a:t>Elbow dysplasia</a:t>
            </a:r>
            <a:endParaRPr lang="en-IN" dirty="0"/>
          </a:p>
          <a:p>
            <a:pPr marL="0" indent="0">
              <a:buNone/>
            </a:pPr>
            <a:r>
              <a:rPr lang="en-IN" dirty="0" smtClean="0"/>
              <a:t>Acquired/Developmental/Other </a:t>
            </a:r>
          </a:p>
          <a:p>
            <a:r>
              <a:rPr lang="en-IN" dirty="0" smtClean="0"/>
              <a:t>OCD </a:t>
            </a:r>
            <a:r>
              <a:rPr lang="en-IN" dirty="0"/>
              <a:t>(</a:t>
            </a:r>
            <a:r>
              <a:rPr lang="en-IN" dirty="0" err="1"/>
              <a:t>osteochondritis</a:t>
            </a:r>
            <a:r>
              <a:rPr lang="en-IN" dirty="0"/>
              <a:t> </a:t>
            </a:r>
            <a:r>
              <a:rPr lang="en-IN" dirty="0" err="1" smtClean="0"/>
              <a:t>dessicans</a:t>
            </a:r>
            <a:r>
              <a:rPr lang="en-IN" dirty="0" smtClean="0"/>
              <a:t>)</a:t>
            </a:r>
          </a:p>
          <a:p>
            <a:r>
              <a:rPr lang="en-IN" dirty="0" smtClean="0"/>
              <a:t>Angular </a:t>
            </a:r>
            <a:r>
              <a:rPr lang="en-IN" dirty="0"/>
              <a:t>limb deformity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979184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 The   results are the same ◦ Chronic pain ◦ Chronic lameness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8686800" cy="647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1062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   There are only two    reasons why a patient    might limp    ◦ PAIN    ◦ Structural instability      Bones or ligamen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28600"/>
            <a:ext cx="8686800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572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Gosh                            darn, this                              hurts.                            How am I       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04800"/>
            <a:ext cx="8686800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3678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nflammationMore pain                  Pain                 More            inflammation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228600"/>
            <a:ext cx="8763000" cy="647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4665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   Pros                           Cons    ◦ Non-drowsy opiate-            ◦ Short half-life means      like pain killer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228600"/>
            <a:ext cx="8839200" cy="647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52559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rgbClr val="FF0000"/>
                </a:solidFill>
              </a:rPr>
              <a:t>Nutraceuticals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19200"/>
            <a:ext cx="8763000" cy="5410200"/>
          </a:xfrm>
        </p:spPr>
        <p:txBody>
          <a:bodyPr>
            <a:normAutofit/>
          </a:bodyPr>
          <a:lstStyle/>
          <a:p>
            <a:r>
              <a:rPr lang="en-US" dirty="0" err="1"/>
              <a:t>Nutraceuticals</a:t>
            </a:r>
            <a:r>
              <a:rPr lang="en-US" dirty="0"/>
              <a:t> are food supplements that promote healthy </a:t>
            </a:r>
            <a:r>
              <a:rPr lang="en-US" dirty="0" smtClean="0"/>
              <a:t>joints. Note</a:t>
            </a:r>
            <a:r>
              <a:rPr lang="en-US" dirty="0"/>
              <a:t>, these are not medicine and do not kill </a:t>
            </a:r>
            <a:r>
              <a:rPr lang="en-US" dirty="0" smtClean="0"/>
              <a:t>pain.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These </a:t>
            </a:r>
            <a:r>
              <a:rPr lang="en-US" dirty="0"/>
              <a:t>are vitamins for joint </a:t>
            </a:r>
            <a:r>
              <a:rPr lang="en-US" dirty="0" smtClean="0"/>
              <a:t>health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Ingredients </a:t>
            </a:r>
            <a:r>
              <a:rPr lang="en-US" dirty="0"/>
              <a:t>vary but usually include glucosamine, chondroitin, fish </a:t>
            </a:r>
            <a:r>
              <a:rPr lang="en-US" dirty="0" smtClean="0"/>
              <a:t>oil.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28246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olistic                     medicine? Might                      as well go out                      in the pasture Holi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04800"/>
            <a:ext cx="8686800" cy="632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4121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Like I always                              say, better                           living through                          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"/>
            <a:ext cx="8763000" cy="655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8961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152</Words>
  <Application>Microsoft Office PowerPoint</Application>
  <PresentationFormat>On-screen Show (4:3)</PresentationFormat>
  <Paragraphs>27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Department of Veterinary  Medicine  Bihar Veterinary College, Patna – 800 014 (BASU, Patna)</vt:lpstr>
      <vt:lpstr>Osteoarthritis or Arthritis (DJD) </vt:lpstr>
      <vt:lpstr>Etiology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Nutraceuticals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Department of Veterinary  Medicine  Bihar Veterinary College, Patna – 800 014 (BASU, Patna)</dc:title>
  <dc:creator>hp</dc:creator>
  <cp:lastModifiedBy>hp</cp:lastModifiedBy>
  <cp:revision>10</cp:revision>
  <dcterms:created xsi:type="dcterms:W3CDTF">2006-08-16T00:00:00Z</dcterms:created>
  <dcterms:modified xsi:type="dcterms:W3CDTF">2020-12-30T07:32:20Z</dcterms:modified>
</cp:coreProperties>
</file>