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F4C9F-2A8D-43B2-8674-1740800E72D5}" type="datetimeFigureOut">
              <a:rPr lang="en-IN" smtClean="0"/>
              <a:pPr/>
              <a:t>02-01-2021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BE7B-519B-4863-922F-A8E384D1AE1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684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BE7B-519B-4863-922F-A8E384D1AE11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2057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5589240"/>
            <a:ext cx="868680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Department of Veterinary  Medicine 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Bihar Veterinary College, Patna – 800 014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(BASU, Patna)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85800" y="4365104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Ranveer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Kumar Sinha</a:t>
            </a:r>
            <a:b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Assistant Professor cum Junior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E-mail: ranveervet@rediffmail.com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260649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Examination of GIT of Ruminants(Class -4)</a:t>
            </a:r>
          </a:p>
        </p:txBody>
      </p:sp>
    </p:spTree>
    <p:extLst>
      <p:ext uri="{BB962C8B-B14F-4D97-AF65-F5344CB8AC3E}">
        <p14:creationId xmlns:p14="http://schemas.microsoft.com/office/powerpoint/2010/main" xmlns="" val="59788093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Examination of 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Difficulty in opening mouth</a:t>
            </a:r>
          </a:p>
          <a:p>
            <a:r>
              <a:rPr lang="en-US" dirty="0" smtClean="0"/>
              <a:t>Tetanus &amp; Low Mg level</a:t>
            </a:r>
          </a:p>
          <a:p>
            <a:r>
              <a:rPr lang="en-US" dirty="0" smtClean="0"/>
              <a:t>Damage to the temperomandibular joint</a:t>
            </a:r>
          </a:p>
          <a:p>
            <a:r>
              <a:rPr lang="en-US" dirty="0" smtClean="0"/>
              <a:t>Degenerative changes affecting articular surface of joints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Inability to co-ordinate lip movements :</a:t>
            </a:r>
            <a:r>
              <a:rPr lang="en-US" dirty="0" smtClean="0"/>
              <a:t> 7th cranial (facial) nerve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Inability to move the tongue </a:t>
            </a:r>
            <a:r>
              <a:rPr lang="en-US" dirty="0" smtClean="0"/>
              <a:t>:12th cranial (hypoglossal) nerve(alkaloid toxicity, botulism or in </a:t>
            </a:r>
            <a:r>
              <a:rPr lang="en-US" dirty="0" err="1" smtClean="0"/>
              <a:t>listeriosis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Inability to swallow </a:t>
            </a:r>
            <a:r>
              <a:rPr lang="en-US" dirty="0" smtClean="0"/>
              <a:t>: 9th cranial (glossopharyngeal) nerve &amp;10th cranial (</a:t>
            </a:r>
            <a:r>
              <a:rPr lang="en-US" dirty="0" err="1" smtClean="0"/>
              <a:t>vagus</a:t>
            </a:r>
            <a:r>
              <a:rPr lang="en-US" dirty="0" smtClean="0"/>
              <a:t>) nerve (local damage to nerves by abscess or </a:t>
            </a:r>
            <a:r>
              <a:rPr lang="en-US" dirty="0" err="1" smtClean="0"/>
              <a:t>tumour</a:t>
            </a:r>
            <a:r>
              <a:rPr lang="en-US" dirty="0" smtClean="0"/>
              <a:t> formation) </a:t>
            </a:r>
          </a:p>
          <a:p>
            <a:pPr marL="0" indent="0">
              <a:buNone/>
            </a:pPr>
            <a:r>
              <a:rPr lang="en-US" b="1" dirty="0" err="1" smtClean="0"/>
              <a:t>Buccal</a:t>
            </a:r>
            <a:r>
              <a:rPr lang="en-US" b="1" dirty="0" smtClean="0"/>
              <a:t> mucosa:</a:t>
            </a:r>
          </a:p>
          <a:p>
            <a:r>
              <a:rPr lang="en-US" dirty="0" smtClean="0"/>
              <a:t>diphtheritic membranes which are visible adjacent to the cheek teeth in some cases of calf diphtheria (necrotic stomatitis)</a:t>
            </a:r>
          </a:p>
          <a:p>
            <a:r>
              <a:rPr lang="en-US" dirty="0" smtClean="0"/>
              <a:t>vesicles of foot-and mouth disease </a:t>
            </a:r>
          </a:p>
          <a:p>
            <a:pPr marL="0" indent="0">
              <a:buNone/>
            </a:pPr>
            <a:r>
              <a:rPr lang="en-US" b="1" dirty="0" smtClean="0"/>
              <a:t>Dental pad: </a:t>
            </a:r>
          </a:p>
          <a:p>
            <a:r>
              <a:rPr lang="en-US" dirty="0" smtClean="0"/>
              <a:t>bovine </a:t>
            </a:r>
            <a:r>
              <a:rPr lang="en-US" dirty="0" err="1" smtClean="0"/>
              <a:t>papular</a:t>
            </a:r>
            <a:r>
              <a:rPr lang="en-US" dirty="0" smtClean="0"/>
              <a:t> stomatitis, </a:t>
            </a:r>
          </a:p>
          <a:p>
            <a:r>
              <a:rPr lang="en-US" dirty="0" smtClean="0"/>
              <a:t>BVD </a:t>
            </a:r>
          </a:p>
          <a:p>
            <a:r>
              <a:rPr lang="en-US" dirty="0" smtClean="0"/>
              <a:t>FMD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wooden tongue caused by </a:t>
            </a:r>
            <a:r>
              <a:rPr lang="en-US" dirty="0" err="1" smtClean="0"/>
              <a:t>Actinobacillus</a:t>
            </a:r>
            <a:r>
              <a:rPr lang="en-US" dirty="0" smtClean="0"/>
              <a:t> </a:t>
            </a:r>
            <a:r>
              <a:rPr lang="en-US" dirty="0" err="1" smtClean="0"/>
              <a:t>lignieresii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Paralysis of the tongue is seen in cases of botulism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6444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 wooden tongue caused by Actinobacillus&#10;lignieresii tongue is very firm and inflexible&#10;to the touch; the animal is unab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38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doscopic view of bovine&#10;oesophagu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03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Examination of the left abdomen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Assessment </a:t>
            </a:r>
            <a:r>
              <a:rPr lang="en-US" dirty="0"/>
              <a:t>of the rumen and </a:t>
            </a:r>
            <a:r>
              <a:rPr lang="en-US" dirty="0" smtClean="0"/>
              <a:t>reticulum</a:t>
            </a:r>
          </a:p>
          <a:p>
            <a:r>
              <a:rPr lang="en-US" dirty="0" smtClean="0"/>
              <a:t>To </a:t>
            </a:r>
            <a:r>
              <a:rPr lang="en-US" dirty="0"/>
              <a:t>check for evidence of a left displaced abomasum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Rumen and </a:t>
            </a:r>
            <a:r>
              <a:rPr lang="en-US" b="1" dirty="0" smtClean="0"/>
              <a:t>reticulum</a:t>
            </a:r>
          </a:p>
          <a:p>
            <a:r>
              <a:rPr lang="en-US" dirty="0" smtClean="0"/>
              <a:t>In normal </a:t>
            </a:r>
            <a:r>
              <a:rPr lang="en-US" dirty="0"/>
              <a:t>animal </a:t>
            </a:r>
            <a:r>
              <a:rPr lang="en-US" dirty="0" smtClean="0"/>
              <a:t>digital </a:t>
            </a:r>
            <a:r>
              <a:rPr lang="en-US" dirty="0"/>
              <a:t>pressure should not leave a lasting impression once palpation ceases </a:t>
            </a:r>
          </a:p>
          <a:p>
            <a:r>
              <a:rPr lang="en-US" dirty="0" smtClean="0"/>
              <a:t>In </a:t>
            </a:r>
            <a:r>
              <a:rPr lang="en-US" dirty="0"/>
              <a:t>vagal indigestion there may be rumen overfill with </a:t>
            </a:r>
            <a:r>
              <a:rPr lang="en-US" dirty="0" err="1"/>
              <a:t>fibre</a:t>
            </a:r>
            <a:r>
              <a:rPr lang="en-US" dirty="0"/>
              <a:t> and an impression of a fist pushed into the </a:t>
            </a:r>
            <a:r>
              <a:rPr lang="en-US" dirty="0" err="1"/>
              <a:t>sublumbar</a:t>
            </a:r>
            <a:r>
              <a:rPr lang="en-US" dirty="0"/>
              <a:t> fossa will remain following </a:t>
            </a:r>
            <a:r>
              <a:rPr lang="en-US" dirty="0" smtClean="0"/>
              <a:t>withdrawal</a:t>
            </a:r>
          </a:p>
          <a:p>
            <a:pPr marL="0" indent="0">
              <a:buNone/>
            </a:pPr>
            <a:r>
              <a:rPr lang="en-US" b="1" dirty="0"/>
              <a:t>Rumen </a:t>
            </a:r>
            <a:r>
              <a:rPr lang="en-US" b="1" dirty="0" smtClean="0"/>
              <a:t>movements</a:t>
            </a:r>
            <a:endParaRPr lang="en-US" b="1" dirty="0"/>
          </a:p>
          <a:p>
            <a:r>
              <a:rPr lang="en-US" dirty="0" smtClean="0"/>
              <a:t>Auscultation by </a:t>
            </a:r>
            <a:r>
              <a:rPr lang="en-US" dirty="0"/>
              <a:t>stethoscope </a:t>
            </a:r>
            <a:r>
              <a:rPr lang="en-US" dirty="0" smtClean="0"/>
              <a:t>(</a:t>
            </a:r>
            <a:r>
              <a:rPr lang="en-US" dirty="0"/>
              <a:t>weak contractions can be detected </a:t>
            </a:r>
          </a:p>
          <a:p>
            <a:r>
              <a:rPr lang="en-US" dirty="0" smtClean="0"/>
              <a:t>Rasping </a:t>
            </a:r>
            <a:r>
              <a:rPr lang="en-US" dirty="0"/>
              <a:t>or crushing sound or as crackling crescendo–decrescendo rolling thunder (persist for 5 to 8 seconds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Auscultation </a:t>
            </a:r>
            <a:r>
              <a:rPr lang="en-US" dirty="0"/>
              <a:t>of reticular contractions: auscultation over ribs 6 or 7 ventrally on the left side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4944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Changes in rumen motility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Hypomotility</a:t>
            </a:r>
            <a:r>
              <a:rPr lang="en-US" dirty="0" smtClean="0"/>
              <a:t> </a:t>
            </a:r>
            <a:r>
              <a:rPr lang="en-US" dirty="0"/>
              <a:t>(less than one movement every2 </a:t>
            </a:r>
            <a:r>
              <a:rPr lang="en-US" dirty="0" smtClean="0"/>
              <a:t>minutes)</a:t>
            </a:r>
          </a:p>
          <a:p>
            <a:r>
              <a:rPr lang="en-US" dirty="0" err="1" smtClean="0"/>
              <a:t>Rumenostasis</a:t>
            </a:r>
            <a:r>
              <a:rPr lang="en-US" dirty="0" smtClean="0"/>
              <a:t> </a:t>
            </a:r>
            <a:r>
              <a:rPr lang="en-US" dirty="0"/>
              <a:t>may cause a free gas bloat and is associated with a number of conditions including milk fever, carbohydrate engorgement (ruminal acidosis) and painful conditions of the </a:t>
            </a:r>
            <a:r>
              <a:rPr lang="en-US" dirty="0" err="1"/>
              <a:t>abodmen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Hypermotility</a:t>
            </a:r>
            <a:r>
              <a:rPr lang="en-US" dirty="0" smtClean="0"/>
              <a:t> </a:t>
            </a:r>
            <a:r>
              <a:rPr lang="en-US" dirty="0"/>
              <a:t>(more than five movements every 2 minutes) is less common and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Percussion of the left abdominal </a:t>
            </a:r>
            <a:r>
              <a:rPr lang="en-US" dirty="0" smtClean="0"/>
              <a:t>wall: Resonance </a:t>
            </a:r>
            <a:r>
              <a:rPr lang="en-US" dirty="0" smtClean="0"/>
              <a:t>over the gas in the dorsal sac of the </a:t>
            </a:r>
            <a:r>
              <a:rPr lang="en-US" dirty="0" smtClean="0"/>
              <a:t>rumen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0552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ft displacement of the&#10;abomasum&#10; High yielding dairy cows (usually recognised&#10;during first few weeks after calving)&#10;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 left displaced abomasum (posterior&#10;transverse view at the level of 13 th rib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istension of the right sublumbar&#10;fossa&#10; right-sided abomasal displacement&#10; caecal dilatation and/or torsion&#10; vagal i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Examination of right side of the 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</a:t>
            </a:r>
            <a:r>
              <a:rPr lang="en-US" dirty="0" smtClean="0"/>
              <a:t>ravid uterus</a:t>
            </a:r>
          </a:p>
          <a:p>
            <a:r>
              <a:rPr lang="en-US" dirty="0" err="1" smtClean="0"/>
              <a:t>Abomasum</a:t>
            </a:r>
            <a:endParaRPr lang="en-US" dirty="0" smtClean="0"/>
          </a:p>
          <a:p>
            <a:r>
              <a:rPr lang="en-US" dirty="0" smtClean="0"/>
              <a:t>Intestines</a:t>
            </a:r>
          </a:p>
          <a:p>
            <a:r>
              <a:rPr lang="en-US" dirty="0" smtClean="0"/>
              <a:t>Liver</a:t>
            </a:r>
          </a:p>
          <a:p>
            <a:pPr>
              <a:buNone/>
            </a:pPr>
            <a:r>
              <a:rPr lang="en-US" dirty="0" smtClean="0"/>
              <a:t>Distension of the right </a:t>
            </a:r>
            <a:r>
              <a:rPr lang="en-US" dirty="0" err="1" smtClean="0"/>
              <a:t>sublumbar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dirty="0" smtClean="0"/>
              <a:t>ight-sided </a:t>
            </a:r>
            <a:r>
              <a:rPr lang="en-US" dirty="0" err="1" smtClean="0"/>
              <a:t>abomasal</a:t>
            </a:r>
            <a:r>
              <a:rPr lang="en-US" dirty="0" smtClean="0"/>
              <a:t> </a:t>
            </a:r>
            <a:r>
              <a:rPr lang="en-US" dirty="0" smtClean="0"/>
              <a:t>displacement</a:t>
            </a:r>
          </a:p>
          <a:p>
            <a:r>
              <a:rPr lang="en-US" dirty="0" err="1" smtClean="0"/>
              <a:t>C</a:t>
            </a:r>
            <a:r>
              <a:rPr lang="en-US" dirty="0" err="1" smtClean="0"/>
              <a:t>aecal</a:t>
            </a:r>
            <a:r>
              <a:rPr lang="en-US" dirty="0" smtClean="0"/>
              <a:t> </a:t>
            </a:r>
            <a:r>
              <a:rPr lang="en-US" dirty="0" smtClean="0"/>
              <a:t>dilatation and/or </a:t>
            </a:r>
            <a:r>
              <a:rPr lang="en-US" dirty="0" smtClean="0"/>
              <a:t>torsion</a:t>
            </a:r>
          </a:p>
          <a:p>
            <a:r>
              <a:rPr lang="en-US" dirty="0" err="1" smtClean="0"/>
              <a:t>vagal</a:t>
            </a:r>
            <a:r>
              <a:rPr lang="en-US" dirty="0" smtClean="0"/>
              <a:t> indigestion</a:t>
            </a:r>
          </a:p>
          <a:p>
            <a:r>
              <a:rPr lang="en-US" dirty="0" err="1" smtClean="0"/>
              <a:t>O</a:t>
            </a:r>
            <a:r>
              <a:rPr lang="en-US" dirty="0" err="1" smtClean="0"/>
              <a:t>masal</a:t>
            </a:r>
            <a:r>
              <a:rPr lang="en-US" dirty="0" smtClean="0"/>
              <a:t> impaction</a:t>
            </a:r>
          </a:p>
          <a:p>
            <a:r>
              <a:rPr lang="en-US" dirty="0" err="1" smtClean="0"/>
              <a:t>A</a:t>
            </a:r>
            <a:r>
              <a:rPr lang="en-US" dirty="0" err="1" smtClean="0"/>
              <a:t>bomasal</a:t>
            </a:r>
            <a:r>
              <a:rPr lang="en-US" dirty="0" smtClean="0"/>
              <a:t> </a:t>
            </a:r>
            <a:r>
              <a:rPr lang="en-US" dirty="0" smtClean="0"/>
              <a:t>impaction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alpation and percussion&#10; The liver lies beneath the costal arch and&#10;cannot normally be palpated&#10; If it is grossly enl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stroenterological examina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42852"/>
            <a:ext cx="3938598" cy="40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Anatomy of GIT of Ruminants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Intestines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7864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Normal </a:t>
            </a:r>
            <a:r>
              <a:rPr lang="en-US" dirty="0" smtClean="0"/>
              <a:t>intestinal sounds </a:t>
            </a:r>
            <a:r>
              <a:rPr lang="en-US" dirty="0" smtClean="0"/>
              <a:t>can </a:t>
            </a:r>
            <a:r>
              <a:rPr lang="en-US" dirty="0" smtClean="0"/>
              <a:t>be heard intermittently in the right ventral quadrant (occur every 15 to 30 seconds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Repeated </a:t>
            </a:r>
            <a:r>
              <a:rPr lang="en-US" dirty="0" smtClean="0"/>
              <a:t>peristaltic sounds may indicate intestinal </a:t>
            </a:r>
            <a:r>
              <a:rPr lang="en-US" dirty="0" smtClean="0"/>
              <a:t>hyper motility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Splashing </a:t>
            </a:r>
            <a:r>
              <a:rPr lang="en-US" dirty="0" smtClean="0"/>
              <a:t>sounds caused by excessive fluid in the intestines may be detected by ballottement and </a:t>
            </a:r>
            <a:r>
              <a:rPr lang="en-US" dirty="0" smtClean="0"/>
              <a:t>succession </a:t>
            </a:r>
            <a:r>
              <a:rPr lang="en-US" dirty="0" smtClean="0"/>
              <a:t>(enteritis, ruminal acidosis or </a:t>
            </a:r>
            <a:r>
              <a:rPr lang="en-US" dirty="0" smtClean="0"/>
              <a:t>intestinal obstruction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xamination of the faec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076950" cy="4562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21429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Palpation of liver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MOUNT&#10; Mature cattle generally pass some feces&#10;every 1.5-2 hours, amounting to a total of 30-&#10;50 kg/day in 10-24 por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Examination of the </a:t>
            </a:r>
            <a:r>
              <a:rPr lang="en-US" dirty="0" smtClean="0">
                <a:solidFill>
                  <a:srgbClr val="FF0000"/>
                </a:solidFill>
              </a:rPr>
              <a:t>feces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Amount</a:t>
            </a:r>
          </a:p>
          <a:p>
            <a:r>
              <a:rPr lang="en-US" dirty="0" smtClean="0"/>
              <a:t>Mature </a:t>
            </a:r>
            <a:r>
              <a:rPr lang="en-US" dirty="0" smtClean="0"/>
              <a:t>cattle generally pass some feces every 1.5-2 hours, amounting to a total of 30- 50 kg/day in 10-24 </a:t>
            </a:r>
            <a:r>
              <a:rPr lang="en-US" dirty="0" smtClean="0"/>
              <a:t>portions</a:t>
            </a:r>
          </a:p>
          <a:p>
            <a:pPr>
              <a:buNone/>
            </a:pPr>
            <a:r>
              <a:rPr lang="en-US" b="1" dirty="0" smtClean="0"/>
              <a:t>Reduction </a:t>
            </a:r>
            <a:r>
              <a:rPr lang="en-US" b="1" dirty="0" smtClean="0"/>
              <a:t>in the bulk of </a:t>
            </a:r>
            <a:r>
              <a:rPr lang="en-US" b="1" dirty="0" smtClean="0"/>
              <a:t>feces:</a:t>
            </a:r>
          </a:p>
          <a:p>
            <a:r>
              <a:rPr lang="en-US" dirty="0" smtClean="0"/>
              <a:t>decrease </a:t>
            </a:r>
            <a:r>
              <a:rPr lang="en-US" dirty="0" smtClean="0"/>
              <a:t>in feed or water </a:t>
            </a:r>
            <a:r>
              <a:rPr lang="en-US" dirty="0" smtClean="0"/>
              <a:t>intake</a:t>
            </a:r>
          </a:p>
          <a:p>
            <a:r>
              <a:rPr lang="en-US" dirty="0" smtClean="0"/>
              <a:t>a </a:t>
            </a:r>
            <a:r>
              <a:rPr lang="en-US" dirty="0" smtClean="0"/>
              <a:t>retardation of the passage through the alimentary </a:t>
            </a:r>
            <a:r>
              <a:rPr lang="en-US" dirty="0" smtClean="0"/>
              <a:t>tract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Diarrhea</a:t>
            </a:r>
            <a:r>
              <a:rPr lang="en-US" dirty="0" smtClean="0"/>
              <a:t>: the feces are passed more frequently and in greater amounts than normal and contain a higher water content (&gt;90%) than normal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Absence or Scant Feces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Failure </a:t>
            </a:r>
            <a:r>
              <a:rPr lang="en-US" dirty="0" smtClean="0"/>
              <a:t>to pass any feces for 24 hours or more is abnormal and the continued absence of feces may be due to a </a:t>
            </a:r>
            <a:r>
              <a:rPr lang="en-US" dirty="0" smtClean="0">
                <a:solidFill>
                  <a:srgbClr val="FF0000"/>
                </a:solidFill>
              </a:rPr>
              <a:t>physical intestinal </a:t>
            </a:r>
            <a:r>
              <a:rPr lang="en-US" dirty="0" smtClean="0">
                <a:solidFill>
                  <a:srgbClr val="FF0000"/>
                </a:solidFill>
              </a:rPr>
              <a:t>obstruction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Paralytic </a:t>
            </a:r>
            <a:r>
              <a:rPr lang="en-US" dirty="0" err="1" smtClean="0">
                <a:solidFill>
                  <a:srgbClr val="FF0000"/>
                </a:solidFill>
              </a:rPr>
              <a:t>ileus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intestines due to peritonitis or idiopathic intestinal tympany also result in a marked reduction in feces, sometimes a complete absence, for up to 3 days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THER SUBSTANCES IN THE&#10;FECES&#10; Mucus: increased transit time of the ingesta in&#10;the large intestine&#10; plug of mucus in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assing a stomach tube into the rumen per&#10;nasum with auscultation at the left sublumbar&#10;foss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ferences&#10; Clinical Examination of Farm Animals by Peter&#10;G.G. Jackson and Peter D. Cockcroft&#10; Veterinary Clinical exam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astroenterological examination in rumin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astroenterological examination in rumin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Vaccination and anthelmintic record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Recent outbreaks of disease e.g. </a:t>
            </a:r>
            <a:r>
              <a:rPr lang="en-US" dirty="0" err="1" smtClean="0"/>
              <a:t>salmonellosis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Endemic disease like </a:t>
            </a:r>
            <a:r>
              <a:rPr lang="en-US" dirty="0" err="1" smtClean="0"/>
              <a:t>johne’s</a:t>
            </a:r>
            <a:r>
              <a:rPr lang="en-US" dirty="0" smtClean="0"/>
              <a:t> disease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Recent changes in diet or management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Introductions of new animal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Time of onset, the duration, number affected and the severity and the signs of disease observed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Observations at a distance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Abdominal pain:</a:t>
            </a:r>
          </a:p>
          <a:p>
            <a:r>
              <a:rPr lang="en-US" dirty="0" smtClean="0"/>
              <a:t>Straining in attempts to defecate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Rate of eructation, regurgitation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chronic:- low body condition score and loss of weight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kicking at the abdomen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Get up and down movements with grunting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Observations at a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Dropping of the cud</a:t>
            </a:r>
          </a:p>
          <a:p>
            <a:r>
              <a:rPr lang="en-US" dirty="0" smtClean="0"/>
              <a:t>Ruminal tympany</a:t>
            </a:r>
          </a:p>
          <a:p>
            <a:r>
              <a:rPr lang="en-US" dirty="0" smtClean="0"/>
              <a:t>Sunken eyes</a:t>
            </a:r>
          </a:p>
          <a:p>
            <a:r>
              <a:rPr lang="en-US" dirty="0" smtClean="0"/>
              <a:t>Increased respiratory rate(metabolic acidosis) </a:t>
            </a:r>
          </a:p>
          <a:p>
            <a:r>
              <a:rPr lang="en-US" dirty="0" smtClean="0"/>
              <a:t>Reduction </a:t>
            </a:r>
            <a:r>
              <a:rPr lang="en-US" dirty="0" smtClean="0"/>
              <a:t>in the quantity and a change in the </a:t>
            </a:r>
            <a:r>
              <a:rPr lang="en-US" dirty="0" smtClean="0"/>
              <a:t>faces</a:t>
            </a:r>
            <a:endParaRPr lang="en-US" dirty="0" smtClean="0"/>
          </a:p>
          <a:p>
            <a:r>
              <a:rPr lang="en-US" dirty="0" smtClean="0"/>
              <a:t>Jaundice (non-pigmented areas of the skin such as the udder)</a:t>
            </a:r>
          </a:p>
          <a:p>
            <a:r>
              <a:rPr lang="en-US" dirty="0" smtClean="0"/>
              <a:t>Distension </a:t>
            </a:r>
            <a:r>
              <a:rPr lang="en-US" dirty="0" smtClean="0"/>
              <a:t>and changes in the silhouette </a:t>
            </a:r>
            <a:r>
              <a:rPr lang="en-US" dirty="0"/>
              <a:t>of lateral contours of the </a:t>
            </a:r>
            <a:r>
              <a:rPr lang="en-US" dirty="0" smtClean="0"/>
              <a:t>abdomen.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rmal silhouette of the lateral&#10;contours of the abdomen&#10;(Posterior view)&#10;Ruminal bloat causing&#10;distention of left dorsal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915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neumoperitoneum causing distention&#10;of the left and right dorsal quadrants of&#10;the abdomen. Posterior view&#10;Vagal indiges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801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gus indigestion syndrom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49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cites causing gross distension of the&#10;right and left ventral quadrants of the&#10;abdomen Posterior view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942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705</Words>
  <Application>Microsoft Office PowerPoint</Application>
  <PresentationFormat>On-screen Show (4:3)</PresentationFormat>
  <Paragraphs>97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Department of Veterinary  Medicine  Bihar Veterinary College, Patna – 800 014 (BASU, Patna)</vt:lpstr>
      <vt:lpstr>Slide 2</vt:lpstr>
      <vt:lpstr>History</vt:lpstr>
      <vt:lpstr>Observations at a distance</vt:lpstr>
      <vt:lpstr>Observations at a distance</vt:lpstr>
      <vt:lpstr>Slide 6</vt:lpstr>
      <vt:lpstr>Slide 7</vt:lpstr>
      <vt:lpstr>Slide 8</vt:lpstr>
      <vt:lpstr>Slide 9</vt:lpstr>
      <vt:lpstr>Examination of Mouth</vt:lpstr>
      <vt:lpstr>Slide 11</vt:lpstr>
      <vt:lpstr>Slide 12</vt:lpstr>
      <vt:lpstr>Examination of the left abdomen</vt:lpstr>
      <vt:lpstr>Changes in rumen motility</vt:lpstr>
      <vt:lpstr>Slide 15</vt:lpstr>
      <vt:lpstr>Slide 16</vt:lpstr>
      <vt:lpstr>Slide 17</vt:lpstr>
      <vt:lpstr>Examination of right side of the abdomen</vt:lpstr>
      <vt:lpstr>Slide 19</vt:lpstr>
      <vt:lpstr>Intestines</vt:lpstr>
      <vt:lpstr>Slide 21</vt:lpstr>
      <vt:lpstr>Slide 22</vt:lpstr>
      <vt:lpstr>Examination of the feces</vt:lpstr>
      <vt:lpstr>Absence or Scant Feces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Veterinary  Medicine  Bihar Veterinary College, Patna – 800 014 (BASU, Patna)</dc:title>
  <dc:creator>Ranveer kr singh</dc:creator>
  <cp:lastModifiedBy>Ranveer kr singh</cp:lastModifiedBy>
  <cp:revision>35</cp:revision>
  <dcterms:created xsi:type="dcterms:W3CDTF">2006-08-16T00:00:00Z</dcterms:created>
  <dcterms:modified xsi:type="dcterms:W3CDTF">2021-01-02T07:05:31Z</dcterms:modified>
</cp:coreProperties>
</file>