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63" r:id="rId7"/>
    <p:sldId id="264" r:id="rId8"/>
    <p:sldId id="265" r:id="rId9"/>
    <p:sldId id="266" r:id="rId10"/>
    <p:sldId id="267" r:id="rId11"/>
    <p:sldId id="25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p:cViewPr varScale="1">
        <p:scale>
          <a:sx n="105" d="100"/>
          <a:sy n="105" d="100"/>
        </p:scale>
        <p:origin x="1840"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5900" y="5589240"/>
            <a:ext cx="8686800" cy="1080120"/>
          </a:xfrm>
        </p:spPr>
        <p:txBody>
          <a:bodyPr>
            <a:normAutofit fontScale="90000"/>
          </a:bodyPr>
          <a:lstStyle/>
          <a:p>
            <a:pPr eaLnBrk="1" hangingPunct="1"/>
            <a:r>
              <a:rPr lang="en-US" sz="2800" b="1" dirty="0">
                <a:solidFill>
                  <a:srgbClr val="0000FF"/>
                </a:solidFill>
                <a:latin typeface="Times New Roman" pitchFamily="18" charset="0"/>
                <a:cs typeface="Times New Roman" pitchFamily="18" charset="0"/>
              </a:rPr>
              <a:t>Department of Veterinary  Medicine </a:t>
            </a:r>
            <a:br>
              <a:rPr lang="en-US" sz="2800" b="1" dirty="0">
                <a:solidFill>
                  <a:srgbClr val="0000FF"/>
                </a:solidFill>
                <a:latin typeface="Times New Roman" pitchFamily="18" charset="0"/>
                <a:cs typeface="Times New Roman" pitchFamily="18" charset="0"/>
              </a:rPr>
            </a:br>
            <a:r>
              <a:rPr lang="en-US" sz="2800" b="1" dirty="0">
                <a:solidFill>
                  <a:srgbClr val="0000FF"/>
                </a:solidFill>
                <a:latin typeface="Times New Roman" pitchFamily="18" charset="0"/>
                <a:cs typeface="Times New Roman" pitchFamily="18" charset="0"/>
              </a:rPr>
              <a:t>Bihar Veterinary College, Patna – 800 014</a:t>
            </a:r>
            <a:br>
              <a:rPr lang="en-US" sz="2800" b="1" dirty="0">
                <a:solidFill>
                  <a:srgbClr val="0000FF"/>
                </a:solidFill>
                <a:latin typeface="Times New Roman" pitchFamily="18" charset="0"/>
                <a:cs typeface="Times New Roman" pitchFamily="18" charset="0"/>
              </a:rPr>
            </a:br>
            <a:r>
              <a:rPr lang="en-US" sz="2800" b="1" dirty="0">
                <a:solidFill>
                  <a:srgbClr val="0000FF"/>
                </a:solidFill>
                <a:latin typeface="Times New Roman" pitchFamily="18" charset="0"/>
                <a:cs typeface="Times New Roman" pitchFamily="18" charset="0"/>
              </a:rPr>
              <a:t>(BASU, Patna)</a:t>
            </a:r>
          </a:p>
        </p:txBody>
      </p:sp>
      <p:sp>
        <p:nvSpPr>
          <p:cNvPr id="2052" name="TextBox 5"/>
          <p:cNvSpPr txBox="1">
            <a:spLocks noChangeArrowheads="1"/>
          </p:cNvSpPr>
          <p:nvPr/>
        </p:nvSpPr>
        <p:spPr bwMode="auto">
          <a:xfrm>
            <a:off x="685800" y="4365104"/>
            <a:ext cx="7772400" cy="1200329"/>
          </a:xfrm>
          <a:prstGeom prst="rect">
            <a:avLst/>
          </a:prstGeom>
          <a:noFill/>
          <a:ln w="9525">
            <a:noFill/>
            <a:miter lim="800000"/>
            <a:headEnd/>
            <a:tailEnd/>
          </a:ln>
        </p:spPr>
        <p:txBody>
          <a:bodyPr wrap="square">
            <a:spAutoFit/>
          </a:bodyPr>
          <a:lstStyle/>
          <a:p>
            <a:pPr algn="ctr"/>
            <a:r>
              <a:rPr lang="en-US" sz="2400" b="1" dirty="0">
                <a:solidFill>
                  <a:srgbClr val="006600"/>
                </a:solidFill>
                <a:latin typeface="Times New Roman" pitchFamily="18" charset="0"/>
                <a:cs typeface="Times New Roman" pitchFamily="18" charset="0"/>
              </a:rPr>
              <a:t>Dr. </a:t>
            </a:r>
            <a:r>
              <a:rPr lang="en-US" sz="2400" b="1" dirty="0" err="1">
                <a:solidFill>
                  <a:srgbClr val="006600"/>
                </a:solidFill>
                <a:latin typeface="Times New Roman" pitchFamily="18" charset="0"/>
                <a:cs typeface="Times New Roman" pitchFamily="18" charset="0"/>
              </a:rPr>
              <a:t>Ranveer</a:t>
            </a:r>
            <a:r>
              <a:rPr lang="en-US" sz="2400" b="1" dirty="0">
                <a:solidFill>
                  <a:srgbClr val="006600"/>
                </a:solidFill>
                <a:latin typeface="Times New Roman" pitchFamily="18" charset="0"/>
                <a:cs typeface="Times New Roman" pitchFamily="18" charset="0"/>
              </a:rPr>
              <a:t>  Kumar Sinha</a:t>
            </a:r>
            <a:br>
              <a:rPr lang="en-US" sz="2400" b="1" dirty="0">
                <a:solidFill>
                  <a:srgbClr val="006600"/>
                </a:solidFill>
                <a:latin typeface="Times New Roman" pitchFamily="18" charset="0"/>
                <a:cs typeface="Times New Roman" pitchFamily="18" charset="0"/>
              </a:rPr>
            </a:br>
            <a:r>
              <a:rPr lang="en-US" sz="2400" b="1" dirty="0">
                <a:solidFill>
                  <a:srgbClr val="006600"/>
                </a:solidFill>
                <a:latin typeface="Times New Roman" pitchFamily="18" charset="0"/>
                <a:cs typeface="Times New Roman" pitchFamily="18" charset="0"/>
              </a:rPr>
              <a:t>Assistant Professor cum Junior Scientist</a:t>
            </a:r>
          </a:p>
          <a:p>
            <a:pPr algn="ctr"/>
            <a:r>
              <a:rPr lang="en-US" sz="2400" b="1" dirty="0">
                <a:solidFill>
                  <a:srgbClr val="006600"/>
                </a:solidFill>
                <a:latin typeface="Times New Roman" pitchFamily="18" charset="0"/>
                <a:cs typeface="Times New Roman" pitchFamily="18" charset="0"/>
              </a:rPr>
              <a:t>E-mail: ranveervet@rediffmail.com</a:t>
            </a:r>
          </a:p>
        </p:txBody>
      </p:sp>
      <p:sp>
        <p:nvSpPr>
          <p:cNvPr id="5" name="Rectangle 4"/>
          <p:cNvSpPr/>
          <p:nvPr/>
        </p:nvSpPr>
        <p:spPr>
          <a:xfrm>
            <a:off x="323528" y="404665"/>
            <a:ext cx="8640960" cy="2215991"/>
          </a:xfrm>
          <a:prstGeom prst="rect">
            <a:avLst/>
          </a:prstGeom>
        </p:spPr>
        <p:txBody>
          <a:bodyPr wrap="square">
            <a:spAutoFit/>
          </a:bodyPr>
          <a:lstStyle/>
          <a:p>
            <a:endParaRPr lang="en-IN" dirty="0"/>
          </a:p>
          <a:p>
            <a:pPr algn="ctr"/>
            <a:r>
              <a:rPr lang="en-IN" sz="4000" dirty="0"/>
              <a:t> </a:t>
            </a:r>
            <a:r>
              <a:rPr lang="en-IN" sz="4000" b="1" dirty="0">
                <a:solidFill>
                  <a:srgbClr val="FF0000"/>
                </a:solidFill>
              </a:rPr>
              <a:t>ANIMAL WELFARE(CLASS-8)</a:t>
            </a:r>
          </a:p>
          <a:p>
            <a:pPr algn="ctr"/>
            <a:r>
              <a:rPr lang="en-IN" sz="4000" b="1" dirty="0">
                <a:solidFill>
                  <a:srgbClr val="FF0000"/>
                </a:solidFill>
              </a:rPr>
              <a:t>(</a:t>
            </a:r>
            <a:r>
              <a:rPr lang="en-US" sz="4000" b="1" dirty="0">
                <a:solidFill>
                  <a:srgbClr val="FF0000"/>
                </a:solidFill>
              </a:rPr>
              <a:t>Welfare of Drought and Pack Animals</a:t>
            </a:r>
            <a:r>
              <a:rPr lang="en-IN" sz="4000" b="1" dirty="0">
                <a:solidFill>
                  <a:srgbClr val="FF0000"/>
                </a:solidFill>
              </a:rPr>
              <a:t>)</a:t>
            </a:r>
          </a:p>
          <a:p>
            <a:pPr algn="ctr"/>
            <a:r>
              <a:rPr lang="en-IN" sz="4000" b="1" dirty="0"/>
              <a:t>	</a:t>
            </a:r>
          </a:p>
        </p:txBody>
      </p:sp>
    </p:spTree>
  </p:cSld>
  <p:clrMapOvr>
    <a:masterClrMapping/>
  </p:clrMapOvr>
  <p:transition>
    <p:zoom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sz="3200" dirty="0">
                <a:solidFill>
                  <a:srgbClr val="FF0000"/>
                </a:solidFill>
              </a:rPr>
              <a:t>PET AND COMPANION ANIMAL WELFARE</a:t>
            </a:r>
          </a:p>
        </p:txBody>
      </p:sp>
      <p:sp>
        <p:nvSpPr>
          <p:cNvPr id="3" name="Content Placeholder 2"/>
          <p:cNvSpPr>
            <a:spLocks noGrp="1"/>
          </p:cNvSpPr>
          <p:nvPr>
            <p:ph idx="1"/>
          </p:nvPr>
        </p:nvSpPr>
        <p:spPr>
          <a:xfrm>
            <a:off x="152400" y="609600"/>
            <a:ext cx="8534400" cy="6096000"/>
          </a:xfrm>
        </p:spPr>
        <p:txBody>
          <a:bodyPr>
            <a:normAutofit fontScale="77500" lnSpcReduction="20000"/>
          </a:bodyPr>
          <a:lstStyle/>
          <a:p>
            <a:pPr>
              <a:buNone/>
            </a:pPr>
            <a:r>
              <a:rPr lang="en-US" dirty="0"/>
              <a:t>Pets can add fun, companionship and a feeling of safety to life.</a:t>
            </a:r>
          </a:p>
          <a:p>
            <a:r>
              <a:rPr lang="en-US" dirty="0"/>
              <a:t>Before getting a pet, think carefully about which animal is best for your family.</a:t>
            </a:r>
          </a:p>
          <a:p>
            <a:r>
              <a:rPr lang="en-US" dirty="0"/>
              <a:t>What is each family member looking for in a pet? </a:t>
            </a:r>
          </a:p>
          <a:p>
            <a:r>
              <a:rPr lang="en-US" dirty="0"/>
              <a:t>Who will take care of it?</a:t>
            </a:r>
          </a:p>
          <a:p>
            <a:r>
              <a:rPr lang="en-US" dirty="0"/>
              <a:t>Does anyone have pet allergies?</a:t>
            </a:r>
          </a:p>
          <a:p>
            <a:r>
              <a:rPr lang="en-US" dirty="0"/>
              <a:t>What type of animal suits your lifestyle and budget?</a:t>
            </a:r>
          </a:p>
          <a:p>
            <a:pPr>
              <a:buNone/>
            </a:pPr>
            <a:r>
              <a:rPr lang="en-US" dirty="0"/>
              <a:t>Once a pet is </a:t>
            </a:r>
            <a:r>
              <a:rPr lang="en-US" dirty="0" err="1"/>
              <a:t>owened</a:t>
            </a:r>
            <a:r>
              <a:rPr lang="en-US" dirty="0"/>
              <a:t> it should be kept healthy. It should be taken to a veterinarian if</a:t>
            </a:r>
          </a:p>
          <a:p>
            <a:r>
              <a:rPr lang="en-US" dirty="0"/>
              <a:t>Loss of appetite</a:t>
            </a:r>
          </a:p>
          <a:p>
            <a:r>
              <a:rPr lang="en-US" dirty="0"/>
              <a:t>Drinking a lot of water</a:t>
            </a:r>
          </a:p>
          <a:p>
            <a:r>
              <a:rPr lang="en-US" dirty="0"/>
              <a:t>Gaining or losing a lot of weight quickly</a:t>
            </a:r>
          </a:p>
          <a:p>
            <a:r>
              <a:rPr lang="en-US" dirty="0"/>
              <a:t>Strange behavior</a:t>
            </a:r>
          </a:p>
          <a:p>
            <a:r>
              <a:rPr lang="en-US" dirty="0"/>
              <a:t>Being sluggish and tired</a:t>
            </a:r>
          </a:p>
          <a:p>
            <a:r>
              <a:rPr lang="en-US" dirty="0"/>
              <a:t>Trouble getting up or down</a:t>
            </a:r>
          </a:p>
          <a:p>
            <a:r>
              <a:rPr lang="en-US" dirty="0"/>
              <a:t>Strange lumps are noticed.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2743200"/>
            <a:ext cx="5257800" cy="2554545"/>
          </a:xfrm>
          <a:prstGeom prst="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r">
              <a:rot lat="0" lon="0" rev="3000000"/>
            </a:lightRig>
          </a:scene3d>
          <a:sp3d extrusionH="254000" contourW="19050">
            <a:bevelT w="82550" h="44450" prst="angle"/>
            <a:bevelB w="82550" h="44450" prst="angle"/>
            <a:contourClr>
              <a:srgbClr val="FFFFFF"/>
            </a:contourClr>
          </a:sp3d>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US" sz="8000" dirty="0"/>
              <a:t>THANKS YOU !</a:t>
            </a:r>
          </a:p>
        </p:txBody>
      </p:sp>
    </p:spTree>
    <p:extLst>
      <p:ext uri="{BB962C8B-B14F-4D97-AF65-F5344CB8AC3E}">
        <p14:creationId xmlns:p14="http://schemas.microsoft.com/office/powerpoint/2010/main" val="12048210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PACK ANIMALS BY REGION</a:t>
            </a:r>
          </a:p>
        </p:txBody>
      </p:sp>
      <p:sp>
        <p:nvSpPr>
          <p:cNvPr id="3" name="Content Placeholder 2"/>
          <p:cNvSpPr>
            <a:spLocks noGrp="1"/>
          </p:cNvSpPr>
          <p:nvPr>
            <p:ph idx="1"/>
          </p:nvPr>
        </p:nvSpPr>
        <p:spPr>
          <a:xfrm>
            <a:off x="152400" y="1143000"/>
            <a:ext cx="8534400" cy="5562600"/>
          </a:xfrm>
        </p:spPr>
        <p:txBody>
          <a:bodyPr>
            <a:normAutofit fontScale="92500" lnSpcReduction="10000"/>
          </a:bodyPr>
          <a:lstStyle/>
          <a:p>
            <a:r>
              <a:rPr lang="en-US" dirty="0"/>
              <a:t>Andes – llama</a:t>
            </a:r>
          </a:p>
          <a:p>
            <a:r>
              <a:rPr lang="en-US" dirty="0"/>
              <a:t>Arctic - dog, reindeer</a:t>
            </a:r>
          </a:p>
          <a:p>
            <a:r>
              <a:rPr lang="en-US" dirty="0"/>
              <a:t>Central Africa and South Africa – ox</a:t>
            </a:r>
          </a:p>
          <a:p>
            <a:r>
              <a:rPr lang="en-US" dirty="0"/>
              <a:t>Central Asia - Bactrian Camel, Yak</a:t>
            </a:r>
          </a:p>
          <a:p>
            <a:r>
              <a:rPr lang="en-US" dirty="0"/>
              <a:t>Eurasia - Donkey, ox, horse</a:t>
            </a:r>
          </a:p>
          <a:p>
            <a:r>
              <a:rPr lang="en-US" dirty="0"/>
              <a:t>North Africa and Arabic countries - Dromedary camel</a:t>
            </a:r>
          </a:p>
          <a:p>
            <a:r>
              <a:rPr lang="en-US" dirty="0"/>
              <a:t>Oceania - Donkey, horse, Dromedary camel, mule, ox</a:t>
            </a:r>
          </a:p>
          <a:p>
            <a:r>
              <a:rPr lang="en-US" dirty="0"/>
              <a:t>South Asia and South East Asia - Indian elephant, Water buffalo, Yak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81000"/>
          </a:xfrm>
        </p:spPr>
        <p:txBody>
          <a:bodyPr>
            <a:normAutofit fontScale="90000"/>
          </a:bodyPr>
          <a:lstStyle/>
          <a:p>
            <a:r>
              <a:rPr lang="en-US" sz="3200" dirty="0">
                <a:solidFill>
                  <a:srgbClr val="FF0000"/>
                </a:solidFill>
              </a:rPr>
              <a:t>What is the maximum load for draught animals?</a:t>
            </a:r>
          </a:p>
        </p:txBody>
      </p:sp>
      <p:graphicFrame>
        <p:nvGraphicFramePr>
          <p:cNvPr id="4" name="Content Placeholder 3"/>
          <p:cNvGraphicFramePr>
            <a:graphicFrameLocks noGrp="1"/>
          </p:cNvGraphicFramePr>
          <p:nvPr>
            <p:ph idx="1"/>
          </p:nvPr>
        </p:nvGraphicFramePr>
        <p:xfrm>
          <a:off x="152400" y="533403"/>
          <a:ext cx="8839200" cy="6201449"/>
        </p:xfrm>
        <a:graphic>
          <a:graphicData uri="http://schemas.openxmlformats.org/drawingml/2006/table">
            <a:tbl>
              <a:tblPr firstRow="1" bandRow="1">
                <a:tableStyleId>{5C22544A-7EE6-4342-B048-85BDC9FD1C3A}</a:tableStyleId>
              </a:tblPr>
              <a:tblGrid>
                <a:gridCol w="2946400">
                  <a:extLst>
                    <a:ext uri="{9D8B030D-6E8A-4147-A177-3AD203B41FA5}">
                      <a16:colId xmlns:a16="http://schemas.microsoft.com/office/drawing/2014/main" val="20000"/>
                    </a:ext>
                  </a:extLst>
                </a:gridCol>
                <a:gridCol w="2946400">
                  <a:extLst>
                    <a:ext uri="{9D8B030D-6E8A-4147-A177-3AD203B41FA5}">
                      <a16:colId xmlns:a16="http://schemas.microsoft.com/office/drawing/2014/main" val="20001"/>
                    </a:ext>
                  </a:extLst>
                </a:gridCol>
                <a:gridCol w="2946400">
                  <a:extLst>
                    <a:ext uri="{9D8B030D-6E8A-4147-A177-3AD203B41FA5}">
                      <a16:colId xmlns:a16="http://schemas.microsoft.com/office/drawing/2014/main" val="20002"/>
                    </a:ext>
                  </a:extLst>
                </a:gridCol>
              </a:tblGrid>
              <a:tr h="2724963">
                <a:tc>
                  <a:txBody>
                    <a:bodyPr/>
                    <a:lstStyle/>
                    <a:p>
                      <a:r>
                        <a:rPr lang="en-US" dirty="0"/>
                        <a:t>1) Small bullock or Small buffalo</a:t>
                      </a:r>
                    </a:p>
                  </a:txBody>
                  <a:tcPr/>
                </a:tc>
                <a:tc>
                  <a:txBody>
                    <a:bodyPr/>
                    <a:lstStyle/>
                    <a:p>
                      <a:r>
                        <a:rPr lang="en-US" dirty="0"/>
                        <a:t>Two wheeled vehicle</a:t>
                      </a:r>
                    </a:p>
                    <a:p>
                      <a:r>
                        <a:rPr lang="en-US" dirty="0"/>
                        <a:t>a) If fitted with ball bearings b) If fitted with pneumatic </a:t>
                      </a:r>
                      <a:r>
                        <a:rPr lang="en-US" dirty="0" err="1"/>
                        <a:t>tyres</a:t>
                      </a:r>
                      <a:r>
                        <a:rPr lang="en-US" dirty="0"/>
                        <a:t> </a:t>
                      </a:r>
                    </a:p>
                    <a:p>
                      <a:r>
                        <a:rPr lang="en-US" dirty="0"/>
                        <a:t>c) If not fitted with pneumatic </a:t>
                      </a:r>
                      <a:r>
                        <a:rPr lang="en-US" dirty="0" err="1"/>
                        <a:t>tyres</a:t>
                      </a:r>
                      <a:endParaRPr lang="en-US" dirty="0"/>
                    </a:p>
                  </a:txBody>
                  <a:tcPr/>
                </a:tc>
                <a:tc>
                  <a:txBody>
                    <a:bodyPr/>
                    <a:lstStyle/>
                    <a:p>
                      <a:endParaRPr lang="en-US" dirty="0"/>
                    </a:p>
                    <a:p>
                      <a:r>
                        <a:rPr lang="en-US" dirty="0"/>
                        <a:t>1000 kilograms </a:t>
                      </a:r>
                    </a:p>
                    <a:p>
                      <a:r>
                        <a:rPr lang="en-US" dirty="0"/>
                        <a:t>750 kilograms </a:t>
                      </a:r>
                    </a:p>
                    <a:p>
                      <a:endParaRPr lang="en-US" dirty="0"/>
                    </a:p>
                    <a:p>
                      <a:r>
                        <a:rPr lang="en-US" dirty="0"/>
                        <a:t>500 kilograms</a:t>
                      </a:r>
                    </a:p>
                  </a:txBody>
                  <a:tcPr/>
                </a:tc>
                <a:extLst>
                  <a:ext uri="{0D108BD9-81ED-4DB2-BD59-A6C34878D82A}">
                    <a16:rowId xmlns:a16="http://schemas.microsoft.com/office/drawing/2014/main" val="10000"/>
                  </a:ext>
                </a:extLst>
              </a:tr>
              <a:tr h="1739126">
                <a:tc>
                  <a:txBody>
                    <a:bodyPr/>
                    <a:lstStyle/>
                    <a:p>
                      <a:r>
                        <a:rPr lang="en-US" dirty="0"/>
                        <a:t>2) Medium bullock or Medium buffalo</a:t>
                      </a:r>
                    </a:p>
                  </a:txBody>
                  <a:tcPr/>
                </a:tc>
                <a:tc>
                  <a:txBody>
                    <a:bodyPr/>
                    <a:lstStyle/>
                    <a:p>
                      <a:r>
                        <a:rPr lang="en-US" dirty="0"/>
                        <a:t>Two wheeled vehicle</a:t>
                      </a:r>
                    </a:p>
                    <a:p>
                      <a:r>
                        <a:rPr lang="en-US" dirty="0"/>
                        <a:t>a) if fitted with ball bearings b) if fitted with pneumatic </a:t>
                      </a:r>
                      <a:r>
                        <a:rPr lang="en-US" dirty="0" err="1"/>
                        <a:t>tyres</a:t>
                      </a:r>
                      <a:r>
                        <a:rPr lang="en-US" dirty="0"/>
                        <a:t> </a:t>
                      </a:r>
                    </a:p>
                    <a:p>
                      <a:r>
                        <a:rPr lang="en-US" dirty="0"/>
                        <a:t>c) if not fitted with pneumatic </a:t>
                      </a:r>
                      <a:r>
                        <a:rPr lang="en-US" dirty="0" err="1"/>
                        <a:t>tyres</a:t>
                      </a:r>
                      <a:endParaRPr lang="en-US" dirty="0"/>
                    </a:p>
                  </a:txBody>
                  <a:tcPr/>
                </a:tc>
                <a:tc>
                  <a:txBody>
                    <a:bodyPr/>
                    <a:lstStyle/>
                    <a:p>
                      <a:endParaRPr lang="en-US" dirty="0"/>
                    </a:p>
                    <a:p>
                      <a:r>
                        <a:rPr lang="en-US" dirty="0"/>
                        <a:t>1400 kilograms </a:t>
                      </a:r>
                    </a:p>
                    <a:p>
                      <a:r>
                        <a:rPr lang="en-US" dirty="0"/>
                        <a:t>1050 kilograms </a:t>
                      </a:r>
                    </a:p>
                    <a:p>
                      <a:endParaRPr lang="en-US" dirty="0"/>
                    </a:p>
                    <a:p>
                      <a:r>
                        <a:rPr lang="en-US" dirty="0"/>
                        <a:t>700 kilograms</a:t>
                      </a:r>
                    </a:p>
                  </a:txBody>
                  <a:tcPr/>
                </a:tc>
                <a:extLst>
                  <a:ext uri="{0D108BD9-81ED-4DB2-BD59-A6C34878D82A}">
                    <a16:rowId xmlns:a16="http://schemas.microsoft.com/office/drawing/2014/main" val="10001"/>
                  </a:ext>
                </a:extLst>
              </a:tr>
              <a:tr h="1708108">
                <a:tc>
                  <a:txBody>
                    <a:bodyPr/>
                    <a:lstStyle/>
                    <a:p>
                      <a:r>
                        <a:rPr lang="en-US" dirty="0"/>
                        <a:t>3) Large bullock or Large buffalo </a:t>
                      </a:r>
                    </a:p>
                  </a:txBody>
                  <a:tcPr/>
                </a:tc>
                <a:tc>
                  <a:txBody>
                    <a:bodyPr/>
                    <a:lstStyle/>
                    <a:p>
                      <a:r>
                        <a:rPr lang="en-US" dirty="0"/>
                        <a:t>Two wheeled vehicle</a:t>
                      </a:r>
                    </a:p>
                    <a:p>
                      <a:r>
                        <a:rPr lang="en-US" dirty="0"/>
                        <a:t>a) if fitted with ball bearings b) if fitted with pneumatic </a:t>
                      </a:r>
                      <a:r>
                        <a:rPr lang="en-US" dirty="0" err="1"/>
                        <a:t>tyres</a:t>
                      </a:r>
                      <a:r>
                        <a:rPr lang="en-US" dirty="0"/>
                        <a:t> </a:t>
                      </a:r>
                    </a:p>
                    <a:p>
                      <a:r>
                        <a:rPr lang="en-US" dirty="0"/>
                        <a:t>c) if not fitted with pneumatic </a:t>
                      </a:r>
                      <a:r>
                        <a:rPr lang="en-US" dirty="0" err="1"/>
                        <a:t>tyres</a:t>
                      </a:r>
                      <a:endParaRPr lang="en-US" dirty="0"/>
                    </a:p>
                  </a:txBody>
                  <a:tcPr/>
                </a:tc>
                <a:tc>
                  <a:txBody>
                    <a:bodyPr/>
                    <a:lstStyle/>
                    <a:p>
                      <a:endParaRPr lang="en-US" dirty="0"/>
                    </a:p>
                    <a:p>
                      <a:r>
                        <a:rPr lang="en-US" dirty="0"/>
                        <a:t>1800 kilograms </a:t>
                      </a:r>
                    </a:p>
                    <a:p>
                      <a:r>
                        <a:rPr lang="en-US" dirty="0"/>
                        <a:t>1350 kilograms </a:t>
                      </a:r>
                    </a:p>
                    <a:p>
                      <a:endParaRPr lang="en-US" dirty="0"/>
                    </a:p>
                    <a:p>
                      <a:r>
                        <a:rPr lang="en-US" dirty="0"/>
                        <a:t>900 kilograms</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a:solidFill>
                  <a:srgbClr val="FF0000"/>
                </a:solidFill>
              </a:rPr>
              <a:t>What is the maximum load for draught animals?</a:t>
            </a:r>
            <a:endParaRPr lang="en-US" sz="3200" dirty="0"/>
          </a:p>
        </p:txBody>
      </p:sp>
      <p:graphicFrame>
        <p:nvGraphicFramePr>
          <p:cNvPr id="4" name="Content Placeholder 3"/>
          <p:cNvGraphicFramePr>
            <a:graphicFrameLocks noGrp="1"/>
          </p:cNvGraphicFramePr>
          <p:nvPr>
            <p:ph idx="1"/>
          </p:nvPr>
        </p:nvGraphicFramePr>
        <p:xfrm>
          <a:off x="152400" y="914399"/>
          <a:ext cx="8534400" cy="5715002"/>
        </p:xfrm>
        <a:graphic>
          <a:graphicData uri="http://schemas.openxmlformats.org/drawingml/2006/table">
            <a:tbl>
              <a:tblPr firstRow="1" bandRow="1">
                <a:tableStyleId>{5C22544A-7EE6-4342-B048-85BDC9FD1C3A}</a:tableStyleId>
              </a:tblPr>
              <a:tblGrid>
                <a:gridCol w="2844800">
                  <a:extLst>
                    <a:ext uri="{9D8B030D-6E8A-4147-A177-3AD203B41FA5}">
                      <a16:colId xmlns:a16="http://schemas.microsoft.com/office/drawing/2014/main" val="20000"/>
                    </a:ext>
                  </a:extLst>
                </a:gridCol>
                <a:gridCol w="2844800">
                  <a:extLst>
                    <a:ext uri="{9D8B030D-6E8A-4147-A177-3AD203B41FA5}">
                      <a16:colId xmlns:a16="http://schemas.microsoft.com/office/drawing/2014/main" val="20001"/>
                    </a:ext>
                  </a:extLst>
                </a:gridCol>
                <a:gridCol w="2844800">
                  <a:extLst>
                    <a:ext uri="{9D8B030D-6E8A-4147-A177-3AD203B41FA5}">
                      <a16:colId xmlns:a16="http://schemas.microsoft.com/office/drawing/2014/main" val="20002"/>
                    </a:ext>
                  </a:extLst>
                </a:gridCol>
              </a:tblGrid>
              <a:tr h="2471923">
                <a:tc>
                  <a:txBody>
                    <a:bodyPr/>
                    <a:lstStyle/>
                    <a:p>
                      <a:r>
                        <a:rPr lang="en-US" dirty="0"/>
                        <a:t>4) Horse or mule</a:t>
                      </a:r>
                    </a:p>
                  </a:txBody>
                  <a:tcPr/>
                </a:tc>
                <a:tc>
                  <a:txBody>
                    <a:bodyPr/>
                    <a:lstStyle/>
                    <a:p>
                      <a:r>
                        <a:rPr lang="en-US" dirty="0"/>
                        <a:t>b) if fitted with pneumatic </a:t>
                      </a:r>
                      <a:r>
                        <a:rPr lang="en-US" dirty="0" err="1"/>
                        <a:t>tyres</a:t>
                      </a:r>
                      <a:r>
                        <a:rPr lang="en-US" dirty="0"/>
                        <a:t> </a:t>
                      </a:r>
                    </a:p>
                    <a:p>
                      <a:r>
                        <a:rPr lang="en-US" dirty="0"/>
                        <a:t>c) if not fitted with pneumatic </a:t>
                      </a:r>
                      <a:r>
                        <a:rPr lang="en-US" dirty="0" err="1"/>
                        <a:t>tyres</a:t>
                      </a:r>
                      <a:endParaRPr lang="en-US" dirty="0"/>
                    </a:p>
                  </a:txBody>
                  <a:tcPr/>
                </a:tc>
                <a:tc>
                  <a:txBody>
                    <a:bodyPr/>
                    <a:lstStyle/>
                    <a:p>
                      <a:r>
                        <a:rPr lang="en-US" dirty="0"/>
                        <a:t>750 kilograms </a:t>
                      </a:r>
                    </a:p>
                    <a:p>
                      <a:endParaRPr lang="en-US" dirty="0"/>
                    </a:p>
                    <a:p>
                      <a:r>
                        <a:rPr lang="en-US" dirty="0"/>
                        <a:t>500 kilograms</a:t>
                      </a:r>
                    </a:p>
                  </a:txBody>
                  <a:tcPr/>
                </a:tc>
                <a:extLst>
                  <a:ext uri="{0D108BD9-81ED-4DB2-BD59-A6C34878D82A}">
                    <a16:rowId xmlns:a16="http://schemas.microsoft.com/office/drawing/2014/main" val="10000"/>
                  </a:ext>
                </a:extLst>
              </a:tr>
              <a:tr h="2471923">
                <a:tc>
                  <a:txBody>
                    <a:bodyPr/>
                    <a:lstStyle/>
                    <a:p>
                      <a:r>
                        <a:rPr lang="en-US" dirty="0"/>
                        <a:t>5) Pony</a:t>
                      </a:r>
                    </a:p>
                  </a:txBody>
                  <a:tcPr/>
                </a:tc>
                <a:tc>
                  <a:txBody>
                    <a:bodyPr/>
                    <a:lstStyle/>
                    <a:p>
                      <a:r>
                        <a:rPr lang="en-US" dirty="0"/>
                        <a:t>b) if fitted with pneumatic </a:t>
                      </a:r>
                      <a:r>
                        <a:rPr lang="en-US" dirty="0" err="1"/>
                        <a:t>tyres</a:t>
                      </a:r>
                      <a:endParaRPr lang="en-US" dirty="0"/>
                    </a:p>
                    <a:p>
                      <a:r>
                        <a:rPr lang="en-US" dirty="0"/>
                        <a:t> c) if not fitted with pneumatic </a:t>
                      </a:r>
                      <a:r>
                        <a:rPr lang="en-US" dirty="0" err="1"/>
                        <a:t>tyres</a:t>
                      </a:r>
                      <a:endParaRPr lang="en-US" dirty="0"/>
                    </a:p>
                  </a:txBody>
                  <a:tcPr/>
                </a:tc>
                <a:tc>
                  <a:txBody>
                    <a:bodyPr/>
                    <a:lstStyle/>
                    <a:p>
                      <a:r>
                        <a:rPr lang="en-US" dirty="0"/>
                        <a:t>600 kilograms </a:t>
                      </a:r>
                    </a:p>
                    <a:p>
                      <a:endParaRPr lang="en-US" dirty="0"/>
                    </a:p>
                    <a:p>
                      <a:r>
                        <a:rPr lang="en-US" dirty="0"/>
                        <a:t>400 kilograms</a:t>
                      </a:r>
                    </a:p>
                  </a:txBody>
                  <a:tcPr/>
                </a:tc>
                <a:extLst>
                  <a:ext uri="{0D108BD9-81ED-4DB2-BD59-A6C34878D82A}">
                    <a16:rowId xmlns:a16="http://schemas.microsoft.com/office/drawing/2014/main" val="10001"/>
                  </a:ext>
                </a:extLst>
              </a:tr>
              <a:tr h="771156">
                <a:tc>
                  <a:txBody>
                    <a:bodyPr/>
                    <a:lstStyle/>
                    <a:p>
                      <a:r>
                        <a:rPr lang="en-US" dirty="0"/>
                        <a:t>6) Camel</a:t>
                      </a:r>
                    </a:p>
                  </a:txBody>
                  <a:tcPr/>
                </a:tc>
                <a:tc>
                  <a:txBody>
                    <a:bodyPr/>
                    <a:lstStyle/>
                    <a:p>
                      <a:r>
                        <a:rPr lang="en-US" dirty="0"/>
                        <a:t>Two-wheeled vehicle</a:t>
                      </a:r>
                    </a:p>
                  </a:txBody>
                  <a:tcPr/>
                </a:tc>
                <a:tc>
                  <a:txBody>
                    <a:bodyPr/>
                    <a:lstStyle/>
                    <a:p>
                      <a:r>
                        <a:rPr lang="en-US" dirty="0"/>
                        <a:t>1000 kilograms</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sz="2800" dirty="0">
                <a:solidFill>
                  <a:srgbClr val="FF0000"/>
                </a:solidFill>
              </a:rPr>
              <a:t>What is the maximum load of certain pack animals?</a:t>
            </a:r>
          </a:p>
        </p:txBody>
      </p:sp>
      <p:graphicFrame>
        <p:nvGraphicFramePr>
          <p:cNvPr id="4" name="Content Placeholder 3"/>
          <p:cNvGraphicFramePr>
            <a:graphicFrameLocks noGrp="1"/>
          </p:cNvGraphicFramePr>
          <p:nvPr>
            <p:ph idx="1"/>
          </p:nvPr>
        </p:nvGraphicFramePr>
        <p:xfrm>
          <a:off x="152400" y="609602"/>
          <a:ext cx="8534400" cy="6095999"/>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870857">
                <a:tc>
                  <a:txBody>
                    <a:bodyPr/>
                    <a:lstStyle/>
                    <a:p>
                      <a:r>
                        <a:rPr lang="en-US" dirty="0"/>
                        <a:t>1) Small bullock or buffalo</a:t>
                      </a:r>
                    </a:p>
                  </a:txBody>
                  <a:tcPr/>
                </a:tc>
                <a:tc>
                  <a:txBody>
                    <a:bodyPr/>
                    <a:lstStyle/>
                    <a:p>
                      <a:r>
                        <a:rPr lang="en-US" dirty="0"/>
                        <a:t>100 kilograms</a:t>
                      </a:r>
                    </a:p>
                  </a:txBody>
                  <a:tcPr/>
                </a:tc>
                <a:extLst>
                  <a:ext uri="{0D108BD9-81ED-4DB2-BD59-A6C34878D82A}">
                    <a16:rowId xmlns:a16="http://schemas.microsoft.com/office/drawing/2014/main" val="10000"/>
                  </a:ext>
                </a:extLst>
              </a:tr>
              <a:tr h="870857">
                <a:tc>
                  <a:txBody>
                    <a:bodyPr/>
                    <a:lstStyle/>
                    <a:p>
                      <a:r>
                        <a:rPr lang="en-US" dirty="0"/>
                        <a:t>2) Medium bullock or buffalo</a:t>
                      </a:r>
                    </a:p>
                  </a:txBody>
                  <a:tcPr/>
                </a:tc>
                <a:tc>
                  <a:txBody>
                    <a:bodyPr/>
                    <a:lstStyle/>
                    <a:p>
                      <a:r>
                        <a:rPr lang="en-US" dirty="0"/>
                        <a:t>150 kilograms</a:t>
                      </a:r>
                    </a:p>
                  </a:txBody>
                  <a:tcPr/>
                </a:tc>
                <a:extLst>
                  <a:ext uri="{0D108BD9-81ED-4DB2-BD59-A6C34878D82A}">
                    <a16:rowId xmlns:a16="http://schemas.microsoft.com/office/drawing/2014/main" val="10001"/>
                  </a:ext>
                </a:extLst>
              </a:tr>
              <a:tr h="870857">
                <a:tc>
                  <a:txBody>
                    <a:bodyPr/>
                    <a:lstStyle/>
                    <a:p>
                      <a:r>
                        <a:rPr lang="en-US" dirty="0"/>
                        <a:t>3) Large bullock or buffalo</a:t>
                      </a:r>
                    </a:p>
                  </a:txBody>
                  <a:tcPr/>
                </a:tc>
                <a:tc>
                  <a:txBody>
                    <a:bodyPr/>
                    <a:lstStyle/>
                    <a:p>
                      <a:r>
                        <a:rPr lang="en-US" dirty="0"/>
                        <a:t>175 kilograms</a:t>
                      </a:r>
                    </a:p>
                  </a:txBody>
                  <a:tcPr/>
                </a:tc>
                <a:extLst>
                  <a:ext uri="{0D108BD9-81ED-4DB2-BD59-A6C34878D82A}">
                    <a16:rowId xmlns:a16="http://schemas.microsoft.com/office/drawing/2014/main" val="10002"/>
                  </a:ext>
                </a:extLst>
              </a:tr>
              <a:tr h="870857">
                <a:tc>
                  <a:txBody>
                    <a:bodyPr/>
                    <a:lstStyle/>
                    <a:p>
                      <a:r>
                        <a:rPr lang="en-US" dirty="0"/>
                        <a:t>4) Pony</a:t>
                      </a:r>
                    </a:p>
                  </a:txBody>
                  <a:tcPr/>
                </a:tc>
                <a:tc>
                  <a:txBody>
                    <a:bodyPr/>
                    <a:lstStyle/>
                    <a:p>
                      <a:r>
                        <a:rPr lang="en-US" dirty="0"/>
                        <a:t>70 kilograms</a:t>
                      </a:r>
                    </a:p>
                  </a:txBody>
                  <a:tcPr/>
                </a:tc>
                <a:extLst>
                  <a:ext uri="{0D108BD9-81ED-4DB2-BD59-A6C34878D82A}">
                    <a16:rowId xmlns:a16="http://schemas.microsoft.com/office/drawing/2014/main" val="10003"/>
                  </a:ext>
                </a:extLst>
              </a:tr>
              <a:tr h="870857">
                <a:tc>
                  <a:txBody>
                    <a:bodyPr/>
                    <a:lstStyle/>
                    <a:p>
                      <a:r>
                        <a:rPr lang="en-US" dirty="0"/>
                        <a:t>5) Mule </a:t>
                      </a:r>
                    </a:p>
                  </a:txBody>
                  <a:tcPr/>
                </a:tc>
                <a:tc>
                  <a:txBody>
                    <a:bodyPr/>
                    <a:lstStyle/>
                    <a:p>
                      <a:r>
                        <a:rPr lang="en-US" dirty="0"/>
                        <a:t>200 kilograms</a:t>
                      </a:r>
                    </a:p>
                  </a:txBody>
                  <a:tcPr/>
                </a:tc>
                <a:extLst>
                  <a:ext uri="{0D108BD9-81ED-4DB2-BD59-A6C34878D82A}">
                    <a16:rowId xmlns:a16="http://schemas.microsoft.com/office/drawing/2014/main" val="10004"/>
                  </a:ext>
                </a:extLst>
              </a:tr>
              <a:tr h="870857">
                <a:tc>
                  <a:txBody>
                    <a:bodyPr/>
                    <a:lstStyle/>
                    <a:p>
                      <a:r>
                        <a:rPr lang="en-US" dirty="0"/>
                        <a:t>6) Donkey</a:t>
                      </a:r>
                    </a:p>
                  </a:txBody>
                  <a:tcPr/>
                </a:tc>
                <a:tc>
                  <a:txBody>
                    <a:bodyPr/>
                    <a:lstStyle/>
                    <a:p>
                      <a:r>
                        <a:rPr lang="en-US" dirty="0"/>
                        <a:t>50 kilograms</a:t>
                      </a:r>
                    </a:p>
                  </a:txBody>
                  <a:tcPr/>
                </a:tc>
                <a:extLst>
                  <a:ext uri="{0D108BD9-81ED-4DB2-BD59-A6C34878D82A}">
                    <a16:rowId xmlns:a16="http://schemas.microsoft.com/office/drawing/2014/main" val="10005"/>
                  </a:ext>
                </a:extLst>
              </a:tr>
              <a:tr h="870857">
                <a:tc>
                  <a:txBody>
                    <a:bodyPr/>
                    <a:lstStyle/>
                    <a:p>
                      <a:r>
                        <a:rPr lang="en-US" dirty="0"/>
                        <a:t>7) Camel</a:t>
                      </a:r>
                    </a:p>
                  </a:txBody>
                  <a:tcPr/>
                </a:tc>
                <a:tc>
                  <a:txBody>
                    <a:bodyPr/>
                    <a:lstStyle/>
                    <a:p>
                      <a:r>
                        <a:rPr lang="en-US" dirty="0"/>
                        <a:t>250 kilograms</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What are the general conditions for the use of draught and pack animals?</a:t>
            </a:r>
          </a:p>
        </p:txBody>
      </p:sp>
      <p:sp>
        <p:nvSpPr>
          <p:cNvPr id="3" name="Content Placeholder 2"/>
          <p:cNvSpPr>
            <a:spLocks noGrp="1"/>
          </p:cNvSpPr>
          <p:nvPr>
            <p:ph idx="1"/>
          </p:nvPr>
        </p:nvSpPr>
        <p:spPr>
          <a:xfrm>
            <a:off x="152400" y="1447800"/>
            <a:ext cx="8534400" cy="5257800"/>
          </a:xfrm>
        </p:spPr>
        <p:txBody>
          <a:bodyPr>
            <a:normAutofit fontScale="92500" lnSpcReduction="10000"/>
          </a:bodyPr>
          <a:lstStyle/>
          <a:p>
            <a:pPr>
              <a:buNone/>
            </a:pPr>
            <a:r>
              <a:rPr lang="en-US" dirty="0"/>
              <a:t>Section 6 of The Prevention of Cruelty to Draught and Pack Animals Rules, 1965, lays down the general conditions for the use of draught and pack animals. No person is allowed to use any animal for drawing any vehicle or carrying any load :</a:t>
            </a:r>
          </a:p>
          <a:p>
            <a:r>
              <a:rPr lang="en-US" dirty="0"/>
              <a:t>For more than nine hours in a day in the aggregate.</a:t>
            </a:r>
          </a:p>
          <a:p>
            <a:r>
              <a:rPr lang="en-US" dirty="0"/>
              <a:t>For more than five hours continuously without a break or rest for the animal.</a:t>
            </a:r>
          </a:p>
          <a:p>
            <a:r>
              <a:rPr lang="en-US" dirty="0"/>
              <a:t>In any area where the temperature exceeds 37 degree C during the period between 12 noon and 3 p.m.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normAutofit/>
          </a:bodyPr>
          <a:lstStyle/>
          <a:p>
            <a:r>
              <a:rPr lang="en-US" sz="2800" dirty="0">
                <a:solidFill>
                  <a:srgbClr val="FF0000"/>
                </a:solidFill>
              </a:rPr>
              <a:t>What are other relevant provisions with regard to The Prevention of Cruelty To Draught And Pack Animals Rules,1965?</a:t>
            </a:r>
          </a:p>
        </p:txBody>
      </p:sp>
      <p:sp>
        <p:nvSpPr>
          <p:cNvPr id="3" name="Content Placeholder 2"/>
          <p:cNvSpPr>
            <a:spLocks noGrp="1"/>
          </p:cNvSpPr>
          <p:nvPr>
            <p:ph idx="1"/>
          </p:nvPr>
        </p:nvSpPr>
        <p:spPr>
          <a:xfrm>
            <a:off x="152400" y="1447800"/>
            <a:ext cx="8839200" cy="5257800"/>
          </a:xfrm>
        </p:spPr>
        <p:txBody>
          <a:bodyPr>
            <a:normAutofit fontScale="85000" lnSpcReduction="20000"/>
          </a:bodyPr>
          <a:lstStyle/>
          <a:p>
            <a:r>
              <a:rPr lang="en-US" b="1" dirty="0"/>
              <a:t>Section 7:- Animals to be disengaged after work:- </a:t>
            </a:r>
            <a:r>
              <a:rPr lang="en-US" dirty="0"/>
              <a:t>No person shall continue to keep in harness any animal used for the purpose of drawing vehicles, after it is no longer needed for such purpose.</a:t>
            </a:r>
          </a:p>
          <a:p>
            <a:r>
              <a:rPr lang="en-US" b="1" dirty="0"/>
              <a:t>Section 8:- Use of spiked bits prohibited:- </a:t>
            </a:r>
            <a:r>
              <a:rPr lang="en-US" dirty="0"/>
              <a:t>No person shall, for the purpose of driving or riding an animal or causing it to draw any vehicle or for otherwise controlling it, use any spiked stick or any other sharp tackle or equipment which causes </a:t>
            </a:r>
            <a:r>
              <a:rPr lang="en-US" dirty="0" err="1"/>
              <a:t>brusies</a:t>
            </a:r>
            <a:r>
              <a:rPr lang="en-US" dirty="0"/>
              <a:t>, swellings, abrasions or sever pain to the animal.</a:t>
            </a:r>
          </a:p>
          <a:p>
            <a:r>
              <a:rPr lang="en-US" b="1" dirty="0"/>
              <a:t>Section 9:- Saddling of horses:- </a:t>
            </a:r>
            <a:r>
              <a:rPr lang="en-US" dirty="0"/>
              <a:t>No person shall cause a horse to be saddled in such a way that the harness rests directly on the animal‘s withers without there being sufficient clearance between the arch or the saddle and the withers.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81000"/>
          </a:xfrm>
        </p:spPr>
        <p:txBody>
          <a:bodyPr>
            <a:normAutofit fontScale="90000"/>
          </a:bodyPr>
          <a:lstStyle/>
          <a:p>
            <a:r>
              <a:rPr lang="en-US" sz="3200" dirty="0">
                <a:solidFill>
                  <a:srgbClr val="FF0000"/>
                </a:solidFill>
              </a:rPr>
              <a:t>To help these animals what we need to do is:</a:t>
            </a:r>
          </a:p>
        </p:txBody>
      </p:sp>
      <p:sp>
        <p:nvSpPr>
          <p:cNvPr id="3" name="Content Placeholder 2"/>
          <p:cNvSpPr>
            <a:spLocks noGrp="1"/>
          </p:cNvSpPr>
          <p:nvPr>
            <p:ph idx="1"/>
          </p:nvPr>
        </p:nvSpPr>
        <p:spPr>
          <a:xfrm>
            <a:off x="152400" y="533400"/>
            <a:ext cx="8534400" cy="6172200"/>
          </a:xfrm>
        </p:spPr>
        <p:txBody>
          <a:bodyPr>
            <a:normAutofit fontScale="92500" lnSpcReduction="10000"/>
          </a:bodyPr>
          <a:lstStyle/>
          <a:p>
            <a:r>
              <a:rPr lang="en-US" dirty="0"/>
              <a:t>It must be made compulsory for all these cart owners to carry fitness certificates of the bullocks issued by SPCA. That will make it necessary for every cart "owner" to bring his animal to SPCA for a check up, in order to obtain such a certificate.</a:t>
            </a:r>
          </a:p>
          <a:p>
            <a:r>
              <a:rPr lang="en-US" dirty="0"/>
              <a:t>The oil companies that use bullocks to cart kerosene, must provide the animals with a decent shed to house them when they are not working. These oil companies must treat these animals as they would treat their contract workers, and provide them with basic needs like shelter, food, water and medical aid.</a:t>
            </a:r>
          </a:p>
          <a:p>
            <a:r>
              <a:rPr lang="en-US" dirty="0"/>
              <a:t>The bullock carts should have rubber </a:t>
            </a:r>
            <a:r>
              <a:rPr lang="en-US" dirty="0" err="1"/>
              <a:t>tyres</a:t>
            </a:r>
            <a:r>
              <a:rPr lang="en-US" dirty="0"/>
              <a:t> thereby reducing the neck load on the bullock.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381000"/>
          </a:xfrm>
        </p:spPr>
        <p:txBody>
          <a:bodyPr>
            <a:normAutofit fontScale="90000"/>
          </a:bodyPr>
          <a:lstStyle/>
          <a:p>
            <a:r>
              <a:rPr lang="en-US" dirty="0">
                <a:solidFill>
                  <a:srgbClr val="FF0000"/>
                </a:solidFill>
              </a:rPr>
              <a:t>Welfare of sheep</a:t>
            </a:r>
          </a:p>
        </p:txBody>
      </p:sp>
      <p:sp>
        <p:nvSpPr>
          <p:cNvPr id="3" name="Content Placeholder 2"/>
          <p:cNvSpPr>
            <a:spLocks noGrp="1"/>
          </p:cNvSpPr>
          <p:nvPr>
            <p:ph idx="1"/>
          </p:nvPr>
        </p:nvSpPr>
        <p:spPr>
          <a:xfrm>
            <a:off x="152400" y="685800"/>
            <a:ext cx="8839200" cy="6019800"/>
          </a:xfrm>
        </p:spPr>
        <p:txBody>
          <a:bodyPr>
            <a:normAutofit fontScale="92500"/>
          </a:bodyPr>
          <a:lstStyle/>
          <a:p>
            <a:r>
              <a:rPr lang="en-US" dirty="0"/>
              <a:t>Lambs receive their first antibodies via their mother's colostrums in the first few hours of life, they get the vaccine followed by subsequent boosters.</a:t>
            </a:r>
          </a:p>
          <a:p>
            <a:r>
              <a:rPr lang="en-US" dirty="0"/>
              <a:t>Sheep need fresh water from troughs or ponds, except in some countries, such as New Zealand, where there is enough moisture in the grass to satisfy this requirements.</a:t>
            </a:r>
          </a:p>
          <a:p>
            <a:r>
              <a:rPr lang="en-US" dirty="0"/>
              <a:t>They are usually given feed twice a day from troughs or are allowed to graze in a pasture.</a:t>
            </a:r>
          </a:p>
          <a:p>
            <a:r>
              <a:rPr lang="en-US" dirty="0"/>
              <a:t>Sheep are most comfortable when the temperature is moderate, so fans may be needed for fresh air if sheep are kept in barns during hot weather.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1001</Words>
  <Application>Microsoft Macintosh PowerPoint</Application>
  <PresentationFormat>On-screen Show (4:3)</PresentationFormat>
  <Paragraphs>109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Department of Veterinary  Medicine  Bihar Veterinary College, Patna – 800 014 (BASU, Patna)</vt:lpstr>
      <vt:lpstr>PACK ANIMALS BY REGION</vt:lpstr>
      <vt:lpstr>What is the maximum load for draught animals?</vt:lpstr>
      <vt:lpstr>What is the maximum load for draught animals?</vt:lpstr>
      <vt:lpstr>What is the maximum load of certain pack animals?</vt:lpstr>
      <vt:lpstr>What are the general conditions for the use of draught and pack animals?</vt:lpstr>
      <vt:lpstr>What are other relevant provisions with regard to The Prevention of Cruelty To Draught And Pack Animals Rules,1965?</vt:lpstr>
      <vt:lpstr>To help these animals what we need to do is:</vt:lpstr>
      <vt:lpstr>Welfare of sheep</vt:lpstr>
      <vt:lpstr>PET AND COMPANION ANIMAL WELFARE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Veterinary  Medicine  Bihar Veterinary College, Patna – 800 014 (BASU, Patna)</dc:title>
  <dc:creator>Ranveer kr singh</dc:creator>
  <cp:lastModifiedBy>dr pallav shekhar</cp:lastModifiedBy>
  <cp:revision>15</cp:revision>
  <dcterms:created xsi:type="dcterms:W3CDTF">2006-08-16T00:00:00Z</dcterms:created>
  <dcterms:modified xsi:type="dcterms:W3CDTF">2021-01-02T15:56:22Z</dcterms:modified>
</cp:coreProperties>
</file>