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8" r:id="rId3"/>
    <p:sldId id="259" r:id="rId4"/>
    <p:sldId id="261" r:id="rId5"/>
    <p:sldId id="262" r:id="rId6"/>
    <p:sldId id="263" r:id="rId7"/>
    <p:sldId id="264" r:id="rId8"/>
    <p:sldId id="265" r:id="rId9"/>
    <p:sldId id="266" r:id="rId10"/>
    <p:sldId id="267" r:id="rId11"/>
    <p:sldId id="257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68"/>
  </p:normalViewPr>
  <p:slideViewPr>
    <p:cSldViewPr>
      <p:cViewPr varScale="1">
        <p:scale>
          <a:sx n="105" d="100"/>
          <a:sy n="105" d="100"/>
        </p:scale>
        <p:origin x="1840" y="20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1/2/21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215900" y="5589240"/>
            <a:ext cx="8686800" cy="1080120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Department of Veterinary  Medicine </a:t>
            </a:r>
            <a:b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Bihar Veterinary College, Patna – 800 014</a:t>
            </a:r>
            <a:b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28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(BASU, Patna)</a:t>
            </a:r>
          </a:p>
        </p:txBody>
      </p:sp>
      <p:sp>
        <p:nvSpPr>
          <p:cNvPr id="2052" name="TextBox 5"/>
          <p:cNvSpPr txBox="1">
            <a:spLocks noChangeArrowheads="1"/>
          </p:cNvSpPr>
          <p:nvPr/>
        </p:nvSpPr>
        <p:spPr bwMode="auto">
          <a:xfrm>
            <a:off x="685800" y="4365104"/>
            <a:ext cx="7772400" cy="12003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US" sz="2400" b="1" dirty="0" err="1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Ranveer</a:t>
            </a:r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  Kumar Sinha</a:t>
            </a:r>
            <a:b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Assistant Professor cum Junior Scientist</a:t>
            </a:r>
          </a:p>
          <a:p>
            <a:pPr algn="ctr"/>
            <a:r>
              <a:rPr lang="en-US" sz="2400" b="1" dirty="0">
                <a:solidFill>
                  <a:srgbClr val="006600"/>
                </a:solidFill>
                <a:latin typeface="Times New Roman" pitchFamily="18" charset="0"/>
                <a:cs typeface="Times New Roman" pitchFamily="18" charset="0"/>
              </a:rPr>
              <a:t>E-mail: ranveervet@rediffmail.com</a:t>
            </a:r>
          </a:p>
        </p:txBody>
      </p:sp>
      <p:sp>
        <p:nvSpPr>
          <p:cNvPr id="5" name="Rectangle 4"/>
          <p:cNvSpPr/>
          <p:nvPr/>
        </p:nvSpPr>
        <p:spPr>
          <a:xfrm>
            <a:off x="323528" y="404665"/>
            <a:ext cx="8640960" cy="221599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IN" dirty="0"/>
          </a:p>
          <a:p>
            <a:pPr algn="ctr"/>
            <a:r>
              <a:rPr lang="en-IN" sz="4000" dirty="0"/>
              <a:t> </a:t>
            </a:r>
            <a:r>
              <a:rPr lang="en-IN" sz="4000" b="1" dirty="0">
                <a:solidFill>
                  <a:srgbClr val="FF0000"/>
                </a:solidFill>
              </a:rPr>
              <a:t>ANIMAL WELFARE(CLASS-9)</a:t>
            </a:r>
          </a:p>
          <a:p>
            <a:pPr algn="ctr"/>
            <a:r>
              <a:rPr lang="en-IN" sz="4000" b="1" dirty="0">
                <a:solidFill>
                  <a:srgbClr val="FF0000"/>
                </a:solidFill>
              </a:rPr>
              <a:t>(</a:t>
            </a:r>
            <a:r>
              <a:rPr lang="en-US" sz="2800" dirty="0">
                <a:solidFill>
                  <a:srgbClr val="FF0000"/>
                </a:solidFill>
              </a:rPr>
              <a:t>WELFARE OF ANIMALS DURING TRANSPORTATION</a:t>
            </a:r>
            <a:r>
              <a:rPr lang="en-IN" sz="4000" b="1" dirty="0">
                <a:solidFill>
                  <a:srgbClr val="FF0000"/>
                </a:solidFill>
              </a:rPr>
              <a:t>)</a:t>
            </a:r>
          </a:p>
          <a:p>
            <a:pPr algn="ctr"/>
            <a:r>
              <a:rPr lang="en-IN" sz="4000" b="1" dirty="0"/>
              <a:t>	</a:t>
            </a:r>
          </a:p>
        </p:txBody>
      </p:sp>
    </p:spTree>
  </p:cSld>
  <p:clrMapOvr>
    <a:masterClrMapping/>
  </p:clrMapOvr>
  <p:transition>
    <p:zoom dir="in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GENERAL WELFARE OF ANIMALS DURING TRANSPORTATION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447800"/>
            <a:ext cx="8763000" cy="5257800"/>
          </a:xfrm>
        </p:spPr>
        <p:txBody>
          <a:bodyPr/>
          <a:lstStyle/>
          <a:p>
            <a:r>
              <a:rPr lang="en-US" dirty="0"/>
              <a:t>Fitness of animal</a:t>
            </a:r>
          </a:p>
          <a:p>
            <a:r>
              <a:rPr lang="en-US" dirty="0"/>
              <a:t>New born, diseased, blind, emaciated, lame, fatigued or having given birth during the preceding seventy two hours or likely to give birth during transport shall not be transported.</a:t>
            </a:r>
          </a:p>
          <a:p>
            <a:r>
              <a:rPr lang="en-US" dirty="0"/>
              <a:t>Pregnant and very young animals shall not be mixed with other animals during transport.  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11162"/>
          </a:xfrm>
        </p:spPr>
        <p:txBody>
          <a:bodyPr>
            <a:normAutofit fontScale="90000"/>
          </a:bodyPr>
          <a:lstStyle/>
          <a:p>
            <a:r>
              <a:rPr lang="en-US" sz="2800" dirty="0">
                <a:solidFill>
                  <a:srgbClr val="FF0000"/>
                </a:solidFill>
              </a:rPr>
              <a:t>WELFARE OF ANIMALS DURING TRANSPORTATION</a:t>
            </a:r>
            <a:endParaRPr lang="en-US" sz="28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762000"/>
            <a:ext cx="8839200" cy="5943600"/>
          </a:xfrm>
        </p:spPr>
        <p:txBody>
          <a:bodyPr>
            <a:normAutofit fontScale="70000" lnSpcReduction="20000"/>
          </a:bodyPr>
          <a:lstStyle/>
          <a:p>
            <a:r>
              <a:rPr lang="en-US" dirty="0"/>
              <a:t>Different classes of animals shall be kept separately during transport.</a:t>
            </a:r>
          </a:p>
          <a:p>
            <a:r>
              <a:rPr lang="en-US" dirty="0"/>
              <a:t>Diseased animals, whenever transported for treatment, shall not be mixed with other animals</a:t>
            </a:r>
          </a:p>
          <a:p>
            <a:r>
              <a:rPr lang="en-US" dirty="0"/>
              <a:t>Troublesome animals shall be given tranquilizers before loading during transport</a:t>
            </a:r>
          </a:p>
          <a:p>
            <a:r>
              <a:rPr lang="en-US" dirty="0"/>
              <a:t>only 6 large animals in a lorry can be transported. Any violation of these laws is termed illegal. </a:t>
            </a:r>
          </a:p>
          <a:p>
            <a:r>
              <a:rPr lang="en-US" dirty="0"/>
              <a:t>The permissible loading in a truck is only 4 buffaloes or 40 sheep/goats, and shall not carry more than five cattle without calves or four with calves. </a:t>
            </a:r>
          </a:p>
          <a:p>
            <a:r>
              <a:rPr lang="en-US" dirty="0"/>
              <a:t>In the case of trucks whose wheel base is over 142 inches shall not carry more than six cattle without calves or five with calves. </a:t>
            </a:r>
          </a:p>
          <a:p>
            <a:r>
              <a:rPr lang="en-US" dirty="0"/>
              <a:t>Animals in tempo are not allowed.</a:t>
            </a:r>
          </a:p>
          <a:p>
            <a:r>
              <a:rPr lang="en-US" dirty="0"/>
              <a:t>Transport of Animals, Rules, 1978.</a:t>
            </a:r>
          </a:p>
          <a:p>
            <a:r>
              <a:rPr lang="en-US" dirty="0"/>
              <a:t>Transport of Animals (Amendment) Rules, 2009.</a:t>
            </a:r>
          </a:p>
          <a:p>
            <a:pPr>
              <a:buNone/>
            </a:pPr>
            <a:r>
              <a:rPr lang="en-US" dirty="0"/>
              <a:t> 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11162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TRANSPORT OF CATTLE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838200"/>
            <a:ext cx="8686800" cy="5867400"/>
          </a:xfrm>
        </p:spPr>
        <p:txBody>
          <a:bodyPr>
            <a:normAutofit/>
          </a:bodyPr>
          <a:lstStyle/>
          <a:p>
            <a:r>
              <a:rPr lang="en-US" dirty="0"/>
              <a:t>When cattle is to be transported by rail an ordinary goods wagon shall carry not more than ten adult cattle or fifteen calves on broad gauge</a:t>
            </a:r>
          </a:p>
          <a:p>
            <a:r>
              <a:rPr lang="en-US" dirty="0"/>
              <a:t>Not more than six adult cattle or ten calves on meter gauge</a:t>
            </a:r>
          </a:p>
          <a:p>
            <a:r>
              <a:rPr lang="en-US" dirty="0"/>
              <a:t>Not more than four adult cattle or six calves on narrow gauge.</a:t>
            </a:r>
          </a:p>
          <a:p>
            <a:r>
              <a:rPr lang="en-US" dirty="0"/>
              <a:t> While transporting cattle by goods vehicle, only six cattle should be loaded.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87362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TRANSPORT OF EQUINES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838200"/>
            <a:ext cx="8686800" cy="5791200"/>
          </a:xfrm>
        </p:spPr>
        <p:txBody>
          <a:bodyPr>
            <a:normAutofit lnSpcReduction="10000"/>
          </a:bodyPr>
          <a:lstStyle/>
          <a:p>
            <a:r>
              <a:rPr lang="en-US" dirty="0"/>
              <a:t>By rail, ordinary goods wagon shall carry not more than eight to ten horses or ten mules or ten donkeys on broad gauge</a:t>
            </a:r>
          </a:p>
          <a:p>
            <a:r>
              <a:rPr lang="en-US" dirty="0"/>
              <a:t>Not more than six horses or eight donkeys on meter- gauge.</a:t>
            </a:r>
          </a:p>
          <a:p>
            <a:r>
              <a:rPr lang="en-US" dirty="0"/>
              <a:t>If equines are to be transported by good-vehicles each vehicle should not carry more than four to six equines.</a:t>
            </a:r>
          </a:p>
          <a:p>
            <a:r>
              <a:rPr lang="en-US" dirty="0"/>
              <a:t>For the transport of equines by sea, horses may normally be accommodated in single stalls and mules in pens, each pen holding four to five mules.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87362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TRANSPORT OF SHEEP AND GOATS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838200"/>
            <a:ext cx="8763000" cy="5867400"/>
          </a:xfrm>
        </p:spPr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en-US" b="1" dirty="0"/>
              <a:t>Broad </a:t>
            </a:r>
            <a:r>
              <a:rPr lang="en-US" b="1" dirty="0" err="1"/>
              <a:t>Guage</a:t>
            </a:r>
            <a:endParaRPr lang="en-US" b="1" dirty="0"/>
          </a:p>
          <a:p>
            <a:r>
              <a:rPr lang="en-US" dirty="0"/>
              <a:t>If the area of wagon is less than 21.1 Square Meters number of sheep or goat allowed is 70</a:t>
            </a:r>
          </a:p>
          <a:p>
            <a:pPr>
              <a:buNone/>
            </a:pPr>
            <a:r>
              <a:rPr lang="en-US" b="1" dirty="0"/>
              <a:t>Meter </a:t>
            </a:r>
            <a:r>
              <a:rPr lang="en-US" b="1" dirty="0" err="1"/>
              <a:t>Guage</a:t>
            </a:r>
            <a:endParaRPr lang="en-US" b="1" dirty="0"/>
          </a:p>
          <a:p>
            <a:r>
              <a:rPr lang="en-US" dirty="0"/>
              <a:t>If the area of wagon is 21.11 square Meters and above number of sheep or goat allowed is 100</a:t>
            </a:r>
          </a:p>
          <a:p>
            <a:pPr>
              <a:buNone/>
            </a:pPr>
            <a:r>
              <a:rPr lang="en-US" b="1" dirty="0"/>
              <a:t>Narrow </a:t>
            </a:r>
            <a:r>
              <a:rPr lang="en-US" b="1" dirty="0" err="1"/>
              <a:t>Guage</a:t>
            </a:r>
            <a:endParaRPr lang="en-US" b="1" dirty="0"/>
          </a:p>
          <a:p>
            <a:r>
              <a:rPr lang="en-US" dirty="0"/>
              <a:t>If the area of Wagon less than 12.5 Square Meters the number of sheep or goat allowed is 50</a:t>
            </a:r>
          </a:p>
          <a:p>
            <a:r>
              <a:rPr lang="en-US" dirty="0"/>
              <a:t>If the area of wagon is 12.5 Square Meters and above the number of sheep or goat allowed is 60</a:t>
            </a:r>
          </a:p>
          <a:p>
            <a:pPr algn="just">
              <a:buNone/>
            </a:pPr>
            <a:r>
              <a:rPr lang="en-US" dirty="0"/>
              <a:t>Goods vehicle of capacity of 5 or 4.5 tons, which are generally used for transporting animals, shall not carry more than forty sheep or goats.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TRANSPORT OF POULTRY BY RAIL, ROAD AND AIR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152400" y="1600200"/>
          <a:ext cx="8839200" cy="510540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41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4196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729343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Kind of Poultry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Number in a standard container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29343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Month old chickens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24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29343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Three-month old chickens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29343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Adult stock(excluding geese and turkeys)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12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729343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Geese and turkeys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10 </a:t>
                      </a:r>
                      <a:r>
                        <a:rPr lang="en-US" dirty="0" err="1"/>
                        <a:t>youngs</a:t>
                      </a:r>
                      <a:r>
                        <a:rPr lang="en-US" dirty="0"/>
                        <a:t>, 2 </a:t>
                      </a:r>
                      <a:r>
                        <a:rPr lang="en-US" dirty="0" err="1"/>
                        <a:t>growings</a:t>
                      </a:r>
                      <a:r>
                        <a:rPr lang="en-US" dirty="0"/>
                        <a:t>, 1 grown up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29343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Chicks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80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29343">
                <a:tc>
                  <a:txBody>
                    <a:bodyPr/>
                    <a:lstStyle/>
                    <a:p>
                      <a:pPr algn="ctr"/>
                      <a:r>
                        <a:rPr lang="en-US" dirty="0" err="1"/>
                        <a:t>Poult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60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87362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TRANSPORT OF PIGS BY RAIL OR ROAD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838200"/>
            <a:ext cx="8686800" cy="5791200"/>
          </a:xfrm>
        </p:spPr>
        <p:txBody>
          <a:bodyPr>
            <a:normAutofit fontScale="85000" lnSpcReduction="20000"/>
          </a:bodyPr>
          <a:lstStyle/>
          <a:p>
            <a:r>
              <a:rPr lang="en-US" dirty="0"/>
              <a:t>By road, good vehicles shall not carry more than 20 pigs.</a:t>
            </a:r>
          </a:p>
          <a:p>
            <a:pPr>
              <a:buNone/>
            </a:pPr>
            <a:r>
              <a:rPr lang="en-US" b="1" dirty="0"/>
              <a:t>Broad Gauge</a:t>
            </a:r>
          </a:p>
          <a:p>
            <a:r>
              <a:rPr lang="en-US" dirty="0"/>
              <a:t>If the area of wagon is less than 21.1 Square Meters number of pigs allowed is 35</a:t>
            </a:r>
          </a:p>
          <a:p>
            <a:pPr>
              <a:buNone/>
            </a:pPr>
            <a:r>
              <a:rPr lang="en-US" b="1" dirty="0"/>
              <a:t>Meter Gauge</a:t>
            </a:r>
          </a:p>
          <a:p>
            <a:r>
              <a:rPr lang="en-US" dirty="0"/>
              <a:t>If the area of wagon is more than 21.1 Square Meters number of pigs allowed is 50</a:t>
            </a:r>
          </a:p>
          <a:p>
            <a:pPr>
              <a:buNone/>
            </a:pPr>
            <a:r>
              <a:rPr lang="en-US" b="1" dirty="0"/>
              <a:t>Narrow Gauge</a:t>
            </a:r>
          </a:p>
          <a:p>
            <a:r>
              <a:rPr lang="en-US" dirty="0"/>
              <a:t>If the area of wagon is less than 12.5 Square Meter number of pigs allowed is 25</a:t>
            </a:r>
          </a:p>
          <a:p>
            <a:r>
              <a:rPr lang="en-US" dirty="0"/>
              <a:t>If the area of wagon is more than 12.5 Square Meter the number of pigs allowed is 30</a:t>
            </a:r>
          </a:p>
          <a:p>
            <a:pPr>
              <a:buNone/>
            </a:pPr>
            <a:r>
              <a:rPr lang="en-US" b="1" dirty="0"/>
              <a:t>Overloading of animals  treated as  animals </a:t>
            </a:r>
            <a:r>
              <a:rPr lang="en-US" b="1" dirty="0" err="1"/>
              <a:t>cruelity</a:t>
            </a:r>
            <a:r>
              <a:rPr lang="en-US" b="1" dirty="0"/>
              <a:t> under Section 11 of The Prevention Of Cruelty to Animals Act,1960</a:t>
            </a:r>
            <a:r>
              <a:rPr lang="en-US" dirty="0"/>
              <a:t>.  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dirty="0">
                <a:solidFill>
                  <a:srgbClr val="FF0000"/>
                </a:solidFill>
              </a:rPr>
              <a:t>ANIMAL WELFARE DURING NATURAL CALAMITIES AND DISASTER MANAGEMENT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447800"/>
            <a:ext cx="8686800" cy="5257800"/>
          </a:xfrm>
        </p:spPr>
        <p:txBody>
          <a:bodyPr>
            <a:normAutofit fontScale="70000" lnSpcReduction="20000"/>
          </a:bodyPr>
          <a:lstStyle/>
          <a:p>
            <a:pPr>
              <a:buNone/>
            </a:pPr>
            <a:r>
              <a:rPr lang="en-US" dirty="0"/>
              <a:t>Safety of pets during storms</a:t>
            </a:r>
          </a:p>
          <a:p>
            <a:r>
              <a:rPr lang="en-US" dirty="0"/>
              <a:t>Thunderstorms easily frighten many dogs that might dig or jump from the yard to escape</a:t>
            </a:r>
          </a:p>
          <a:p>
            <a:r>
              <a:rPr lang="en-US" dirty="0"/>
              <a:t>pets are confined safely indoors.</a:t>
            </a:r>
          </a:p>
          <a:p>
            <a:r>
              <a:rPr lang="en-US" dirty="0"/>
              <a:t>Turn on the TV or a radio to help drown out scary noises. Make sure pets have water, bedding and favorite toys. </a:t>
            </a:r>
          </a:p>
          <a:p>
            <a:r>
              <a:rPr lang="en-US" dirty="0"/>
              <a:t>Recommends a microchip complemented by a collar and I.D. tag for identification.</a:t>
            </a:r>
          </a:p>
          <a:p>
            <a:r>
              <a:rPr lang="en-US" dirty="0"/>
              <a:t>The I.D. tag should include two telephone numbers, such as a home number and a work</a:t>
            </a:r>
          </a:p>
          <a:p>
            <a:r>
              <a:rPr lang="en-US" dirty="0"/>
              <a:t>pets that suffer from storm anxiety, the symptoms can include biting, excessive chewing, hiding, pulling out own hair and shaking. </a:t>
            </a:r>
          </a:p>
          <a:p>
            <a:r>
              <a:rPr lang="en-US" dirty="0"/>
              <a:t>Some breeds of dogs are more prone to chronic anxiety namely Bull dogs, German Shepherd, Dalmatians and most breeds of terriers.</a:t>
            </a:r>
          </a:p>
          <a:p>
            <a:r>
              <a:rPr lang="en-US" dirty="0"/>
              <a:t> Never leave animals tied up outside.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0000"/>
                </a:solidFill>
              </a:rPr>
              <a:t>DISASTER PREPAREDNESS FOR LIVESTOCK OWNERS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600200"/>
            <a:ext cx="8763000" cy="5029200"/>
          </a:xfrm>
        </p:spPr>
        <p:txBody>
          <a:bodyPr>
            <a:normAutofit/>
          </a:bodyPr>
          <a:lstStyle/>
          <a:p>
            <a:r>
              <a:rPr lang="en-US" dirty="0"/>
              <a:t>EVACUATE LIVESTOCK WHENEVER POSSIBLE. </a:t>
            </a:r>
          </a:p>
          <a:p>
            <a:r>
              <a:rPr lang="en-US" dirty="0"/>
              <a:t>If evacuation is not possible, a decision must be made whether to move large animals to available shelter or turn them outside. </a:t>
            </a:r>
          </a:p>
          <a:p>
            <a:r>
              <a:rPr lang="en-US" dirty="0"/>
              <a:t>Your disaster plan should include a list of emergency phone numbers for local agencies that can assist you if disaster strikes including your veterinarian, local animal shelter etc.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286000" y="2743200"/>
            <a:ext cx="5257800" cy="2554545"/>
          </a:xfrm>
          <a:prstGeom prst="rect">
            <a:avLst/>
          </a:prstGeom>
          <a:ln>
            <a:noFill/>
          </a:ln>
          <a:effectLst>
            <a:outerShdw blurRad="225425" dist="50800" dir="5220000" algn="ctr">
              <a:srgbClr val="000000">
                <a:alpha val="33000"/>
              </a:srgbClr>
            </a:outerShdw>
          </a:effectLst>
          <a:scene3d>
            <a:camera prst="perspectiveFront" fov="3300000">
              <a:rot lat="486000" lon="19530000" rev="174000"/>
            </a:camera>
            <a:lightRig rig="harsh" dir="tr">
              <a:rot lat="0" lon="0" rev="3000000"/>
            </a:lightRig>
          </a:scene3d>
          <a:sp3d extrusionH="254000" contourW="19050">
            <a:bevelT w="82550" h="44450" prst="angle"/>
            <a:bevelB w="82550" h="44450" prst="angle"/>
            <a:contourClr>
              <a:srgbClr val="FFFFFF"/>
            </a:contourClr>
          </a:sp3d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8000" dirty="0"/>
              <a:t>THANKS YOU !</a:t>
            </a:r>
          </a:p>
        </p:txBody>
      </p:sp>
    </p:spTree>
    <p:extLst>
      <p:ext uri="{BB962C8B-B14F-4D97-AF65-F5344CB8AC3E}">
        <p14:creationId xmlns:p14="http://schemas.microsoft.com/office/powerpoint/2010/main" val="12048210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138</TotalTime>
  <Words>911</Words>
  <Application>Microsoft Macintosh PowerPoint</Application>
  <PresentationFormat>On-screen Show (4:3)</PresentationFormat>
  <Paragraphs>81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Arial</vt:lpstr>
      <vt:lpstr>Calibri</vt:lpstr>
      <vt:lpstr>Times New Roman</vt:lpstr>
      <vt:lpstr>Office Theme</vt:lpstr>
      <vt:lpstr>Department of Veterinary  Medicine  Bihar Veterinary College, Patna – 800 014 (BASU, Patna)</vt:lpstr>
      <vt:lpstr>GENERAL WELFARE OF ANIMALS DURING TRANSPORTATION</vt:lpstr>
      <vt:lpstr>WELFARE OF ANIMALS DURING TRANSPORTATION</vt:lpstr>
      <vt:lpstr>TRANSPORT OF CATTLE</vt:lpstr>
      <vt:lpstr>TRANSPORT OF EQUINES</vt:lpstr>
      <vt:lpstr>TRANSPORT OF SHEEP AND GOATS</vt:lpstr>
      <vt:lpstr>TRANSPORT OF POULTRY BY RAIL, ROAD AND AIR</vt:lpstr>
      <vt:lpstr>TRANSPORT OF PIGS BY RAIL OR ROAD</vt:lpstr>
      <vt:lpstr>ANIMAL WELFARE DURING NATURAL CALAMITIES AND DISASTER MANAGEMENT</vt:lpstr>
      <vt:lpstr>DISASTER PREPAREDNESS FOR LIVESTOCK OWNERS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Department of Veterinary  Medicine  Bihar Veterinary College, Patna – 800 014 (BASU, Patna)</dc:title>
  <dc:creator>Ranveer kr singh</dc:creator>
  <cp:lastModifiedBy>dr pallav shekhar</cp:lastModifiedBy>
  <cp:revision>22</cp:revision>
  <dcterms:created xsi:type="dcterms:W3CDTF">2006-08-16T00:00:00Z</dcterms:created>
  <dcterms:modified xsi:type="dcterms:W3CDTF">2021-01-02T15:56:54Z</dcterms:modified>
</cp:coreProperties>
</file>