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7" r:id="rId3"/>
    <p:sldId id="258" r:id="rId4"/>
    <p:sldId id="259" r:id="rId5"/>
    <p:sldId id="260" r:id="rId6"/>
    <p:sldId id="261" r:id="rId7"/>
    <p:sldId id="262" r:id="rId8"/>
    <p:sldId id="263" r:id="rId9"/>
    <p:sldId id="264" r:id="rId10"/>
    <p:sldId id="265" r:id="rId11"/>
    <p:sldId id="269" r:id="rId12"/>
    <p:sldId id="270" r:id="rId13"/>
    <p:sldId id="271" r:id="rId14"/>
    <p:sldId id="272" r:id="rId15"/>
    <p:sldId id="266" r:id="rId16"/>
    <p:sldId id="267"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D3A04-24C4-4472-BBA9-A602C2ED3C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AA96BBA-82E4-4D31-8A5A-FADF729706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83992C6-B20F-4717-B571-4DC6D4750A1A}"/>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90293EB6-D843-4B87-8092-8A191F6D10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8940E9-75F4-4CAE-9EC0-84F2D4E9088E}"/>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380569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94A72-E792-4BB2-944D-230D939DDCE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83C4FC1-4B42-4F8A-9A49-9B38A1135E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DB6388-5884-4852-97FD-F5EE8E9C4E1E}"/>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688389A1-709C-4CB1-B33B-AD68AE6737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8AE4C6A-0C09-4821-ACC9-19000024E7A4}"/>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038238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1772-A7C8-4EF8-96A0-01F5284BF8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D870D67-824A-491C-B1A0-C238026045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C7BF8B-B602-46EB-917D-454C35B8C977}"/>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F93689B1-D479-4B42-AB53-19A2FD5741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DEBEAA-F856-4A70-8973-5239A416CC88}"/>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3755712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27497-C7DC-4C09-81CD-4BF175E9B1F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D396E23-A4D4-4645-A818-53D8A0C4E4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67CB59F-C949-4B33-B3D8-7F27C59A7F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21D3E30-B864-4933-A0C5-1323453C251A}"/>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6" name="Footer Placeholder 5">
            <a:extLst>
              <a:ext uri="{FF2B5EF4-FFF2-40B4-BE49-F238E27FC236}">
                <a16:creationId xmlns:a16="http://schemas.microsoft.com/office/drawing/2014/main" id="{9A2945B6-9929-4A99-8A5F-A69088373B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6724919-7804-47D8-86B3-35AE48F742AA}"/>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902311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9B403-299F-4795-952E-47B7E46C0B3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C4C5BEC-2E13-4154-8D8E-94D91B9F24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AFB082-5CAC-461D-98C6-005920FBD1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44400B4-8495-4841-97F4-DF32FDD2FA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2A7232-2237-4403-80FB-559096152C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7E25948-BEE4-4FB6-A31F-FA89B8EE4871}"/>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8" name="Footer Placeholder 7">
            <a:extLst>
              <a:ext uri="{FF2B5EF4-FFF2-40B4-BE49-F238E27FC236}">
                <a16:creationId xmlns:a16="http://schemas.microsoft.com/office/drawing/2014/main" id="{E8F08F13-CE0A-4639-B2F3-198FF040192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4C16B53-4AF6-4872-8052-902D1D1B136F}"/>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602265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55DFC-DA3A-4290-8B9E-F1F7022CB04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E2932FE-0E8E-461D-8635-F71DDDDD237D}"/>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4" name="Footer Placeholder 3">
            <a:extLst>
              <a:ext uri="{FF2B5EF4-FFF2-40B4-BE49-F238E27FC236}">
                <a16:creationId xmlns:a16="http://schemas.microsoft.com/office/drawing/2014/main" id="{66395F53-5908-48F2-816E-63448B1A582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FA9D203-2C24-417A-B2D3-DF8D85E73213}"/>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2212626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3C0867-CCBF-4592-AE56-37600E597FFA}"/>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3" name="Footer Placeholder 2">
            <a:extLst>
              <a:ext uri="{FF2B5EF4-FFF2-40B4-BE49-F238E27FC236}">
                <a16:creationId xmlns:a16="http://schemas.microsoft.com/office/drawing/2014/main" id="{1A95D875-E01D-4D84-B53E-E12CA541B3C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965A3A6-596B-457F-89EB-FD25D9FA4740}"/>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449397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76495-2A5F-4E6B-89D6-EBC78C5B43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4F806FC-B936-4395-8A37-16C533ACCE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280E5EE-578C-41A9-8FD1-1D4B308DA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702607-DAA5-4FD6-B2C9-DFA8507EA09B}"/>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6" name="Footer Placeholder 5">
            <a:extLst>
              <a:ext uri="{FF2B5EF4-FFF2-40B4-BE49-F238E27FC236}">
                <a16:creationId xmlns:a16="http://schemas.microsoft.com/office/drawing/2014/main" id="{629E6580-51B9-46BA-830E-80E1CC9EC76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CE99177-8404-4EBF-B8A9-3FA89AD1C6EC}"/>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061685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2CE8-8CF0-41F4-B225-2C4B45DF84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8D4B406-157F-4ED9-8988-8F4F4129B0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8041C05-9A55-4BAB-9F6F-970B45CEC8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11221F-3F46-4082-8F22-D897297845FF}"/>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6" name="Footer Placeholder 5">
            <a:extLst>
              <a:ext uri="{FF2B5EF4-FFF2-40B4-BE49-F238E27FC236}">
                <a16:creationId xmlns:a16="http://schemas.microsoft.com/office/drawing/2014/main" id="{19499F0C-A136-4BD0-85B0-A131C7DE44C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2D5337-2FE5-4024-ABC2-A64C834D67D5}"/>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2480486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73B5D-87A2-43E2-90D4-40B648EBF8A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98056E6-074B-491D-8B9B-A2F349F71E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F545715-24D9-4D62-B48F-0316B99D0D24}"/>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6371F110-0B6D-41F5-8F13-B9832DB009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EBBC98-36FB-4826-B173-54DFE366D14B}"/>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570737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EEB70C-AD0E-4508-A36F-B141934434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5AADAFE-60DD-4F89-9D56-8473AC8753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EB09C8-88F4-46BF-A4AF-58C43AE2A67F}"/>
              </a:ext>
            </a:extLst>
          </p:cNvPr>
          <p:cNvSpPr>
            <a:spLocks noGrp="1"/>
          </p:cNvSpPr>
          <p:nvPr>
            <p:ph type="dt" sz="half" idx="10"/>
          </p:nvPr>
        </p:nvSpPr>
        <p:spPr/>
        <p:txBody>
          <a:body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0BF694B5-8B77-49B9-99D8-C2F7F172328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C834571-42BA-46DC-80DD-BA64C744B1B6}"/>
              </a:ext>
            </a:extLst>
          </p:cNvPr>
          <p:cNvSpPr>
            <a:spLocks noGrp="1"/>
          </p:cNvSpPr>
          <p:nvPr>
            <p:ph type="sldNum" sz="quarter" idx="12"/>
          </p:nvPr>
        </p:nvSpPr>
        <p:spPr/>
        <p:txBody>
          <a:bodyPr/>
          <a:lstStyle/>
          <a:p>
            <a:fld id="{9A9ECBE9-D546-4A40-9553-DF98F66D507E}" type="slidenum">
              <a:rPr lang="en-IN" smtClean="0"/>
              <a:t>‹#›</a:t>
            </a:fld>
            <a:endParaRPr lang="en-IN"/>
          </a:p>
        </p:txBody>
      </p:sp>
    </p:spTree>
    <p:extLst>
      <p:ext uri="{BB962C8B-B14F-4D97-AF65-F5344CB8AC3E}">
        <p14:creationId xmlns:p14="http://schemas.microsoft.com/office/powerpoint/2010/main" val="147507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9A8CC4-4E9E-4D3F-8B33-211AB63A79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1008FF5-31B8-4CAB-B39C-78336D9C86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84F62E9-0405-46A0-AD7E-E336B85A7F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D8CBFA-2762-44E5-A00A-86654DB0613E}" type="datetimeFigureOut">
              <a:rPr lang="en-IN" smtClean="0"/>
              <a:t>07-01-2021</a:t>
            </a:fld>
            <a:endParaRPr lang="en-IN"/>
          </a:p>
        </p:txBody>
      </p:sp>
      <p:sp>
        <p:nvSpPr>
          <p:cNvPr id="5" name="Footer Placeholder 4">
            <a:extLst>
              <a:ext uri="{FF2B5EF4-FFF2-40B4-BE49-F238E27FC236}">
                <a16:creationId xmlns:a16="http://schemas.microsoft.com/office/drawing/2014/main" id="{DABABC36-6C33-46B6-92B1-EE22EA0346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FD2F8F4-3A29-47BA-8D43-E97B6B8F5A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9ECBE9-D546-4A40-9553-DF98F66D507E}" type="slidenum">
              <a:rPr lang="en-IN" smtClean="0"/>
              <a:t>‹#›</a:t>
            </a:fld>
            <a:endParaRPr lang="en-IN"/>
          </a:p>
        </p:txBody>
      </p:sp>
    </p:spTree>
    <p:extLst>
      <p:ext uri="{BB962C8B-B14F-4D97-AF65-F5344CB8AC3E}">
        <p14:creationId xmlns:p14="http://schemas.microsoft.com/office/powerpoint/2010/main" val="844849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1784A-FB1A-4BC6-BC9A-36D35F954CB4}"/>
              </a:ext>
            </a:extLst>
          </p:cNvPr>
          <p:cNvSpPr>
            <a:spLocks noGrp="1"/>
          </p:cNvSpPr>
          <p:nvPr>
            <p:ph type="ctrTitle"/>
          </p:nvPr>
        </p:nvSpPr>
        <p:spPr>
          <a:xfrm>
            <a:off x="1524000" y="0"/>
            <a:ext cx="9144000" cy="1888761"/>
          </a:xfrm>
        </p:spPr>
        <p:txBody>
          <a:bodyPr>
            <a:normAutofit/>
          </a:bodyPr>
          <a:lstStyle/>
          <a:p>
            <a:r>
              <a:rPr lang="en-IN" sz="3600" dirty="0">
                <a:latin typeface="Algerian" panose="04020705040A02060702" pitchFamily="82" charset="0"/>
              </a:rPr>
              <a:t>Estimation of neutralizers, adulterants and preservatives in milk and milk products</a:t>
            </a:r>
          </a:p>
        </p:txBody>
      </p:sp>
      <p:sp>
        <p:nvSpPr>
          <p:cNvPr id="3" name="Subtitle 2">
            <a:extLst>
              <a:ext uri="{FF2B5EF4-FFF2-40B4-BE49-F238E27FC236}">
                <a16:creationId xmlns:a16="http://schemas.microsoft.com/office/drawing/2014/main" id="{B6680953-7FAE-4376-8CA8-8D04FE183106}"/>
              </a:ext>
            </a:extLst>
          </p:cNvPr>
          <p:cNvSpPr>
            <a:spLocks noGrp="1"/>
          </p:cNvSpPr>
          <p:nvPr>
            <p:ph type="subTitle" idx="1"/>
          </p:nvPr>
        </p:nvSpPr>
        <p:spPr>
          <a:xfrm>
            <a:off x="1524000" y="2563318"/>
            <a:ext cx="9144000" cy="4294682"/>
          </a:xfrm>
        </p:spPr>
        <p:txBody>
          <a:bodyPr/>
          <a:lstStyle/>
          <a:p>
            <a:r>
              <a:rPr lang="en-IN" dirty="0">
                <a:latin typeface="Times New Roman" panose="02020603050405020304" pitchFamily="18" charset="0"/>
                <a:cs typeface="Times New Roman" panose="02020603050405020304" pitchFamily="18" charset="0"/>
              </a:rPr>
              <a:t>DTC 311 (Chemical quality Assurance)</a:t>
            </a:r>
          </a:p>
          <a:p>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a:p>
            <a:r>
              <a:rPr lang="en-IN" dirty="0">
                <a:latin typeface="Times New Roman" panose="02020603050405020304" pitchFamily="18" charset="0"/>
                <a:cs typeface="Times New Roman" panose="02020603050405020304" pitchFamily="18" charset="0"/>
              </a:rPr>
              <a:t>Binod Kumar Bharti</a:t>
            </a:r>
          </a:p>
          <a:p>
            <a:r>
              <a:rPr lang="en-IN" dirty="0">
                <a:latin typeface="Times New Roman" panose="02020603050405020304" pitchFamily="18" charset="0"/>
                <a:cs typeface="Times New Roman" panose="02020603050405020304" pitchFamily="18" charset="0"/>
              </a:rPr>
              <a:t>Assistant Professor cum Jr. Scientist</a:t>
            </a:r>
          </a:p>
          <a:p>
            <a:r>
              <a:rPr lang="en-IN" dirty="0">
                <a:latin typeface="Times New Roman" panose="02020603050405020304" pitchFamily="18" charset="0"/>
                <a:cs typeface="Times New Roman" panose="02020603050405020304" pitchFamily="18" charset="0"/>
              </a:rPr>
              <a:t>Department of Dairy Chemistry</a:t>
            </a:r>
          </a:p>
          <a:p>
            <a:r>
              <a:rPr lang="en-IN" dirty="0">
                <a:latin typeface="Times New Roman" panose="02020603050405020304" pitchFamily="18" charset="0"/>
                <a:cs typeface="Times New Roman" panose="02020603050405020304" pitchFamily="18" charset="0"/>
              </a:rPr>
              <a:t>S.G.I.D.T., (BASU) Patna</a:t>
            </a:r>
          </a:p>
        </p:txBody>
      </p:sp>
    </p:spTree>
    <p:extLst>
      <p:ext uri="{BB962C8B-B14F-4D97-AF65-F5344CB8AC3E}">
        <p14:creationId xmlns:p14="http://schemas.microsoft.com/office/powerpoint/2010/main" val="1754542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F744-91D5-4FBC-845D-22C55F944BD7}"/>
              </a:ext>
            </a:extLst>
          </p:cNvPr>
          <p:cNvSpPr>
            <a:spLocks noGrp="1"/>
          </p:cNvSpPr>
          <p:nvPr>
            <p:ph type="ctrTitle"/>
          </p:nvPr>
        </p:nvSpPr>
        <p:spPr>
          <a:xfrm>
            <a:off x="1524000" y="0"/>
            <a:ext cx="9144000" cy="809469"/>
          </a:xfrm>
        </p:spPr>
        <p:txBody>
          <a:bodyPr>
            <a:normAutofit/>
          </a:bodyPr>
          <a:lstStyle/>
          <a:p>
            <a:r>
              <a:rPr lang="en-US" sz="3200" dirty="0">
                <a:latin typeface="Algerian" panose="04020705040A02060702" pitchFamily="82" charset="0"/>
              </a:rPr>
              <a:t>Detection of Neutralizer</a:t>
            </a:r>
            <a:endParaRPr lang="en-IN" sz="3200" dirty="0"/>
          </a:p>
        </p:txBody>
      </p:sp>
      <p:sp>
        <p:nvSpPr>
          <p:cNvPr id="3" name="Subtitle 2">
            <a:extLst>
              <a:ext uri="{FF2B5EF4-FFF2-40B4-BE49-F238E27FC236}">
                <a16:creationId xmlns:a16="http://schemas.microsoft.com/office/drawing/2014/main" id="{53CAD117-5001-4242-BD37-1BD505AF86CA}"/>
              </a:ext>
            </a:extLst>
          </p:cNvPr>
          <p:cNvSpPr>
            <a:spLocks noGrp="1"/>
          </p:cNvSpPr>
          <p:nvPr>
            <p:ph type="subTitle" idx="1"/>
          </p:nvPr>
        </p:nvSpPr>
        <p:spPr>
          <a:xfrm>
            <a:off x="1524000" y="809469"/>
            <a:ext cx="9144000" cy="6048531"/>
          </a:xfrm>
        </p:spPr>
        <p:txBody>
          <a:bodyPr>
            <a:normAutofit fontScale="92500" lnSpcReduction="20000"/>
          </a:bodyPr>
          <a:lstStyle/>
          <a:p>
            <a:r>
              <a:rPr lang="en-US" dirty="0"/>
              <a:t> </a:t>
            </a:r>
            <a:r>
              <a:rPr lang="en-US" b="1" dirty="0" err="1">
                <a:latin typeface="Times New Roman" panose="02020603050405020304" pitchFamily="18" charset="0"/>
                <a:cs typeface="Times New Roman" panose="02020603050405020304" pitchFamily="18" charset="0"/>
              </a:rPr>
              <a:t>Rosalic</a:t>
            </a:r>
            <a:r>
              <a:rPr lang="en-US" b="1" dirty="0">
                <a:latin typeface="Times New Roman" panose="02020603050405020304" pitchFamily="18" charset="0"/>
                <a:cs typeface="Times New Roman" panose="02020603050405020304" pitchFamily="18" charset="0"/>
              </a:rPr>
              <a:t> Acid Test  </a:t>
            </a:r>
          </a:p>
          <a:p>
            <a:pPr algn="just"/>
            <a:r>
              <a:rPr lang="en-US" b="1" dirty="0">
                <a:latin typeface="Times New Roman" panose="02020603050405020304" pitchFamily="18" charset="0"/>
                <a:cs typeface="Times New Roman" panose="02020603050405020304" pitchFamily="18" charset="0"/>
              </a:rPr>
              <a:t>Principle </a:t>
            </a:r>
          </a:p>
          <a:p>
            <a:pPr algn="just"/>
            <a:r>
              <a:rPr lang="en-US" dirty="0" err="1">
                <a:latin typeface="Times New Roman" panose="02020603050405020304" pitchFamily="18" charset="0"/>
                <a:cs typeface="Times New Roman" panose="02020603050405020304" pitchFamily="18" charset="0"/>
              </a:rPr>
              <a:t>Rosalic</a:t>
            </a:r>
            <a:r>
              <a:rPr lang="en-US" dirty="0">
                <a:latin typeface="Times New Roman" panose="02020603050405020304" pitchFamily="18" charset="0"/>
                <a:cs typeface="Times New Roman" panose="02020603050405020304" pitchFamily="18" charset="0"/>
              </a:rPr>
              <a:t> acid develops a rose red colour with milk containing carbonate and bicarbonate.</a:t>
            </a:r>
          </a:p>
          <a:p>
            <a:pPr algn="just"/>
            <a:r>
              <a:rPr lang="en-US"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Test Tube, Pipette</a:t>
            </a:r>
          </a:p>
          <a:p>
            <a:pPr algn="just"/>
            <a:r>
              <a:rPr lang="en-US" b="1" dirty="0">
                <a:latin typeface="Times New Roman" panose="02020603050405020304" pitchFamily="18" charset="0"/>
                <a:cs typeface="Times New Roman" panose="02020603050405020304" pitchFamily="18" charset="0"/>
              </a:rPr>
              <a:t>Reagents</a:t>
            </a:r>
          </a:p>
          <a:p>
            <a:pPr marL="457200" indent="-457200" algn="just">
              <a:buAutoNum type="arabicPeriod"/>
            </a:pPr>
            <a:r>
              <a:rPr lang="en-US" dirty="0" err="1">
                <a:latin typeface="Times New Roman" panose="02020603050405020304" pitchFamily="18" charset="0"/>
                <a:cs typeface="Times New Roman" panose="02020603050405020304" pitchFamily="18" charset="0"/>
              </a:rPr>
              <a:t>Rosalic</a:t>
            </a:r>
            <a:r>
              <a:rPr lang="en-US" dirty="0">
                <a:latin typeface="Times New Roman" panose="02020603050405020304" pitchFamily="18" charset="0"/>
                <a:cs typeface="Times New Roman" panose="02020603050405020304" pitchFamily="18" charset="0"/>
              </a:rPr>
              <a:t> Acid –one percent (w/v) in ethyl alcohol </a:t>
            </a:r>
          </a:p>
          <a:p>
            <a:pPr marL="457200" indent="-457200" algn="just">
              <a:buAutoNum type="arabicPeriod"/>
            </a:pPr>
            <a:r>
              <a:rPr lang="en-US" dirty="0">
                <a:latin typeface="Times New Roman" panose="02020603050405020304" pitchFamily="18" charset="0"/>
                <a:cs typeface="Times New Roman" panose="02020603050405020304" pitchFamily="18" charset="0"/>
              </a:rPr>
              <a:t>2. Ethyl alcohol-95percent by volume</a:t>
            </a:r>
          </a:p>
          <a:p>
            <a:pPr algn="just"/>
            <a:r>
              <a:rPr lang="en-US" b="1" dirty="0">
                <a:latin typeface="Times New Roman" panose="02020603050405020304" pitchFamily="18" charset="0"/>
                <a:cs typeface="Times New Roman" panose="02020603050405020304" pitchFamily="18" charset="0"/>
              </a:rPr>
              <a:t>Procedure </a:t>
            </a:r>
          </a:p>
          <a:p>
            <a:pPr marL="457200" indent="-457200" algn="just">
              <a:buAutoNum type="arabicPeriod"/>
            </a:pPr>
            <a:r>
              <a:rPr lang="en-US" dirty="0">
                <a:latin typeface="Times New Roman" panose="02020603050405020304" pitchFamily="18" charset="0"/>
                <a:cs typeface="Times New Roman" panose="02020603050405020304" pitchFamily="18" charset="0"/>
              </a:rPr>
              <a:t>Take 5 ml milk in a test tube of capacity 20 ml. </a:t>
            </a:r>
          </a:p>
          <a:p>
            <a:pPr marL="457200" indent="-457200" algn="just">
              <a:buAutoNum type="arabicPeriod"/>
            </a:pPr>
            <a:r>
              <a:rPr lang="en-US" dirty="0">
                <a:latin typeface="Times New Roman" panose="02020603050405020304" pitchFamily="18" charset="0"/>
                <a:cs typeface="Times New Roman" panose="02020603050405020304" pitchFamily="18" charset="0"/>
              </a:rPr>
              <a:t>Add 5 ml ethanol (95%,v/v) and </a:t>
            </a:r>
          </a:p>
          <a:p>
            <a:pPr marL="457200" indent="-457200" algn="just">
              <a:buAutoNum type="arabicPeriod"/>
            </a:pPr>
            <a:r>
              <a:rPr lang="en-US" dirty="0">
                <a:latin typeface="Times New Roman" panose="02020603050405020304" pitchFamily="18" charset="0"/>
                <a:cs typeface="Times New Roman" panose="02020603050405020304" pitchFamily="18" charset="0"/>
              </a:rPr>
              <a:t>4 drops of </a:t>
            </a:r>
            <a:r>
              <a:rPr lang="en-US" dirty="0" err="1">
                <a:latin typeface="Times New Roman" panose="02020603050405020304" pitchFamily="18" charset="0"/>
                <a:cs typeface="Times New Roman" panose="02020603050405020304" pitchFamily="18" charset="0"/>
              </a:rPr>
              <a:t>Rosalic</a:t>
            </a:r>
            <a:r>
              <a:rPr lang="en-US" dirty="0">
                <a:latin typeface="Times New Roman" panose="02020603050405020304" pitchFamily="18" charset="0"/>
                <a:cs typeface="Times New Roman" panose="02020603050405020304" pitchFamily="18" charset="0"/>
              </a:rPr>
              <a:t> acid solution (0.05%; w/v in ethanol). Mix the contents. Observe the colour.</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If carbonate or bicarbonate is present a rose red color will appear. If NaOH is present a pink colour will appear.  </a:t>
            </a:r>
            <a:endParaRPr lang="en-IN" dirty="0"/>
          </a:p>
        </p:txBody>
      </p:sp>
    </p:spTree>
    <p:extLst>
      <p:ext uri="{BB962C8B-B14F-4D97-AF65-F5344CB8AC3E}">
        <p14:creationId xmlns:p14="http://schemas.microsoft.com/office/powerpoint/2010/main" val="985072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A44A-6E5F-448E-B593-E62BDD54CDEE}"/>
              </a:ext>
            </a:extLst>
          </p:cNvPr>
          <p:cNvSpPr>
            <a:spLocks noGrp="1"/>
          </p:cNvSpPr>
          <p:nvPr>
            <p:ph type="ctrTitle"/>
          </p:nvPr>
        </p:nvSpPr>
        <p:spPr>
          <a:xfrm>
            <a:off x="1524000" y="1"/>
            <a:ext cx="9144000" cy="704537"/>
          </a:xfrm>
        </p:spPr>
        <p:txBody>
          <a:bodyPr>
            <a:normAutofit/>
          </a:bodyPr>
          <a:lstStyle/>
          <a:p>
            <a:r>
              <a:rPr lang="en-US" sz="3200" dirty="0">
                <a:latin typeface="Algerian" panose="04020705040A02060702" pitchFamily="82" charset="0"/>
              </a:rPr>
              <a:t>Alkalinity of ash test</a:t>
            </a:r>
            <a:endParaRPr lang="en-IN" sz="3200" dirty="0"/>
          </a:p>
        </p:txBody>
      </p:sp>
      <p:sp>
        <p:nvSpPr>
          <p:cNvPr id="3" name="Subtitle 2">
            <a:extLst>
              <a:ext uri="{FF2B5EF4-FFF2-40B4-BE49-F238E27FC236}">
                <a16:creationId xmlns:a16="http://schemas.microsoft.com/office/drawing/2014/main" id="{119F6E5C-50F5-4A66-B24A-7FA9F04F31C0}"/>
              </a:ext>
            </a:extLst>
          </p:cNvPr>
          <p:cNvSpPr>
            <a:spLocks noGrp="1"/>
          </p:cNvSpPr>
          <p:nvPr>
            <p:ph type="subTitle" idx="1"/>
          </p:nvPr>
        </p:nvSpPr>
        <p:spPr>
          <a:xfrm>
            <a:off x="1524000" y="839449"/>
            <a:ext cx="9144000" cy="6018550"/>
          </a:xfrm>
        </p:spPr>
        <p:txBody>
          <a:bodyPr/>
          <a:lstStyle/>
          <a:p>
            <a:pPr algn="just"/>
            <a:r>
              <a:rPr lang="en-US"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Muffle Furnace, Silica crucible</a:t>
            </a:r>
          </a:p>
          <a:p>
            <a:pPr algn="just"/>
            <a:r>
              <a:rPr lang="en-US" b="1" dirty="0">
                <a:latin typeface="Times New Roman" panose="02020603050405020304" pitchFamily="18" charset="0"/>
                <a:cs typeface="Times New Roman" panose="02020603050405020304" pitchFamily="18" charset="0"/>
              </a:rPr>
              <a:t>Chemicals-</a:t>
            </a:r>
          </a:p>
          <a:p>
            <a:pPr algn="just"/>
            <a:r>
              <a:rPr lang="en-US" dirty="0">
                <a:latin typeface="Times New Roman" panose="02020603050405020304" pitchFamily="18" charset="0"/>
                <a:cs typeface="Times New Roman" panose="02020603050405020304" pitchFamily="18" charset="0"/>
              </a:rPr>
              <a:t>N/10 HCl, Phenolphthalein</a:t>
            </a:r>
          </a:p>
          <a:p>
            <a:pPr algn="just"/>
            <a:r>
              <a:rPr lang="en-US" b="1" dirty="0">
                <a:latin typeface="Times New Roman" panose="02020603050405020304" pitchFamily="18" charset="0"/>
                <a:cs typeface="Times New Roman" panose="02020603050405020304" pitchFamily="18" charset="0"/>
              </a:rPr>
              <a:t>Principle-</a:t>
            </a:r>
          </a:p>
          <a:p>
            <a:pPr marL="457200" indent="-457200" algn="just">
              <a:buAutoNum type="arabicPeriod"/>
            </a:pPr>
            <a:r>
              <a:rPr lang="en-US" dirty="0">
                <a:latin typeface="Times New Roman" panose="02020603050405020304" pitchFamily="18" charset="0"/>
                <a:cs typeface="Times New Roman" panose="02020603050405020304" pitchFamily="18" charset="0"/>
              </a:rPr>
              <a:t>Take 20 ml milk in a silica crucible. </a:t>
            </a:r>
          </a:p>
          <a:p>
            <a:pPr marL="457200" indent="-457200" algn="just">
              <a:buAutoNum type="arabicPeriod"/>
            </a:pPr>
            <a:r>
              <a:rPr lang="en-US" dirty="0">
                <a:latin typeface="Times New Roman" panose="02020603050405020304" pitchFamily="18" charset="0"/>
                <a:cs typeface="Times New Roman" panose="02020603050405020304" pitchFamily="18" charset="0"/>
              </a:rPr>
              <a:t>First evaporate the water to dryness, and then burn the content to ash in a muffle furnace at 550°C. </a:t>
            </a:r>
          </a:p>
          <a:p>
            <a:pPr marL="457200" indent="-457200" algn="just">
              <a:buAutoNum type="arabicPeriod"/>
            </a:pPr>
            <a:r>
              <a:rPr lang="en-US" dirty="0">
                <a:latin typeface="Times New Roman" panose="02020603050405020304" pitchFamily="18" charset="0"/>
                <a:cs typeface="Times New Roman" panose="02020603050405020304" pitchFamily="18" charset="0"/>
              </a:rPr>
              <a:t>Disperse the ash in 10 ml distilled water and titrate the ash content against N/10 HCl using phenolphthalein as indicator. </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If the volume of N/10 HCl exceeds 1.20 ml, then the milk contains the added neutralizers. </a:t>
            </a:r>
            <a:endParaRPr lang="en-IN" dirty="0"/>
          </a:p>
        </p:txBody>
      </p:sp>
    </p:spTree>
    <p:extLst>
      <p:ext uri="{BB962C8B-B14F-4D97-AF65-F5344CB8AC3E}">
        <p14:creationId xmlns:p14="http://schemas.microsoft.com/office/powerpoint/2010/main" val="3533870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7EA9-C985-4C95-AEDE-A7D7460B6F14}"/>
              </a:ext>
            </a:extLst>
          </p:cNvPr>
          <p:cNvSpPr>
            <a:spLocks noGrp="1"/>
          </p:cNvSpPr>
          <p:nvPr>
            <p:ph type="ctrTitle"/>
          </p:nvPr>
        </p:nvSpPr>
        <p:spPr>
          <a:xfrm>
            <a:off x="1524000" y="0"/>
            <a:ext cx="9144000" cy="1334125"/>
          </a:xfrm>
        </p:spPr>
        <p:txBody>
          <a:bodyPr>
            <a:normAutofit/>
          </a:bodyPr>
          <a:lstStyle/>
          <a:p>
            <a:r>
              <a:rPr lang="en-IN" sz="3200" dirty="0">
                <a:latin typeface="Algerian" panose="04020705040A02060702" pitchFamily="82" charset="0"/>
                <a:cs typeface="Times New Roman" panose="02020603050405020304" pitchFamily="18" charset="0"/>
              </a:rPr>
              <a:t>Determination of Sugar</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B49D0A40-7F4A-474E-A33D-41E49FB19058}"/>
              </a:ext>
            </a:extLst>
          </p:cNvPr>
          <p:cNvSpPr>
            <a:spLocks noGrp="1"/>
          </p:cNvSpPr>
          <p:nvPr>
            <p:ph type="subTitle" idx="1"/>
          </p:nvPr>
        </p:nvSpPr>
        <p:spPr>
          <a:xfrm>
            <a:off x="1524000" y="779490"/>
            <a:ext cx="9144000" cy="6078510"/>
          </a:xfrm>
        </p:spPr>
        <p:txBody>
          <a:bodyPr>
            <a:normAutofit/>
          </a:bodyPr>
          <a:lstStyle/>
          <a:p>
            <a:endParaRPr lang="en-US" dirty="0"/>
          </a:p>
          <a:p>
            <a:pPr algn="just"/>
            <a:r>
              <a:rPr lang="en-US" b="1" dirty="0">
                <a:latin typeface="Times New Roman" panose="02020603050405020304" pitchFamily="18" charset="0"/>
                <a:cs typeface="Times New Roman" panose="02020603050405020304" pitchFamily="18" charset="0"/>
              </a:rPr>
              <a:t>Materials required</a:t>
            </a:r>
          </a:p>
          <a:p>
            <a:pPr algn="just"/>
            <a:r>
              <a:rPr lang="en-US" dirty="0">
                <a:latin typeface="Times New Roman" panose="02020603050405020304" pitchFamily="18" charset="0"/>
                <a:cs typeface="Times New Roman" panose="02020603050405020304" pitchFamily="18" charset="0"/>
              </a:rPr>
              <a:t>Boiling water bath, Test tube</a:t>
            </a:r>
          </a:p>
          <a:p>
            <a:pPr algn="just"/>
            <a:r>
              <a:rPr lang="en-US" b="1" dirty="0">
                <a:latin typeface="Times New Roman" panose="02020603050405020304" pitchFamily="18" charset="0"/>
                <a:cs typeface="Times New Roman" panose="02020603050405020304" pitchFamily="18" charset="0"/>
              </a:rPr>
              <a:t>Chemicals required</a:t>
            </a:r>
          </a:p>
          <a:p>
            <a:pPr algn="just"/>
            <a:r>
              <a:rPr lang="en-US" dirty="0">
                <a:latin typeface="Times New Roman" panose="02020603050405020304" pitchFamily="18" charset="0"/>
                <a:cs typeface="Times New Roman" panose="02020603050405020304" pitchFamily="18" charset="0"/>
              </a:rPr>
              <a:t>Resorcinol solution, Hydrochloric acid</a:t>
            </a:r>
          </a:p>
          <a:p>
            <a:pPr algn="just"/>
            <a:r>
              <a:rPr lang="en-US" b="1" dirty="0">
                <a:latin typeface="Times New Roman" panose="02020603050405020304" pitchFamily="18" charset="0"/>
                <a:cs typeface="Times New Roman" panose="02020603050405020304" pitchFamily="18" charset="0"/>
              </a:rPr>
              <a:t>Methods</a:t>
            </a:r>
          </a:p>
          <a:p>
            <a:pPr algn="just"/>
            <a:r>
              <a:rPr lang="en-US" dirty="0">
                <a:latin typeface="Times New Roman" panose="02020603050405020304" pitchFamily="18" charset="0"/>
                <a:cs typeface="Times New Roman" panose="02020603050405020304" pitchFamily="18" charset="0"/>
              </a:rPr>
              <a:t>1.Take 1ml of milk sample </a:t>
            </a:r>
          </a:p>
          <a:p>
            <a:pPr algn="just"/>
            <a:r>
              <a:rPr lang="en-US" dirty="0">
                <a:latin typeface="Times New Roman" panose="02020603050405020304" pitchFamily="18" charset="0"/>
                <a:cs typeface="Times New Roman" panose="02020603050405020304" pitchFamily="18" charset="0"/>
              </a:rPr>
              <a:t>2. Add 1 ml of 0.5% resorcinol solution (0.5% resorcinol solution in 3N Hydrochloric acid). </a:t>
            </a:r>
          </a:p>
          <a:p>
            <a:pPr algn="just"/>
            <a:r>
              <a:rPr lang="en-US" dirty="0">
                <a:latin typeface="Times New Roman" panose="02020603050405020304" pitchFamily="18" charset="0"/>
                <a:cs typeface="Times New Roman" panose="02020603050405020304" pitchFamily="18" charset="0"/>
              </a:rPr>
              <a:t>3. Mix the contents and heat in boiling water bath for 5 min and observe the colour</a:t>
            </a:r>
          </a:p>
          <a:p>
            <a:pPr algn="just"/>
            <a:r>
              <a:rPr lang="en-US" b="1" dirty="0">
                <a:latin typeface="Times New Roman" panose="02020603050405020304" pitchFamily="18" charset="0"/>
                <a:cs typeface="Times New Roman" panose="02020603050405020304" pitchFamily="18" charset="0"/>
              </a:rPr>
              <a:t>Observation</a:t>
            </a:r>
          </a:p>
          <a:p>
            <a:pPr algn="just"/>
            <a:r>
              <a:rPr lang="en-US" dirty="0">
                <a:latin typeface="Times New Roman" panose="02020603050405020304" pitchFamily="18" charset="0"/>
                <a:cs typeface="Times New Roman" panose="02020603050405020304" pitchFamily="18" charset="0"/>
              </a:rPr>
              <a:t>If sugar is present in the sample, the red color will be produced. Blank shows pale yellow or brownish color.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5873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DF3FB-E78F-4050-A4E2-035B6F295608}"/>
              </a:ext>
            </a:extLst>
          </p:cNvPr>
          <p:cNvSpPr>
            <a:spLocks noGrp="1"/>
          </p:cNvSpPr>
          <p:nvPr>
            <p:ph type="ctrTitle"/>
          </p:nvPr>
        </p:nvSpPr>
        <p:spPr>
          <a:xfrm>
            <a:off x="1524000" y="1"/>
            <a:ext cx="9144000" cy="779488"/>
          </a:xfrm>
        </p:spPr>
        <p:txBody>
          <a:bodyPr>
            <a:normAutofit/>
          </a:bodyPr>
          <a:lstStyle/>
          <a:p>
            <a:r>
              <a:rPr lang="en-IN" sz="3200" dirty="0"/>
              <a:t> </a:t>
            </a:r>
            <a:r>
              <a:rPr lang="en-IN" sz="3200" b="1" dirty="0">
                <a:latin typeface="Algerian" panose="04020705040A02060702" pitchFamily="82" charset="0"/>
                <a:cs typeface="Aharoni" panose="02010803020104030203" pitchFamily="2" charset="-79"/>
              </a:rPr>
              <a:t>Determination of Starch </a:t>
            </a:r>
          </a:p>
        </p:txBody>
      </p:sp>
      <p:sp>
        <p:nvSpPr>
          <p:cNvPr id="3" name="Subtitle 2">
            <a:extLst>
              <a:ext uri="{FF2B5EF4-FFF2-40B4-BE49-F238E27FC236}">
                <a16:creationId xmlns:a16="http://schemas.microsoft.com/office/drawing/2014/main" id="{19042873-8F57-4E9C-9073-EE29B4BB62FC}"/>
              </a:ext>
            </a:extLst>
          </p:cNvPr>
          <p:cNvSpPr>
            <a:spLocks noGrp="1"/>
          </p:cNvSpPr>
          <p:nvPr>
            <p:ph type="subTitle" idx="1"/>
          </p:nvPr>
        </p:nvSpPr>
        <p:spPr>
          <a:xfrm>
            <a:off x="1524000" y="779489"/>
            <a:ext cx="9144000" cy="6078510"/>
          </a:xfrm>
        </p:spPr>
        <p:txBody>
          <a:bodyPr>
            <a:normAutofit lnSpcReduction="10000"/>
          </a:bodyPr>
          <a:lstStyle/>
          <a:p>
            <a:pPr algn="just"/>
            <a:r>
              <a:rPr lang="en-US" b="1" dirty="0">
                <a:latin typeface="Times New Roman" panose="02020603050405020304" pitchFamily="18" charset="0"/>
                <a:cs typeface="Times New Roman" panose="02020603050405020304" pitchFamily="18" charset="0"/>
              </a:rPr>
              <a:t>Materials required</a:t>
            </a:r>
          </a:p>
          <a:p>
            <a:pPr algn="just"/>
            <a:r>
              <a:rPr lang="en-US" dirty="0">
                <a:latin typeface="Times New Roman" panose="02020603050405020304" pitchFamily="18" charset="0"/>
                <a:cs typeface="Times New Roman" panose="02020603050405020304" pitchFamily="18" charset="0"/>
              </a:rPr>
              <a:t>Test tube</a:t>
            </a:r>
          </a:p>
          <a:p>
            <a:pPr algn="just"/>
            <a:r>
              <a:rPr lang="en-US" b="1" dirty="0">
                <a:latin typeface="Times New Roman" panose="02020603050405020304" pitchFamily="18" charset="0"/>
                <a:cs typeface="Times New Roman" panose="02020603050405020304" pitchFamily="18" charset="0"/>
              </a:rPr>
              <a:t>Chemicals required</a:t>
            </a:r>
          </a:p>
          <a:p>
            <a:pPr algn="just"/>
            <a:r>
              <a:rPr lang="en-US" dirty="0">
                <a:latin typeface="Times New Roman" panose="02020603050405020304" pitchFamily="18" charset="0"/>
                <a:cs typeface="Times New Roman" panose="02020603050405020304" pitchFamily="18" charset="0"/>
              </a:rPr>
              <a:t>1% iodine solution</a:t>
            </a:r>
          </a:p>
          <a:p>
            <a:pPr algn="just"/>
            <a:r>
              <a:rPr lang="en-US" b="1" dirty="0">
                <a:latin typeface="Times New Roman" panose="02020603050405020304" pitchFamily="18" charset="0"/>
                <a:cs typeface="Times New Roman" panose="02020603050405020304" pitchFamily="18" charset="0"/>
              </a:rPr>
              <a:t>Methods</a:t>
            </a:r>
          </a:p>
          <a:p>
            <a:pPr marL="457200" indent="-457200" algn="just">
              <a:buAutoNum type="arabicPeriod"/>
            </a:pPr>
            <a:r>
              <a:rPr lang="en-US" dirty="0">
                <a:latin typeface="Times New Roman" panose="02020603050405020304" pitchFamily="18" charset="0"/>
                <a:cs typeface="Times New Roman" panose="02020603050405020304" pitchFamily="18" charset="0"/>
              </a:rPr>
              <a:t>Take 3.0 ml of suspected milk sample in a test tube. </a:t>
            </a:r>
          </a:p>
          <a:p>
            <a:pPr marL="457200" indent="-457200" algn="just">
              <a:buAutoNum type="arabicPeriod"/>
            </a:pPr>
            <a:r>
              <a:rPr lang="en-US" dirty="0">
                <a:latin typeface="Times New Roman" panose="02020603050405020304" pitchFamily="18" charset="0"/>
                <a:cs typeface="Times New Roman" panose="02020603050405020304" pitchFamily="18" charset="0"/>
              </a:rPr>
              <a:t>Add one drop of 1% iodine solution (1gm of iodine crystals and 5gm Potassium iodide in 100 ml distilled water, mixed by warming to dissolve the iodine crystals). </a:t>
            </a:r>
          </a:p>
          <a:p>
            <a:pPr marL="457200" indent="-457200" algn="just">
              <a:buAutoNum type="arabicPeriod"/>
            </a:pPr>
            <a:r>
              <a:rPr lang="en-US" dirty="0">
                <a:latin typeface="Times New Roman" panose="02020603050405020304" pitchFamily="18" charset="0"/>
                <a:cs typeface="Times New Roman" panose="02020603050405020304" pitchFamily="18" charset="0"/>
              </a:rPr>
              <a:t>Mixing the contents and observe the colour</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Development of blue color indicates the presence of starch. </a:t>
            </a:r>
          </a:p>
          <a:p>
            <a:pPr algn="just"/>
            <a:r>
              <a:rPr lang="en-US" dirty="0">
                <a:latin typeface="Times New Roman" panose="02020603050405020304" pitchFamily="18" charset="0"/>
                <a:cs typeface="Times New Roman" panose="02020603050405020304" pitchFamily="18" charset="0"/>
              </a:rPr>
              <a:t> </a:t>
            </a:r>
          </a:p>
          <a:p>
            <a:r>
              <a:rPr lang="en-US" dirty="0"/>
              <a:t> </a:t>
            </a:r>
            <a:endParaRPr lang="en-IN" dirty="0"/>
          </a:p>
        </p:txBody>
      </p:sp>
    </p:spTree>
    <p:extLst>
      <p:ext uri="{BB962C8B-B14F-4D97-AF65-F5344CB8AC3E}">
        <p14:creationId xmlns:p14="http://schemas.microsoft.com/office/powerpoint/2010/main" val="280379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15DD4-90AA-45DA-A28A-AE4373001587}"/>
              </a:ext>
            </a:extLst>
          </p:cNvPr>
          <p:cNvSpPr>
            <a:spLocks noGrp="1"/>
          </p:cNvSpPr>
          <p:nvPr>
            <p:ph type="ctrTitle"/>
          </p:nvPr>
        </p:nvSpPr>
        <p:spPr>
          <a:xfrm>
            <a:off x="1524000" y="1"/>
            <a:ext cx="9144000" cy="869429"/>
          </a:xfrm>
        </p:spPr>
        <p:txBody>
          <a:bodyPr>
            <a:normAutofit/>
          </a:bodyPr>
          <a:lstStyle/>
          <a:p>
            <a:r>
              <a:rPr lang="en-IN" sz="3200" dirty="0">
                <a:latin typeface="Algerian" panose="04020705040A02060702" pitchFamily="82" charset="0"/>
              </a:rPr>
              <a:t>Determination of Glucose</a:t>
            </a:r>
          </a:p>
        </p:txBody>
      </p:sp>
      <p:sp>
        <p:nvSpPr>
          <p:cNvPr id="3" name="Subtitle 2">
            <a:extLst>
              <a:ext uri="{FF2B5EF4-FFF2-40B4-BE49-F238E27FC236}">
                <a16:creationId xmlns:a16="http://schemas.microsoft.com/office/drawing/2014/main" id="{67600583-48BF-44C6-8D71-8F7381056F05}"/>
              </a:ext>
            </a:extLst>
          </p:cNvPr>
          <p:cNvSpPr>
            <a:spLocks noGrp="1"/>
          </p:cNvSpPr>
          <p:nvPr>
            <p:ph type="subTitle" idx="1"/>
          </p:nvPr>
        </p:nvSpPr>
        <p:spPr>
          <a:xfrm>
            <a:off x="1524000" y="974361"/>
            <a:ext cx="9144000" cy="5883638"/>
          </a:xfrm>
        </p:spPr>
        <p:txBody>
          <a:bodyPr>
            <a:normAutofit/>
          </a:bodyPr>
          <a:lstStyle/>
          <a:p>
            <a:pPr algn="just"/>
            <a:r>
              <a:rPr lang="en-US" b="1" dirty="0">
                <a:latin typeface="Times New Roman" panose="02020603050405020304" pitchFamily="18" charset="0"/>
                <a:cs typeface="Times New Roman" panose="02020603050405020304" pitchFamily="18" charset="0"/>
              </a:rPr>
              <a:t>Reagents </a:t>
            </a:r>
          </a:p>
          <a:p>
            <a:pPr marL="457200" indent="-457200" algn="just">
              <a:buAutoNum type="alphaLcParenR"/>
            </a:pPr>
            <a:r>
              <a:rPr lang="en-US" dirty="0" err="1">
                <a:latin typeface="Times New Roman" panose="02020603050405020304" pitchFamily="18" charset="0"/>
                <a:cs typeface="Times New Roman" panose="02020603050405020304" pitchFamily="18" charset="0"/>
              </a:rPr>
              <a:t>Barfoed‘s</a:t>
            </a:r>
            <a:r>
              <a:rPr lang="en-US" dirty="0">
                <a:latin typeface="Times New Roman" panose="02020603050405020304" pitchFamily="18" charset="0"/>
                <a:cs typeface="Times New Roman" panose="02020603050405020304" pitchFamily="18" charset="0"/>
              </a:rPr>
              <a:t> reagent ( Prepared by dissolving 24 gm of cupric acetate in 450 ml boiling distilled water and immediately adding 25 ml of 8.5% lactic acid to the hot solution and cooling and diluting the contents to 500 ml). </a:t>
            </a:r>
          </a:p>
          <a:p>
            <a:pPr marL="457200" indent="-457200" algn="just">
              <a:buAutoNum type="alphaLcParenR"/>
            </a:pPr>
            <a:r>
              <a:rPr lang="en-US" dirty="0">
                <a:latin typeface="Times New Roman" panose="02020603050405020304" pitchFamily="18" charset="0"/>
                <a:cs typeface="Times New Roman" panose="02020603050405020304" pitchFamily="18" charset="0"/>
              </a:rPr>
              <a:t>Phosphomolybdic acid reagent. (Dissolve 35gm of Ammonium molybdate and 5 gm of sodium tungstate in 400ml of 5% (W/V) Sodium hydroxide solution. Boil the contents vigorously for 20 – 40 min so that the reactants are dissolved properly. While boiling, the ammonia is released. No change in the color of litmus paper indicates that reagent is free from ammonia. As a result of boiling, water gets evaporated, now cool the contents and dilute to about 350 ml and add 125ml of concentrated (85%) phosphoric acid. Finally make the volume to 500ml with distilled water).</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4056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E7D57CB-5EB9-4ED1-8A06-1A19BB100DC1}"/>
              </a:ext>
            </a:extLst>
          </p:cNvPr>
          <p:cNvSpPr>
            <a:spLocks noGrp="1"/>
          </p:cNvSpPr>
          <p:nvPr>
            <p:ph type="subTitle" idx="1"/>
          </p:nvPr>
        </p:nvSpPr>
        <p:spPr>
          <a:xfrm>
            <a:off x="1524000" y="134911"/>
            <a:ext cx="9144000" cy="6723089"/>
          </a:xfrm>
        </p:spPr>
        <p:txBody>
          <a:bodyPr/>
          <a:lstStyle/>
          <a:p>
            <a:pPr algn="just"/>
            <a:r>
              <a:rPr lang="en-IN"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Test tube, boiling water bath </a:t>
            </a:r>
            <a:endParaRPr lang="en-IN" b="1" dirty="0">
              <a:latin typeface="Times New Roman" panose="02020603050405020304" pitchFamily="18" charset="0"/>
              <a:cs typeface="Times New Roman" panose="02020603050405020304" pitchFamily="18" charset="0"/>
            </a:endParaRPr>
          </a:p>
          <a:p>
            <a:pPr algn="just"/>
            <a:r>
              <a:rPr lang="en-IN" b="1" dirty="0">
                <a:latin typeface="Times New Roman" panose="02020603050405020304" pitchFamily="18" charset="0"/>
                <a:cs typeface="Times New Roman" panose="02020603050405020304" pitchFamily="18" charset="0"/>
              </a:rPr>
              <a:t>Methods</a:t>
            </a:r>
          </a:p>
          <a:p>
            <a:pPr marL="457200" indent="-457200" algn="just">
              <a:buAutoNum type="arabicPeriod"/>
            </a:pPr>
            <a:r>
              <a:rPr lang="en-US" dirty="0">
                <a:latin typeface="Times New Roman" panose="02020603050405020304" pitchFamily="18" charset="0"/>
                <a:cs typeface="Times New Roman" panose="02020603050405020304" pitchFamily="18" charset="0"/>
              </a:rPr>
              <a:t>Take 1ml of adulterated milk sample in a test tube </a:t>
            </a:r>
          </a:p>
          <a:p>
            <a:pPr marL="457200" indent="-457200" algn="just">
              <a:buAutoNum type="arabicPeriod"/>
            </a:pPr>
            <a:r>
              <a:rPr lang="en-US" dirty="0">
                <a:latin typeface="Times New Roman" panose="02020603050405020304" pitchFamily="18" charset="0"/>
                <a:cs typeface="Times New Roman" panose="02020603050405020304" pitchFamily="18" charset="0"/>
              </a:rPr>
              <a:t>Add 1 ml of </a:t>
            </a:r>
            <a:r>
              <a:rPr lang="en-US" dirty="0" err="1">
                <a:latin typeface="Times New Roman" panose="02020603050405020304" pitchFamily="18" charset="0"/>
                <a:cs typeface="Times New Roman" panose="02020603050405020304" pitchFamily="18" charset="0"/>
              </a:rPr>
              <a:t>Barfoed‘s</a:t>
            </a:r>
            <a:r>
              <a:rPr lang="en-US" dirty="0">
                <a:latin typeface="Times New Roman" panose="02020603050405020304" pitchFamily="18" charset="0"/>
                <a:cs typeface="Times New Roman" panose="02020603050405020304" pitchFamily="18" charset="0"/>
              </a:rPr>
              <a:t> reagent. </a:t>
            </a:r>
          </a:p>
          <a:p>
            <a:pPr marL="457200" indent="-457200" algn="just">
              <a:buAutoNum type="arabicPeriod"/>
            </a:pPr>
            <a:r>
              <a:rPr lang="en-US" dirty="0">
                <a:latin typeface="Times New Roman" panose="02020603050405020304" pitchFamily="18" charset="0"/>
                <a:cs typeface="Times New Roman" panose="02020603050405020304" pitchFamily="18" charset="0"/>
              </a:rPr>
              <a:t>Heat the mixture for 3 min in a boiling water bath and cool for 3min under tap water. </a:t>
            </a:r>
          </a:p>
          <a:p>
            <a:pPr marL="457200" indent="-457200" algn="just">
              <a:buAutoNum type="arabicPeriod"/>
            </a:pPr>
            <a:r>
              <a:rPr lang="en-US" dirty="0">
                <a:latin typeface="Times New Roman" panose="02020603050405020304" pitchFamily="18" charset="0"/>
                <a:cs typeface="Times New Roman" panose="02020603050405020304" pitchFamily="18" charset="0"/>
              </a:rPr>
              <a:t>Add 1ml of phosphomolybdic acid reagent and </a:t>
            </a:r>
          </a:p>
          <a:p>
            <a:pPr marL="457200" indent="-457200" algn="just">
              <a:buAutoNum type="arabicPeriod"/>
            </a:pPr>
            <a:r>
              <a:rPr lang="en-US" dirty="0">
                <a:latin typeface="Times New Roman" panose="02020603050405020304" pitchFamily="18" charset="0"/>
                <a:cs typeface="Times New Roman" panose="02020603050405020304" pitchFamily="18" charset="0"/>
              </a:rPr>
              <a:t>Mix the contents and observe the colour. </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Formation of blue color indicates the presence of glucose.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590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B7D9-7BD6-49F8-BF79-68FF012ADBCB}"/>
              </a:ext>
            </a:extLst>
          </p:cNvPr>
          <p:cNvSpPr>
            <a:spLocks noGrp="1"/>
          </p:cNvSpPr>
          <p:nvPr>
            <p:ph type="ctrTitle"/>
          </p:nvPr>
        </p:nvSpPr>
        <p:spPr>
          <a:xfrm>
            <a:off x="1524000" y="1"/>
            <a:ext cx="9144000" cy="794478"/>
          </a:xfrm>
        </p:spPr>
        <p:txBody>
          <a:bodyPr>
            <a:normAutofit fontScale="90000"/>
          </a:bodyPr>
          <a:lstStyle/>
          <a:p>
            <a:r>
              <a:rPr lang="en-IN" dirty="0"/>
              <a:t> </a:t>
            </a:r>
            <a:r>
              <a:rPr lang="en-IN" sz="3200" dirty="0">
                <a:latin typeface="Algerian" panose="04020705040A02060702" pitchFamily="82" charset="0"/>
              </a:rPr>
              <a:t>Determination of Dextrin/ Maltodextrin </a:t>
            </a:r>
          </a:p>
        </p:txBody>
      </p:sp>
      <p:sp>
        <p:nvSpPr>
          <p:cNvPr id="3" name="Subtitle 2">
            <a:extLst>
              <a:ext uri="{FF2B5EF4-FFF2-40B4-BE49-F238E27FC236}">
                <a16:creationId xmlns:a16="http://schemas.microsoft.com/office/drawing/2014/main" id="{7A0A504A-C4CD-43BB-8000-E36362FFBB27}"/>
              </a:ext>
            </a:extLst>
          </p:cNvPr>
          <p:cNvSpPr>
            <a:spLocks noGrp="1"/>
          </p:cNvSpPr>
          <p:nvPr>
            <p:ph type="subTitle" idx="1"/>
          </p:nvPr>
        </p:nvSpPr>
        <p:spPr>
          <a:xfrm>
            <a:off x="1524000" y="1019331"/>
            <a:ext cx="9144000" cy="5838669"/>
          </a:xfrm>
        </p:spPr>
        <p:txBody>
          <a:bodyPr/>
          <a:lstStyle/>
          <a:p>
            <a:pPr algn="just"/>
            <a:r>
              <a:rPr lang="en-US" b="1" dirty="0">
                <a:latin typeface="Times New Roman" panose="02020603050405020304" pitchFamily="18" charset="0"/>
                <a:cs typeface="Times New Roman" panose="02020603050405020304" pitchFamily="18" charset="0"/>
              </a:rPr>
              <a:t>Reagents</a:t>
            </a:r>
          </a:p>
          <a:p>
            <a:pPr algn="just"/>
            <a:r>
              <a:rPr lang="en-US" dirty="0">
                <a:latin typeface="Times New Roman" panose="02020603050405020304" pitchFamily="18" charset="0"/>
                <a:cs typeface="Times New Roman" panose="02020603050405020304" pitchFamily="18" charset="0"/>
              </a:rPr>
              <a:t>Iodine solution, % Potassium iodide solution </a:t>
            </a:r>
          </a:p>
          <a:p>
            <a:pPr algn="just"/>
            <a:r>
              <a:rPr lang="en-US"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Test tube, </a:t>
            </a:r>
          </a:p>
          <a:p>
            <a:pPr algn="just"/>
            <a:r>
              <a:rPr lang="en-US" b="1" dirty="0">
                <a:latin typeface="Times New Roman" panose="02020603050405020304" pitchFamily="18" charset="0"/>
                <a:cs typeface="Times New Roman" panose="02020603050405020304" pitchFamily="18" charset="0"/>
              </a:rPr>
              <a:t>Methods</a:t>
            </a:r>
          </a:p>
          <a:p>
            <a:pPr marL="457200" indent="-457200" algn="just">
              <a:buAutoNum type="arabicPeriod"/>
            </a:pPr>
            <a:r>
              <a:rPr lang="en-US" dirty="0">
                <a:latin typeface="Times New Roman" panose="02020603050405020304" pitchFamily="18" charset="0"/>
                <a:cs typeface="Times New Roman" panose="02020603050405020304" pitchFamily="18" charset="0"/>
              </a:rPr>
              <a:t>Take 1ml of suspected milk sample in a test tube. </a:t>
            </a:r>
          </a:p>
          <a:p>
            <a:pPr marL="457200" indent="-457200" algn="just">
              <a:buAutoNum type="arabicPeriod"/>
            </a:pPr>
            <a:r>
              <a:rPr lang="en-US" dirty="0">
                <a:latin typeface="Times New Roman" panose="02020603050405020304" pitchFamily="18" charset="0"/>
                <a:cs typeface="Times New Roman" panose="02020603050405020304" pitchFamily="18" charset="0"/>
              </a:rPr>
              <a:t>Add 1 ml of iodine solution (0.005N Iodine solution prepared using 3% Potassium iodide solution in water). </a:t>
            </a:r>
          </a:p>
          <a:p>
            <a:pPr marL="457200" indent="-457200" algn="just">
              <a:buAutoNum type="arabicPeriod"/>
            </a:pPr>
            <a:r>
              <a:rPr lang="en-US" dirty="0">
                <a:latin typeface="Times New Roman" panose="02020603050405020304" pitchFamily="18" charset="0"/>
                <a:cs typeface="Times New Roman" panose="02020603050405020304" pitchFamily="18" charset="0"/>
              </a:rPr>
              <a:t>Mix the contents and observe the colour. </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Development of chocolate red brown color indicates the presence of dextrin/ maltodextrin</a:t>
            </a:r>
            <a:r>
              <a:rPr lang="en-US" dirty="0"/>
              <a:t>. </a:t>
            </a:r>
            <a:endParaRPr lang="en-IN" dirty="0"/>
          </a:p>
        </p:txBody>
      </p:sp>
    </p:spTree>
    <p:extLst>
      <p:ext uri="{BB962C8B-B14F-4D97-AF65-F5344CB8AC3E}">
        <p14:creationId xmlns:p14="http://schemas.microsoft.com/office/powerpoint/2010/main" val="1506290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D824-1489-4404-ADF7-DBF3CE8DA214}"/>
              </a:ext>
            </a:extLst>
          </p:cNvPr>
          <p:cNvSpPr>
            <a:spLocks noGrp="1"/>
          </p:cNvSpPr>
          <p:nvPr>
            <p:ph type="ctrTitle"/>
          </p:nvPr>
        </p:nvSpPr>
        <p:spPr>
          <a:xfrm>
            <a:off x="1524000" y="1"/>
            <a:ext cx="9144000" cy="1798820"/>
          </a:xfrm>
        </p:spPr>
        <p:txBody>
          <a:bodyPr>
            <a:normAutofit/>
          </a:bodyPr>
          <a:lstStyle/>
          <a:p>
            <a:r>
              <a:rPr lang="en-IN" sz="3600" dirty="0">
                <a:latin typeface="Algerian" panose="04020705040A02060702" pitchFamily="82" charset="0"/>
              </a:rPr>
              <a:t> Determination of Formaldehyde  </a:t>
            </a:r>
            <a:br>
              <a:rPr lang="en-IN" dirty="0"/>
            </a:br>
            <a:r>
              <a:rPr lang="en-IN" dirty="0"/>
              <a:t> </a:t>
            </a:r>
          </a:p>
        </p:txBody>
      </p:sp>
      <p:sp>
        <p:nvSpPr>
          <p:cNvPr id="3" name="Subtitle 2">
            <a:extLst>
              <a:ext uri="{FF2B5EF4-FFF2-40B4-BE49-F238E27FC236}">
                <a16:creationId xmlns:a16="http://schemas.microsoft.com/office/drawing/2014/main" id="{F19E853E-BB8A-4F9F-AC37-49F49C3CD75E}"/>
              </a:ext>
            </a:extLst>
          </p:cNvPr>
          <p:cNvSpPr>
            <a:spLocks noGrp="1"/>
          </p:cNvSpPr>
          <p:nvPr>
            <p:ph type="subTitle" idx="1"/>
          </p:nvPr>
        </p:nvSpPr>
        <p:spPr>
          <a:xfrm>
            <a:off x="1524000" y="1049311"/>
            <a:ext cx="9144000" cy="5808689"/>
          </a:xfrm>
        </p:spPr>
        <p:txBody>
          <a:bodyPr>
            <a:normAutofit fontScale="92500"/>
          </a:bodyPr>
          <a:lstStyle/>
          <a:p>
            <a:pPr algn="just"/>
            <a:r>
              <a:rPr lang="en-US" b="1" dirty="0" err="1">
                <a:latin typeface="Times New Roman" panose="02020603050405020304" pitchFamily="18" charset="0"/>
                <a:cs typeface="Times New Roman" panose="02020603050405020304" pitchFamily="18" charset="0"/>
              </a:rPr>
              <a:t>Hehner</a:t>
            </a:r>
            <a:r>
              <a:rPr lang="en-US" b="1" dirty="0">
                <a:latin typeface="Times New Roman" panose="02020603050405020304" pitchFamily="18" charset="0"/>
                <a:cs typeface="Times New Roman" panose="02020603050405020304" pitchFamily="18" charset="0"/>
              </a:rPr>
              <a:t> Test:</a:t>
            </a:r>
          </a:p>
          <a:p>
            <a:pPr algn="just"/>
            <a:r>
              <a:rPr lang="en-US" b="1" dirty="0">
                <a:latin typeface="Times New Roman" panose="02020603050405020304" pitchFamily="18" charset="0"/>
                <a:cs typeface="Times New Roman" panose="02020603050405020304" pitchFamily="18" charset="0"/>
              </a:rPr>
              <a:t>Reagents</a:t>
            </a:r>
          </a:p>
          <a:p>
            <a:pPr algn="just"/>
            <a:r>
              <a:rPr lang="en-US" dirty="0">
                <a:latin typeface="Times New Roman" panose="02020603050405020304" pitchFamily="18" charset="0"/>
                <a:cs typeface="Times New Roman" panose="02020603050405020304" pitchFamily="18" charset="0"/>
              </a:rPr>
              <a:t>Sulfuric acid, Ferric chloride </a:t>
            </a:r>
          </a:p>
          <a:p>
            <a:pPr algn="just"/>
            <a:r>
              <a:rPr lang="en-US"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Test tube, </a:t>
            </a:r>
          </a:p>
          <a:p>
            <a:pPr algn="just"/>
            <a:r>
              <a:rPr lang="en-US" b="1" dirty="0">
                <a:latin typeface="Times New Roman" panose="02020603050405020304" pitchFamily="18" charset="0"/>
                <a:cs typeface="Times New Roman" panose="02020603050405020304" pitchFamily="18" charset="0"/>
              </a:rPr>
              <a:t>Methods</a:t>
            </a:r>
          </a:p>
          <a:p>
            <a:pPr marL="457200" indent="-457200" algn="just">
              <a:buAutoNum type="arabicPeriod"/>
            </a:pPr>
            <a:r>
              <a:rPr lang="en-US" dirty="0">
                <a:latin typeface="Times New Roman" panose="02020603050405020304" pitchFamily="18" charset="0"/>
                <a:cs typeface="Times New Roman" panose="02020603050405020304" pitchFamily="18" charset="0"/>
              </a:rPr>
              <a:t>Take 10 ml of the suspected milk sample in a test tube. </a:t>
            </a:r>
          </a:p>
          <a:p>
            <a:pPr marL="457200" indent="-457200" algn="just">
              <a:buAutoNum type="arabicPeriod"/>
            </a:pPr>
            <a:r>
              <a:rPr lang="en-US" dirty="0">
                <a:latin typeface="Times New Roman" panose="02020603050405020304" pitchFamily="18" charset="0"/>
                <a:cs typeface="Times New Roman" panose="02020603050405020304" pitchFamily="18" charset="0"/>
              </a:rPr>
              <a:t>Add 0.5 ml of ferric chloride solution.</a:t>
            </a:r>
          </a:p>
          <a:p>
            <a:pPr marL="457200" indent="-457200" algn="just">
              <a:buAutoNum type="arabicPeriod"/>
            </a:pPr>
            <a:r>
              <a:rPr lang="en-US" dirty="0">
                <a:latin typeface="Times New Roman" panose="02020603050405020304" pitchFamily="18" charset="0"/>
                <a:cs typeface="Times New Roman" panose="02020603050405020304" pitchFamily="18" charset="0"/>
              </a:rPr>
              <a:t>Add gently 5 ml of sulfuric acid along the side of the tube so that it forms a layers at the bottom without mixing the milk. Observe the colour.</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Formation of a violet to purple colored ring at the junction of the two liquids indicates the presence of formalin in the milk sample. </a:t>
            </a:r>
          </a:p>
          <a:p>
            <a:pPr algn="just"/>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7780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8DDF-778C-419E-AC40-7BB9346290A0}"/>
              </a:ext>
            </a:extLst>
          </p:cNvPr>
          <p:cNvSpPr>
            <a:spLocks noGrp="1"/>
          </p:cNvSpPr>
          <p:nvPr>
            <p:ph type="ctrTitle"/>
          </p:nvPr>
        </p:nvSpPr>
        <p:spPr>
          <a:xfrm>
            <a:off x="1524000" y="1"/>
            <a:ext cx="9144000" cy="809468"/>
          </a:xfrm>
        </p:spPr>
        <p:txBody>
          <a:bodyPr>
            <a:normAutofit/>
          </a:bodyPr>
          <a:lstStyle/>
          <a:p>
            <a:r>
              <a:rPr lang="en-IN" sz="3200" dirty="0">
                <a:latin typeface="Algerian" panose="04020705040A02060702" pitchFamily="82" charset="0"/>
                <a:cs typeface="Times New Roman" panose="02020603050405020304" pitchFamily="18" charset="0"/>
              </a:rPr>
              <a:t>Determination of Formaldehyde</a:t>
            </a:r>
          </a:p>
        </p:txBody>
      </p:sp>
      <p:sp>
        <p:nvSpPr>
          <p:cNvPr id="3" name="Subtitle 2">
            <a:extLst>
              <a:ext uri="{FF2B5EF4-FFF2-40B4-BE49-F238E27FC236}">
                <a16:creationId xmlns:a16="http://schemas.microsoft.com/office/drawing/2014/main" id="{EE950DFF-0E37-4039-8BFB-4E93A8149B4F}"/>
              </a:ext>
            </a:extLst>
          </p:cNvPr>
          <p:cNvSpPr>
            <a:spLocks noGrp="1"/>
          </p:cNvSpPr>
          <p:nvPr>
            <p:ph type="subTitle" idx="1"/>
          </p:nvPr>
        </p:nvSpPr>
        <p:spPr>
          <a:xfrm>
            <a:off x="1524000" y="809469"/>
            <a:ext cx="9144000" cy="6048531"/>
          </a:xfrm>
        </p:spPr>
        <p:txBody>
          <a:bodyPr>
            <a:normAutofit lnSpcReduction="10000"/>
          </a:bodyPr>
          <a:lstStyle/>
          <a:p>
            <a:pPr algn="just"/>
            <a:r>
              <a:rPr lang="en-US" b="1" dirty="0">
                <a:latin typeface="Times New Roman" panose="02020603050405020304" pitchFamily="18" charset="0"/>
                <a:cs typeface="Times New Roman" panose="02020603050405020304" pitchFamily="18" charset="0"/>
              </a:rPr>
              <a:t>Leech test: </a:t>
            </a:r>
          </a:p>
          <a:p>
            <a:pPr algn="just"/>
            <a:r>
              <a:rPr lang="en-US" b="1" dirty="0">
                <a:latin typeface="Times New Roman" panose="02020603050405020304" pitchFamily="18" charset="0"/>
                <a:cs typeface="Times New Roman" panose="02020603050405020304" pitchFamily="18" charset="0"/>
              </a:rPr>
              <a:t>Reagents</a:t>
            </a:r>
          </a:p>
          <a:p>
            <a:pPr algn="just"/>
            <a:r>
              <a:rPr lang="en-US" dirty="0">
                <a:latin typeface="Times New Roman" panose="02020603050405020304" pitchFamily="18" charset="0"/>
                <a:cs typeface="Times New Roman" panose="02020603050405020304" pitchFamily="18" charset="0"/>
              </a:rPr>
              <a:t>concentrated HCl, ferric chloride solution </a:t>
            </a:r>
          </a:p>
          <a:p>
            <a:pPr algn="just"/>
            <a:r>
              <a:rPr lang="en-US" b="1" dirty="0">
                <a:latin typeface="Times New Roman" panose="02020603050405020304" pitchFamily="18" charset="0"/>
                <a:cs typeface="Times New Roman" panose="02020603050405020304" pitchFamily="18" charset="0"/>
              </a:rPr>
              <a:t>Apparatus</a:t>
            </a:r>
          </a:p>
          <a:p>
            <a:pPr algn="just"/>
            <a:r>
              <a:rPr lang="en-US" dirty="0">
                <a:latin typeface="Times New Roman" panose="02020603050405020304" pitchFamily="18" charset="0"/>
                <a:cs typeface="Times New Roman" panose="02020603050405020304" pitchFamily="18" charset="0"/>
              </a:rPr>
              <a:t>Test tube, Bunsen burners</a:t>
            </a:r>
          </a:p>
          <a:p>
            <a:pPr algn="just"/>
            <a:r>
              <a:rPr lang="en-US" b="1" dirty="0">
                <a:latin typeface="Times New Roman" panose="02020603050405020304" pitchFamily="18" charset="0"/>
                <a:cs typeface="Times New Roman" panose="02020603050405020304" pitchFamily="18" charset="0"/>
              </a:rPr>
              <a:t>Methods:-</a:t>
            </a:r>
          </a:p>
          <a:p>
            <a:pPr marL="457200" indent="-457200" algn="just">
              <a:buAutoNum type="arabicPeriod"/>
            </a:pPr>
            <a:r>
              <a:rPr lang="en-US" dirty="0">
                <a:latin typeface="Times New Roman" panose="02020603050405020304" pitchFamily="18" charset="0"/>
                <a:cs typeface="Times New Roman" panose="02020603050405020304" pitchFamily="18" charset="0"/>
              </a:rPr>
              <a:t>Take about 5.0 ml of milk in a test tube. </a:t>
            </a:r>
          </a:p>
          <a:p>
            <a:pPr marL="457200" indent="-457200" algn="just">
              <a:buAutoNum type="arabicPeriod"/>
            </a:pPr>
            <a:r>
              <a:rPr lang="en-US" dirty="0">
                <a:latin typeface="Times New Roman" panose="02020603050405020304" pitchFamily="18" charset="0"/>
                <a:cs typeface="Times New Roman" panose="02020603050405020304" pitchFamily="18" charset="0"/>
              </a:rPr>
              <a:t>Add to it equal volumes of concentrated HCl containing 1.0 ml of 10% ferric chloride solution to each 500 ml of the acid. </a:t>
            </a:r>
          </a:p>
          <a:p>
            <a:pPr marL="457200" indent="-457200" algn="just">
              <a:buAutoNum type="arabicPeriod"/>
            </a:pPr>
            <a:r>
              <a:rPr lang="en-US" dirty="0">
                <a:latin typeface="Times New Roman" panose="02020603050405020304" pitchFamily="18" charset="0"/>
                <a:cs typeface="Times New Roman" panose="02020603050405020304" pitchFamily="18" charset="0"/>
              </a:rPr>
              <a:t>Heat over a flame for about five minutes. Rotate the tube to breakup the curd, and observe the color. </a:t>
            </a:r>
          </a:p>
          <a:p>
            <a:pPr algn="just"/>
            <a:r>
              <a:rPr lang="en-US" b="1" dirty="0">
                <a:latin typeface="Times New Roman" panose="02020603050405020304" pitchFamily="18" charset="0"/>
                <a:cs typeface="Times New Roman" panose="02020603050405020304" pitchFamily="18" charset="0"/>
              </a:rPr>
              <a:t>Interpretation</a:t>
            </a:r>
          </a:p>
          <a:p>
            <a:pPr algn="just"/>
            <a:r>
              <a:rPr lang="en-US" dirty="0">
                <a:latin typeface="Times New Roman" panose="02020603050405020304" pitchFamily="18" charset="0"/>
                <a:cs typeface="Times New Roman" panose="02020603050405020304" pitchFamily="18" charset="0"/>
              </a:rPr>
              <a:t>Development of violet color indicates the formaldehyde added as a preservative. </a:t>
            </a:r>
          </a:p>
          <a:p>
            <a:pPr algn="just"/>
            <a:r>
              <a:rPr lang="en-US" dirty="0"/>
              <a:t> </a:t>
            </a:r>
            <a:endParaRPr lang="en-IN" dirty="0"/>
          </a:p>
        </p:txBody>
      </p:sp>
    </p:spTree>
    <p:extLst>
      <p:ext uri="{BB962C8B-B14F-4D97-AF65-F5344CB8AC3E}">
        <p14:creationId xmlns:p14="http://schemas.microsoft.com/office/powerpoint/2010/main" val="3557973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CFFD-1563-46BE-8F8E-7894A8864574}"/>
              </a:ext>
            </a:extLst>
          </p:cNvPr>
          <p:cNvSpPr>
            <a:spLocks noGrp="1"/>
          </p:cNvSpPr>
          <p:nvPr>
            <p:ph type="ctrTitle"/>
          </p:nvPr>
        </p:nvSpPr>
        <p:spPr>
          <a:xfrm>
            <a:off x="1524000" y="1"/>
            <a:ext cx="9144000" cy="764498"/>
          </a:xfrm>
        </p:spPr>
        <p:txBody>
          <a:bodyPr>
            <a:normAutofit/>
          </a:bodyPr>
          <a:lstStyle/>
          <a:p>
            <a:r>
              <a:rPr lang="en-US" sz="3200" dirty="0">
                <a:latin typeface="Algerian" panose="04020705040A02060702" pitchFamily="82" charset="0"/>
              </a:rPr>
              <a:t>Detergents in Milk</a:t>
            </a:r>
            <a:endParaRPr lang="en-IN" sz="3200" dirty="0">
              <a:latin typeface="Algerian" panose="04020705040A02060702" pitchFamily="82" charset="0"/>
            </a:endParaRPr>
          </a:p>
        </p:txBody>
      </p:sp>
      <p:sp>
        <p:nvSpPr>
          <p:cNvPr id="3" name="Subtitle 2">
            <a:extLst>
              <a:ext uri="{FF2B5EF4-FFF2-40B4-BE49-F238E27FC236}">
                <a16:creationId xmlns:a16="http://schemas.microsoft.com/office/drawing/2014/main" id="{A3B0E691-921F-49A0-9EF1-FDDFBD220E13}"/>
              </a:ext>
            </a:extLst>
          </p:cNvPr>
          <p:cNvSpPr>
            <a:spLocks noGrp="1"/>
          </p:cNvSpPr>
          <p:nvPr>
            <p:ph type="subTitle" idx="1"/>
          </p:nvPr>
        </p:nvSpPr>
        <p:spPr>
          <a:xfrm>
            <a:off x="1524000" y="989351"/>
            <a:ext cx="9144000" cy="5868648"/>
          </a:xfrm>
        </p:spPr>
        <p:txBody>
          <a:bodyPr>
            <a:normAutofit/>
          </a:bodyPr>
          <a:lstStyle/>
          <a:p>
            <a:pPr algn="just"/>
            <a:r>
              <a:rPr lang="en-US" b="1" dirty="0">
                <a:latin typeface="Times New Roman" panose="02020603050405020304" pitchFamily="18" charset="0"/>
                <a:cs typeface="Times New Roman" panose="02020603050405020304" pitchFamily="18" charset="0"/>
              </a:rPr>
              <a:t>Chemicals:</a:t>
            </a:r>
          </a:p>
          <a:p>
            <a:pPr algn="just"/>
            <a:r>
              <a:rPr lang="en-US" dirty="0">
                <a:latin typeface="Times New Roman" panose="02020603050405020304" pitchFamily="18" charset="0"/>
                <a:cs typeface="Times New Roman" panose="02020603050405020304" pitchFamily="18" charset="0"/>
              </a:rPr>
              <a:t>Methylene blue solution, chloroform</a:t>
            </a:r>
          </a:p>
          <a:p>
            <a:pPr algn="just"/>
            <a:r>
              <a:rPr lang="en-US" b="1" dirty="0">
                <a:latin typeface="Times New Roman" panose="02020603050405020304" pitchFamily="18" charset="0"/>
                <a:cs typeface="Times New Roman" panose="02020603050405020304" pitchFamily="18" charset="0"/>
              </a:rPr>
              <a:t>Methods </a:t>
            </a:r>
          </a:p>
          <a:p>
            <a:pPr marL="514350" indent="-514350" algn="just">
              <a:buAutoNum type="romanLcParenR"/>
            </a:pPr>
            <a:r>
              <a:rPr lang="en-US" dirty="0">
                <a:latin typeface="Times New Roman" panose="02020603050405020304" pitchFamily="18" charset="0"/>
                <a:cs typeface="Times New Roman" panose="02020603050405020304" pitchFamily="18" charset="0"/>
              </a:rPr>
              <a:t>Take 2.0 ml of milk in a test tube and </a:t>
            </a:r>
          </a:p>
          <a:p>
            <a:pPr marL="514350" indent="-514350" algn="just">
              <a:buAutoNum type="romanLcParenR"/>
            </a:pPr>
            <a:r>
              <a:rPr lang="en-US" dirty="0">
                <a:latin typeface="Times New Roman" panose="02020603050405020304" pitchFamily="18" charset="0"/>
                <a:cs typeface="Times New Roman" panose="02020603050405020304" pitchFamily="18" charset="0"/>
              </a:rPr>
              <a:t>add 1.0 ml of 0.025% methylene blue solution in water. </a:t>
            </a:r>
          </a:p>
          <a:p>
            <a:pPr marL="514350" indent="-514350" algn="just">
              <a:buAutoNum type="romanLcParenR"/>
            </a:pPr>
            <a:r>
              <a:rPr lang="en-US" dirty="0">
                <a:latin typeface="Times New Roman" panose="02020603050405020304" pitchFamily="18" charset="0"/>
                <a:cs typeface="Times New Roman" panose="02020603050405020304" pitchFamily="18" charset="0"/>
              </a:rPr>
              <a:t>Mix the contents and add 5.0 ml of chloroform and shake the contents vigorously. </a:t>
            </a:r>
          </a:p>
          <a:p>
            <a:pPr marL="514350" indent="-514350" algn="just">
              <a:buAutoNum type="romanLcParenR"/>
            </a:pPr>
            <a:r>
              <a:rPr lang="en-US" dirty="0">
                <a:latin typeface="Times New Roman" panose="02020603050405020304" pitchFamily="18" charset="0"/>
                <a:cs typeface="Times New Roman" panose="02020603050405020304" pitchFamily="18" charset="0"/>
              </a:rPr>
              <a:t>Keep the tubes undisturbed for 15 min or centrifuge the contents for 10 min. and observe the color in lower layer. </a:t>
            </a:r>
          </a:p>
          <a:p>
            <a:pPr algn="just"/>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Observation</a:t>
            </a:r>
          </a:p>
          <a:p>
            <a:pPr algn="just"/>
            <a:r>
              <a:rPr lang="en-US" dirty="0">
                <a:latin typeface="Times New Roman" panose="02020603050405020304" pitchFamily="18" charset="0"/>
                <a:cs typeface="Times New Roman" panose="02020603050405020304" pitchFamily="18" charset="0"/>
              </a:rPr>
              <a:t>Intense blue color in lower layer indicates the presence of detergent.  </a:t>
            </a:r>
          </a:p>
          <a:p>
            <a:pPr algn="just"/>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9392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BA51-9683-49D2-86A0-D08393F6B6E6}"/>
              </a:ext>
            </a:extLst>
          </p:cNvPr>
          <p:cNvSpPr>
            <a:spLocks noGrp="1"/>
          </p:cNvSpPr>
          <p:nvPr>
            <p:ph type="ctrTitle"/>
          </p:nvPr>
        </p:nvSpPr>
        <p:spPr>
          <a:xfrm>
            <a:off x="1524000" y="0"/>
            <a:ext cx="9144000" cy="1484026"/>
          </a:xfrm>
        </p:spPr>
        <p:txBody>
          <a:bodyPr>
            <a:normAutofit/>
          </a:bodyPr>
          <a:lstStyle/>
          <a:p>
            <a:r>
              <a:rPr lang="en-US" dirty="0"/>
              <a:t> </a:t>
            </a:r>
            <a:r>
              <a:rPr lang="en-US" sz="3600" dirty="0">
                <a:latin typeface="Algerian" panose="04020705040A02060702" pitchFamily="82" charset="0"/>
              </a:rPr>
              <a:t>Detection of Vanaspati in Ghee  </a:t>
            </a:r>
            <a:br>
              <a:rPr lang="en-US" sz="3600" dirty="0">
                <a:latin typeface="Algerian" panose="04020705040A02060702" pitchFamily="82" charset="0"/>
              </a:rPr>
            </a:br>
            <a:endParaRPr lang="en-IN" sz="3600" dirty="0">
              <a:latin typeface="Algerian" panose="04020705040A02060702" pitchFamily="82" charset="0"/>
            </a:endParaRPr>
          </a:p>
        </p:txBody>
      </p:sp>
      <p:sp>
        <p:nvSpPr>
          <p:cNvPr id="3" name="Subtitle 2">
            <a:extLst>
              <a:ext uri="{FF2B5EF4-FFF2-40B4-BE49-F238E27FC236}">
                <a16:creationId xmlns:a16="http://schemas.microsoft.com/office/drawing/2014/main" id="{7448F567-084E-437B-9397-C20B8FBE67DE}"/>
              </a:ext>
            </a:extLst>
          </p:cNvPr>
          <p:cNvSpPr>
            <a:spLocks noGrp="1"/>
          </p:cNvSpPr>
          <p:nvPr>
            <p:ph type="subTitle" idx="1"/>
          </p:nvPr>
        </p:nvSpPr>
        <p:spPr>
          <a:xfrm>
            <a:off x="1524000" y="974361"/>
            <a:ext cx="9144000" cy="5883639"/>
          </a:xfrm>
        </p:spPr>
        <p:txBody>
          <a:bodyPr/>
          <a:lstStyle/>
          <a:p>
            <a:pPr algn="just"/>
            <a:r>
              <a:rPr lang="en-US" dirty="0">
                <a:latin typeface="Times New Roman" panose="02020603050405020304" pitchFamily="18" charset="0"/>
                <a:cs typeface="Times New Roman" panose="02020603050405020304" pitchFamily="18" charset="0"/>
              </a:rPr>
              <a:t>Isolate the fat from milk by heat clarification method. </a:t>
            </a:r>
          </a:p>
          <a:p>
            <a:pPr algn="just"/>
            <a:r>
              <a:rPr lang="en-US" b="1" dirty="0">
                <a:latin typeface="Times New Roman" panose="02020603050405020304" pitchFamily="18" charset="0"/>
                <a:cs typeface="Times New Roman" panose="02020603050405020304" pitchFamily="18" charset="0"/>
              </a:rPr>
              <a:t>Reagents</a:t>
            </a:r>
          </a:p>
          <a:p>
            <a:pPr algn="just"/>
            <a:r>
              <a:rPr lang="en-US" dirty="0">
                <a:latin typeface="Times New Roman" panose="02020603050405020304" pitchFamily="18" charset="0"/>
                <a:cs typeface="Times New Roman" panose="02020603050405020304" pitchFamily="18" charset="0"/>
              </a:rPr>
              <a:t>concentrated HCl, furfural solution, </a:t>
            </a:r>
          </a:p>
          <a:p>
            <a:pPr algn="just"/>
            <a:r>
              <a:rPr lang="en-US" dirty="0">
                <a:latin typeface="Times New Roman" panose="02020603050405020304" pitchFamily="18" charset="0"/>
                <a:cs typeface="Times New Roman" panose="02020603050405020304" pitchFamily="18" charset="0"/>
              </a:rPr>
              <a:t>Methods:</a:t>
            </a:r>
          </a:p>
          <a:p>
            <a:pPr marL="514350" indent="-514350" algn="just">
              <a:buAutoNum type="romanLcPeriod"/>
            </a:pPr>
            <a:r>
              <a:rPr lang="en-US" dirty="0">
                <a:latin typeface="Times New Roman" panose="02020603050405020304" pitchFamily="18" charset="0"/>
                <a:cs typeface="Times New Roman" panose="02020603050405020304" pitchFamily="18" charset="0"/>
              </a:rPr>
              <a:t>Take about 5 g of the melted fat in a test tube. </a:t>
            </a:r>
          </a:p>
          <a:p>
            <a:pPr marL="514350" indent="-514350" algn="just">
              <a:buAutoNum type="romanLcPeriod"/>
            </a:pPr>
            <a:r>
              <a:rPr lang="en-US" dirty="0">
                <a:latin typeface="Times New Roman" panose="02020603050405020304" pitchFamily="18" charset="0"/>
                <a:cs typeface="Times New Roman" panose="02020603050405020304" pitchFamily="18" charset="0"/>
              </a:rPr>
              <a:t>Add 5 ml of concentrated HCl (AR grade). </a:t>
            </a:r>
          </a:p>
          <a:p>
            <a:pPr marL="514350" indent="-514350" algn="just">
              <a:buAutoNum type="romanLcPeriod"/>
            </a:pPr>
            <a:r>
              <a:rPr lang="en-US" dirty="0">
                <a:latin typeface="Times New Roman" panose="02020603050405020304" pitchFamily="18" charset="0"/>
                <a:cs typeface="Times New Roman" panose="02020603050405020304" pitchFamily="18" charset="0"/>
              </a:rPr>
              <a:t>Add 0.4 ml furfural solution (2% in alcohol) and shake the tube thoroughly for 2 min. </a:t>
            </a:r>
          </a:p>
          <a:p>
            <a:pPr marL="514350" indent="-514350" algn="just">
              <a:buAutoNum type="romanLcPeriod"/>
            </a:pPr>
            <a:r>
              <a:rPr lang="en-US" dirty="0">
                <a:latin typeface="Times New Roman" panose="02020603050405020304" pitchFamily="18" charset="0"/>
                <a:cs typeface="Times New Roman" panose="02020603050405020304" pitchFamily="18" charset="0"/>
              </a:rPr>
              <a:t>Allow the mixture to separate. </a:t>
            </a:r>
          </a:p>
          <a:p>
            <a:pPr marL="514350" indent="-514350" algn="just">
              <a:buAutoNum type="romanLcPeriod"/>
            </a:pPr>
            <a:r>
              <a:rPr lang="en-US" dirty="0">
                <a:latin typeface="Times New Roman" panose="02020603050405020304" pitchFamily="18" charset="0"/>
                <a:cs typeface="Times New Roman" panose="02020603050405020304" pitchFamily="18" charset="0"/>
              </a:rPr>
              <a:t>The development of pink or red color in the acid layer indicates presence of vanaspati. </a:t>
            </a:r>
          </a:p>
          <a:p>
            <a:pPr marL="514350" indent="-514350" algn="just">
              <a:buAutoNum type="romanLcPeriod"/>
            </a:pPr>
            <a:r>
              <a:rPr lang="en-US" dirty="0">
                <a:latin typeface="Times New Roman" panose="02020603050405020304" pitchFamily="18" charset="0"/>
                <a:cs typeface="Times New Roman" panose="02020603050405020304" pitchFamily="18" charset="0"/>
              </a:rPr>
              <a:t>Confirm by adding 5 ml distilled water and shaking again. If the color in acid layer persists, vanaspati is present. If the color disappears, it is absent SP:18 (1987).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3219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E9F0-BAB0-4B60-B712-5F955BC88DF3}"/>
              </a:ext>
            </a:extLst>
          </p:cNvPr>
          <p:cNvSpPr>
            <a:spLocks noGrp="1"/>
          </p:cNvSpPr>
          <p:nvPr>
            <p:ph type="ctrTitle"/>
          </p:nvPr>
        </p:nvSpPr>
        <p:spPr>
          <a:xfrm>
            <a:off x="1524000" y="1"/>
            <a:ext cx="9144000" cy="1528995"/>
          </a:xfrm>
        </p:spPr>
        <p:txBody>
          <a:bodyPr>
            <a:noAutofit/>
          </a:bodyPr>
          <a:lstStyle/>
          <a:p>
            <a:r>
              <a:rPr lang="en-US" sz="2400" dirty="0">
                <a:latin typeface="Algerian" panose="04020705040A02060702" pitchFamily="82" charset="0"/>
              </a:rPr>
              <a:t>Detection of animal body fats and vegetable oils/fats by the Opacity Test in ghee </a:t>
            </a:r>
            <a:br>
              <a:rPr lang="en-US" sz="3200" dirty="0">
                <a:latin typeface="Algerian" panose="04020705040A02060702" pitchFamily="82" charset="0"/>
              </a:rPr>
            </a:br>
            <a:endParaRPr lang="en-IN" sz="3200" dirty="0">
              <a:latin typeface="Algerian" panose="04020705040A02060702" pitchFamily="82" charset="0"/>
            </a:endParaRPr>
          </a:p>
        </p:txBody>
      </p:sp>
      <p:sp>
        <p:nvSpPr>
          <p:cNvPr id="3" name="Subtitle 2">
            <a:extLst>
              <a:ext uri="{FF2B5EF4-FFF2-40B4-BE49-F238E27FC236}">
                <a16:creationId xmlns:a16="http://schemas.microsoft.com/office/drawing/2014/main" id="{FC163CF7-CDF2-469E-A693-D3F5EC6D4256}"/>
              </a:ext>
            </a:extLst>
          </p:cNvPr>
          <p:cNvSpPr>
            <a:spLocks noGrp="1"/>
          </p:cNvSpPr>
          <p:nvPr>
            <p:ph type="subTitle" idx="1"/>
          </p:nvPr>
        </p:nvSpPr>
        <p:spPr>
          <a:xfrm>
            <a:off x="1524000" y="1124262"/>
            <a:ext cx="9144000" cy="5733737"/>
          </a:xfrm>
        </p:spPr>
        <p:txBody>
          <a:bodyPr>
            <a:normAutofit/>
          </a:bodyPr>
          <a:lstStyle/>
          <a:p>
            <a:pPr marL="514350" indent="-514350" algn="just">
              <a:buAutoNum type="romanLcPeriod"/>
            </a:pPr>
            <a:r>
              <a:rPr lang="en-US" dirty="0">
                <a:latin typeface="Times New Roman" panose="02020603050405020304" pitchFamily="18" charset="0"/>
                <a:cs typeface="Times New Roman" panose="02020603050405020304" pitchFamily="18" charset="0"/>
              </a:rPr>
              <a:t>Melt the sample of fat (5 gm) isolated by heat clarification method at 50 +1°C in a test tube and maintain for 3 min to equilibrate. </a:t>
            </a:r>
          </a:p>
          <a:p>
            <a:pPr marL="514350" indent="-514350" algn="just">
              <a:buAutoNum type="romanLcPeriod"/>
            </a:pPr>
            <a:r>
              <a:rPr lang="en-US" dirty="0">
                <a:latin typeface="Times New Roman" panose="02020603050405020304" pitchFamily="18" charset="0"/>
                <a:cs typeface="Times New Roman" panose="02020603050405020304" pitchFamily="18" charset="0"/>
              </a:rPr>
              <a:t>Then transfer the test tube at 23 + 0.2°C water bath and record the opacity time (Time taken by fat sample to acquire either O.D. at 570 nm between 0.14-0.16 or </a:t>
            </a:r>
            <a:r>
              <a:rPr lang="en-US" dirty="0" err="1">
                <a:latin typeface="Times New Roman" panose="02020603050405020304" pitchFamily="18" charset="0"/>
                <a:cs typeface="Times New Roman" panose="02020603050405020304" pitchFamily="18" charset="0"/>
              </a:rPr>
              <a:t>Klett</a:t>
            </a:r>
            <a:r>
              <a:rPr lang="en-US" dirty="0">
                <a:latin typeface="Times New Roman" panose="02020603050405020304" pitchFamily="18" charset="0"/>
                <a:cs typeface="Times New Roman" panose="02020603050405020304" pitchFamily="18" charset="0"/>
              </a:rPr>
              <a:t> reading using red filter between 58-62 after adjusting the instrument to 100% transmittance). </a:t>
            </a:r>
          </a:p>
          <a:p>
            <a:pPr marL="514350" indent="-514350" algn="just">
              <a:buAutoNum type="romanLcPeriod"/>
            </a:pPr>
            <a:r>
              <a:rPr lang="en-US" dirty="0">
                <a:latin typeface="Times New Roman" panose="02020603050405020304" pitchFamily="18" charset="0"/>
                <a:cs typeface="Times New Roman" panose="02020603050405020304" pitchFamily="18" charset="0"/>
              </a:rPr>
              <a:t>The opacity time of pure buffalo ghee is 14-15 min, cow ghee is 18-19 min and that of ghee from cotton tract area is 11-12 min. </a:t>
            </a:r>
          </a:p>
          <a:p>
            <a:pPr marL="514350" indent="-514350" algn="just">
              <a:buAutoNum type="romanLcPeriod"/>
            </a:pPr>
            <a:r>
              <a:rPr lang="en-US" dirty="0">
                <a:latin typeface="Times New Roman" panose="02020603050405020304" pitchFamily="18" charset="0"/>
                <a:cs typeface="Times New Roman" panose="02020603050405020304" pitchFamily="18" charset="0"/>
              </a:rPr>
              <a:t>The opacity time of buffalo ghee adulterated at 10% level with vanaspati is 10-11 min, with pig body fat is 8-9 min, with buffalo body fat is 2-3 min, with cow body fat is 3-4 min and with refined oils is 20-25 min (Singhal, 1980).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6633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26F3-A533-4B49-A5A1-D2BA860FF726}"/>
              </a:ext>
            </a:extLst>
          </p:cNvPr>
          <p:cNvSpPr>
            <a:spLocks noGrp="1"/>
          </p:cNvSpPr>
          <p:nvPr>
            <p:ph type="ctrTitle"/>
          </p:nvPr>
        </p:nvSpPr>
        <p:spPr>
          <a:xfrm>
            <a:off x="1524000" y="1"/>
            <a:ext cx="9144000" cy="1349114"/>
          </a:xfrm>
        </p:spPr>
        <p:txBody>
          <a:bodyPr>
            <a:noAutofit/>
          </a:bodyPr>
          <a:lstStyle/>
          <a:p>
            <a:r>
              <a:rPr lang="en-US" sz="2400" dirty="0">
                <a:latin typeface="Algerian" panose="04020705040A02060702" pitchFamily="82" charset="0"/>
              </a:rPr>
              <a:t>Test for Skimmed Milk Powder in Natural milk (Cow, Buffalo, Goat, Sheep) </a:t>
            </a:r>
            <a:br>
              <a:rPr lang="en-US" sz="2400" dirty="0">
                <a:latin typeface="Algerian" panose="04020705040A02060702" pitchFamily="82" charset="0"/>
              </a:rPr>
            </a:br>
            <a:endParaRPr lang="en-IN" sz="2400" dirty="0">
              <a:latin typeface="Algerian" panose="04020705040A02060702" pitchFamily="82" charset="0"/>
            </a:endParaRPr>
          </a:p>
        </p:txBody>
      </p:sp>
      <p:sp>
        <p:nvSpPr>
          <p:cNvPr id="3" name="Subtitle 2">
            <a:extLst>
              <a:ext uri="{FF2B5EF4-FFF2-40B4-BE49-F238E27FC236}">
                <a16:creationId xmlns:a16="http://schemas.microsoft.com/office/drawing/2014/main" id="{257DB966-EB60-4DFB-AA39-DB8CB99BC8ED}"/>
              </a:ext>
            </a:extLst>
          </p:cNvPr>
          <p:cNvSpPr>
            <a:spLocks noGrp="1"/>
          </p:cNvSpPr>
          <p:nvPr>
            <p:ph type="subTitle" idx="1"/>
          </p:nvPr>
        </p:nvSpPr>
        <p:spPr>
          <a:xfrm>
            <a:off x="1524000" y="1064302"/>
            <a:ext cx="9144000" cy="5793697"/>
          </a:xfrm>
        </p:spPr>
        <p:txBody>
          <a:bodyPr>
            <a:normAutofit/>
          </a:bodyPr>
          <a:lstStyle/>
          <a:p>
            <a:pPr marL="514350" indent="-514350" algn="just">
              <a:buAutoNum type="romanLcPeriod"/>
            </a:pPr>
            <a:r>
              <a:rPr lang="en-US" dirty="0">
                <a:latin typeface="Times New Roman" panose="02020603050405020304" pitchFamily="18" charset="0"/>
                <a:cs typeface="Times New Roman" panose="02020603050405020304" pitchFamily="18" charset="0"/>
              </a:rPr>
              <a:t>Take 50 ml of milk in a 60 ml centrifuge tube. </a:t>
            </a:r>
          </a:p>
          <a:p>
            <a:pPr marL="514350" indent="-514350" algn="just">
              <a:buAutoNum type="romanLcPeriod"/>
            </a:pPr>
            <a:r>
              <a:rPr lang="en-US" dirty="0">
                <a:latin typeface="Times New Roman" panose="02020603050405020304" pitchFamily="18" charset="0"/>
                <a:cs typeface="Times New Roman" panose="02020603050405020304" pitchFamily="18" charset="0"/>
              </a:rPr>
              <a:t>Place the tube in the centrifuge and balance it properly. </a:t>
            </a:r>
          </a:p>
          <a:p>
            <a:pPr marL="514350" indent="-514350" algn="just">
              <a:buAutoNum type="romanLcPeriod"/>
            </a:pPr>
            <a:r>
              <a:rPr lang="en-US" dirty="0">
                <a:latin typeface="Times New Roman" panose="02020603050405020304" pitchFamily="18" charset="0"/>
                <a:cs typeface="Times New Roman" panose="02020603050405020304" pitchFamily="18" charset="0"/>
              </a:rPr>
              <a:t>Centrifuge at 3000 rpm for 15 minutes. Decant the supernatant creamy layer carefully. </a:t>
            </a:r>
          </a:p>
          <a:p>
            <a:pPr marL="514350" indent="-514350" algn="just">
              <a:buAutoNum type="romanLcPeriod"/>
            </a:pPr>
            <a:r>
              <a:rPr lang="en-US" dirty="0">
                <a:latin typeface="Times New Roman" panose="02020603050405020304" pitchFamily="18" charset="0"/>
                <a:cs typeface="Times New Roman" panose="02020603050405020304" pitchFamily="18" charset="0"/>
              </a:rPr>
              <a:t>Add 0.5 ml of 4 % acetic acid for coagulation and then add 2 ml of 1 % phosphomolybdic acid in water. </a:t>
            </a:r>
          </a:p>
          <a:p>
            <a:pPr marL="514350" indent="-514350" algn="just">
              <a:buAutoNum type="romanLcPeriod"/>
            </a:pPr>
            <a:r>
              <a:rPr lang="en-US" dirty="0">
                <a:latin typeface="Times New Roman" panose="02020603050405020304" pitchFamily="18" charset="0"/>
                <a:cs typeface="Times New Roman" panose="02020603050405020304" pitchFamily="18" charset="0"/>
              </a:rPr>
              <a:t>Mix the contents thoroughly and heat in a water bath at boiling temperature for 15 minutes and then cool. </a:t>
            </a:r>
          </a:p>
          <a:p>
            <a:pPr marL="514350" indent="-514350" algn="just">
              <a:buAutoNum type="romanLcPeriod"/>
            </a:pPr>
            <a:r>
              <a:rPr lang="en-US" dirty="0">
                <a:latin typeface="Times New Roman" panose="02020603050405020304" pitchFamily="18" charset="0"/>
                <a:cs typeface="Times New Roman" panose="02020603050405020304" pitchFamily="18" charset="0"/>
              </a:rPr>
              <a:t>The curd obtained from pure milk shall be greenish in color whereas the curd of sample containing skimmed milk powder shall be bluish in color. </a:t>
            </a:r>
          </a:p>
          <a:p>
            <a:pPr marL="514350" indent="-514350" algn="just">
              <a:buAutoNum type="romanLcPeriod"/>
            </a:pPr>
            <a:r>
              <a:rPr lang="en-US" dirty="0">
                <a:latin typeface="Times New Roman" panose="02020603050405020304" pitchFamily="18" charset="0"/>
                <a:cs typeface="Times New Roman" panose="02020603050405020304" pitchFamily="18" charset="0"/>
              </a:rPr>
              <a:t>The intensity of bluish color depends on the amount of the skim milk powder present in the sample.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399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0DF7D-29DD-450E-ADD8-555FF6D7DDB9}"/>
              </a:ext>
            </a:extLst>
          </p:cNvPr>
          <p:cNvSpPr>
            <a:spLocks noGrp="1"/>
          </p:cNvSpPr>
          <p:nvPr>
            <p:ph type="ctrTitle"/>
          </p:nvPr>
        </p:nvSpPr>
        <p:spPr>
          <a:xfrm>
            <a:off x="1524000" y="0"/>
            <a:ext cx="9144000" cy="1903751"/>
          </a:xfrm>
        </p:spPr>
        <p:txBody>
          <a:bodyPr>
            <a:normAutofit fontScale="90000"/>
          </a:bodyPr>
          <a:lstStyle/>
          <a:p>
            <a:r>
              <a:rPr lang="en-US" dirty="0"/>
              <a:t> </a:t>
            </a:r>
            <a:r>
              <a:rPr lang="en-US" sz="3600" dirty="0">
                <a:latin typeface="Algerian" panose="04020705040A02060702" pitchFamily="82" charset="0"/>
              </a:rPr>
              <a:t>Determination of Hydrogen peroxide </a:t>
            </a:r>
            <a:br>
              <a:rPr lang="en-US" dirty="0"/>
            </a:br>
            <a:endParaRPr lang="en-IN" dirty="0"/>
          </a:p>
        </p:txBody>
      </p:sp>
      <p:sp>
        <p:nvSpPr>
          <p:cNvPr id="3" name="Subtitle 2">
            <a:extLst>
              <a:ext uri="{FF2B5EF4-FFF2-40B4-BE49-F238E27FC236}">
                <a16:creationId xmlns:a16="http://schemas.microsoft.com/office/drawing/2014/main" id="{93D8F422-05F2-4062-A3F4-461D3A825399}"/>
              </a:ext>
            </a:extLst>
          </p:cNvPr>
          <p:cNvSpPr>
            <a:spLocks noGrp="1"/>
          </p:cNvSpPr>
          <p:nvPr>
            <p:ph type="subTitle" idx="1"/>
          </p:nvPr>
        </p:nvSpPr>
        <p:spPr>
          <a:xfrm>
            <a:off x="1524000" y="1229193"/>
            <a:ext cx="9144000" cy="5628807"/>
          </a:xfrm>
        </p:spPr>
        <p:txBody>
          <a:bodyPr>
            <a:normAutofit/>
          </a:bodyPr>
          <a:lstStyle/>
          <a:p>
            <a:pPr algn="l"/>
            <a:r>
              <a:rPr lang="en-US" b="1" dirty="0">
                <a:latin typeface="Times New Roman" panose="02020603050405020304" pitchFamily="18" charset="0"/>
                <a:cs typeface="Times New Roman" panose="02020603050405020304" pitchFamily="18" charset="0"/>
              </a:rPr>
              <a:t>Reagents</a:t>
            </a:r>
          </a:p>
          <a:p>
            <a:pPr algn="l"/>
            <a:r>
              <a:rPr lang="en-US" dirty="0">
                <a:latin typeface="Times New Roman" panose="02020603050405020304" pitchFamily="18" charset="0"/>
                <a:cs typeface="Times New Roman" panose="02020603050405020304" pitchFamily="18" charset="0"/>
              </a:rPr>
              <a:t>2% </a:t>
            </a:r>
            <a:r>
              <a:rPr lang="en-US" dirty="0" err="1">
                <a:latin typeface="Times New Roman" panose="02020603050405020304" pitchFamily="18" charset="0"/>
                <a:cs typeface="Times New Roman" panose="02020603050405020304" pitchFamily="18" charset="0"/>
              </a:rPr>
              <a:t>paraphenylene</a:t>
            </a:r>
            <a:r>
              <a:rPr lang="en-US" dirty="0">
                <a:latin typeface="Times New Roman" panose="02020603050405020304" pitchFamily="18" charset="0"/>
                <a:cs typeface="Times New Roman" panose="02020603050405020304" pitchFamily="18" charset="0"/>
              </a:rPr>
              <a:t> diamine solution</a:t>
            </a:r>
          </a:p>
          <a:p>
            <a:pPr algn="l"/>
            <a:r>
              <a:rPr lang="en-US" b="1" dirty="0">
                <a:latin typeface="Times New Roman" panose="02020603050405020304" pitchFamily="18" charset="0"/>
                <a:cs typeface="Times New Roman" panose="02020603050405020304" pitchFamily="18" charset="0"/>
              </a:rPr>
              <a:t>Apparatus </a:t>
            </a:r>
          </a:p>
          <a:p>
            <a:pPr algn="l"/>
            <a:r>
              <a:rPr lang="en-US" dirty="0">
                <a:latin typeface="Times New Roman" panose="02020603050405020304" pitchFamily="18" charset="0"/>
                <a:cs typeface="Times New Roman" panose="02020603050405020304" pitchFamily="18" charset="0"/>
              </a:rPr>
              <a:t>test tube, </a:t>
            </a:r>
          </a:p>
          <a:p>
            <a:pPr algn="l"/>
            <a:r>
              <a:rPr lang="en-US" b="1" dirty="0">
                <a:latin typeface="Times New Roman" panose="02020603050405020304" pitchFamily="18" charset="0"/>
                <a:cs typeface="Times New Roman" panose="02020603050405020304" pitchFamily="18" charset="0"/>
              </a:rPr>
              <a:t>Methods</a:t>
            </a:r>
          </a:p>
          <a:p>
            <a:pPr marL="514350" indent="-514350" algn="l">
              <a:buAutoNum type="romanLcPeriod"/>
            </a:pPr>
            <a:r>
              <a:rPr lang="en-US" dirty="0">
                <a:latin typeface="Times New Roman" panose="02020603050405020304" pitchFamily="18" charset="0"/>
                <a:cs typeface="Times New Roman" panose="02020603050405020304" pitchFamily="18" charset="0"/>
              </a:rPr>
              <a:t>Take 5 ml milk in a test tube and</a:t>
            </a:r>
          </a:p>
          <a:p>
            <a:pPr marL="514350" indent="-514350" algn="l">
              <a:buAutoNum type="romanLcPeriod"/>
            </a:pPr>
            <a:r>
              <a:rPr lang="en-US" dirty="0">
                <a:latin typeface="Times New Roman" panose="02020603050405020304" pitchFamily="18" charset="0"/>
                <a:cs typeface="Times New Roman" panose="02020603050405020304" pitchFamily="18" charset="0"/>
              </a:rPr>
              <a:t> Add 5 drops of 2% </a:t>
            </a:r>
            <a:r>
              <a:rPr lang="en-US" dirty="0" err="1">
                <a:latin typeface="Times New Roman" panose="02020603050405020304" pitchFamily="18" charset="0"/>
                <a:cs typeface="Times New Roman" panose="02020603050405020304" pitchFamily="18" charset="0"/>
              </a:rPr>
              <a:t>paraphenylene</a:t>
            </a:r>
            <a:r>
              <a:rPr lang="en-US" dirty="0">
                <a:latin typeface="Times New Roman" panose="02020603050405020304" pitchFamily="18" charset="0"/>
                <a:cs typeface="Times New Roman" panose="02020603050405020304" pitchFamily="18" charset="0"/>
              </a:rPr>
              <a:t> diamine solution and shake it well. </a:t>
            </a:r>
          </a:p>
          <a:p>
            <a:pPr marL="514350" indent="-514350" algn="l">
              <a:buAutoNum type="romanLcPeriod"/>
            </a:pPr>
            <a:r>
              <a:rPr lang="en-US" dirty="0">
                <a:latin typeface="Times New Roman" panose="02020603050405020304" pitchFamily="18" charset="0"/>
                <a:cs typeface="Times New Roman" panose="02020603050405020304" pitchFamily="18" charset="0"/>
              </a:rPr>
              <a:t>Change of the color of milk to blue confirms that the milk is added with hydrogen peroxide.  </a:t>
            </a:r>
          </a:p>
          <a:p>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6636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1EE1B-37C3-4289-BED4-AA89F78E7015}"/>
              </a:ext>
            </a:extLst>
          </p:cNvPr>
          <p:cNvSpPr>
            <a:spLocks noGrp="1"/>
          </p:cNvSpPr>
          <p:nvPr>
            <p:ph type="ctrTitle"/>
          </p:nvPr>
        </p:nvSpPr>
        <p:spPr>
          <a:xfrm>
            <a:off x="1524000" y="1"/>
            <a:ext cx="9144000" cy="749508"/>
          </a:xfrm>
        </p:spPr>
        <p:txBody>
          <a:bodyPr>
            <a:normAutofit/>
          </a:bodyPr>
          <a:lstStyle/>
          <a:p>
            <a:r>
              <a:rPr lang="en-US" sz="3200" dirty="0">
                <a:latin typeface="Algerian" panose="04020705040A02060702" pitchFamily="82" charset="0"/>
              </a:rPr>
              <a:t>Determination of Common salt</a:t>
            </a:r>
            <a:endParaRPr lang="en-IN" sz="3200" dirty="0">
              <a:latin typeface="Algerian" panose="04020705040A02060702" pitchFamily="82" charset="0"/>
            </a:endParaRPr>
          </a:p>
        </p:txBody>
      </p:sp>
      <p:sp>
        <p:nvSpPr>
          <p:cNvPr id="3" name="Subtitle 2">
            <a:extLst>
              <a:ext uri="{FF2B5EF4-FFF2-40B4-BE49-F238E27FC236}">
                <a16:creationId xmlns:a16="http://schemas.microsoft.com/office/drawing/2014/main" id="{C8B15490-7418-4356-A677-180B9008FA02}"/>
              </a:ext>
            </a:extLst>
          </p:cNvPr>
          <p:cNvSpPr>
            <a:spLocks noGrp="1"/>
          </p:cNvSpPr>
          <p:nvPr>
            <p:ph type="subTitle" idx="1"/>
          </p:nvPr>
        </p:nvSpPr>
        <p:spPr>
          <a:xfrm>
            <a:off x="1524000" y="569627"/>
            <a:ext cx="9144000" cy="6288374"/>
          </a:xfrm>
        </p:spPr>
        <p:txBody>
          <a:bodyPr>
            <a:normAutofit/>
          </a:bodyPr>
          <a:lstStyle/>
          <a:p>
            <a:pPr algn="l"/>
            <a:r>
              <a:rPr lang="en-US" b="1" dirty="0">
                <a:latin typeface="Times New Roman" panose="02020603050405020304" pitchFamily="18" charset="0"/>
                <a:cs typeface="Times New Roman" panose="02020603050405020304" pitchFamily="18" charset="0"/>
              </a:rPr>
              <a:t>Principle</a:t>
            </a:r>
          </a:p>
          <a:p>
            <a:pPr algn="just"/>
            <a:r>
              <a:rPr lang="en-US" dirty="0">
                <a:latin typeface="Times New Roman" panose="02020603050405020304" pitchFamily="18" charset="0"/>
                <a:cs typeface="Times New Roman" panose="02020603050405020304" pitchFamily="18" charset="0"/>
              </a:rPr>
              <a:t>Detection of common salt is based on the principle of argentometric titrations. In this case excess of silver nitrate is made to react with potassium chromate and resulted in the formation of reddish brown precipitates of silver chromate. </a:t>
            </a:r>
          </a:p>
          <a:p>
            <a:pPr algn="just"/>
            <a:r>
              <a:rPr lang="en-US" dirty="0">
                <a:latin typeface="Times New Roman" panose="02020603050405020304" pitchFamily="18" charset="0"/>
                <a:cs typeface="Times New Roman" panose="02020603050405020304" pitchFamily="18" charset="0"/>
              </a:rPr>
              <a:t>Reagents: </a:t>
            </a:r>
          </a:p>
          <a:p>
            <a:pPr algn="just"/>
            <a:r>
              <a:rPr lang="en-US" dirty="0">
                <a:latin typeface="Times New Roman" panose="02020603050405020304" pitchFamily="18" charset="0"/>
                <a:cs typeface="Times New Roman" panose="02020603050405020304" pitchFamily="18" charset="0"/>
              </a:rPr>
              <a:t>Silver nitrate solution, potassium chromate indicator </a:t>
            </a:r>
          </a:p>
          <a:p>
            <a:pPr algn="just"/>
            <a:r>
              <a:rPr lang="en-US" b="1" dirty="0">
                <a:latin typeface="Times New Roman" panose="02020603050405020304" pitchFamily="18" charset="0"/>
                <a:cs typeface="Times New Roman" panose="02020603050405020304" pitchFamily="18" charset="0"/>
              </a:rPr>
              <a:t>Methods:</a:t>
            </a:r>
          </a:p>
          <a:p>
            <a:pPr marL="514350" indent="-514350" algn="just">
              <a:buAutoNum type="romanLcPeriod"/>
            </a:pPr>
            <a:r>
              <a:rPr lang="en-US" dirty="0">
                <a:latin typeface="Times New Roman" panose="02020603050405020304" pitchFamily="18" charset="0"/>
                <a:cs typeface="Times New Roman" panose="02020603050405020304" pitchFamily="18" charset="0"/>
              </a:rPr>
              <a:t>Take 5ml of milk in a test tube. </a:t>
            </a:r>
          </a:p>
          <a:p>
            <a:pPr marL="514350" indent="-514350" algn="just">
              <a:buAutoNum type="romanLcPeriod"/>
            </a:pPr>
            <a:r>
              <a:rPr lang="en-US" dirty="0">
                <a:latin typeface="Times New Roman" panose="02020603050405020304" pitchFamily="18" charset="0"/>
                <a:cs typeface="Times New Roman" panose="02020603050405020304" pitchFamily="18" charset="0"/>
              </a:rPr>
              <a:t>Add 1 ml of silver nitrate solution (4.3 gm/100ml double distilled water). </a:t>
            </a:r>
          </a:p>
          <a:p>
            <a:pPr marL="514350" indent="-514350" algn="just">
              <a:buAutoNum type="romanLcPeriod"/>
            </a:pPr>
            <a:r>
              <a:rPr lang="en-US" dirty="0">
                <a:latin typeface="Times New Roman" panose="02020603050405020304" pitchFamily="18" charset="0"/>
                <a:cs typeface="Times New Roman" panose="02020603050405020304" pitchFamily="18" charset="0"/>
              </a:rPr>
              <a:t>Mix it and add few drops of 5% potassium chromate indicator in water and mix the contents. Observe the color change. </a:t>
            </a:r>
          </a:p>
          <a:p>
            <a:pPr algn="just"/>
            <a:r>
              <a:rPr lang="en-US" b="1" dirty="0">
                <a:latin typeface="Times New Roman" panose="02020603050405020304" pitchFamily="18" charset="0"/>
                <a:cs typeface="Times New Roman" panose="02020603050405020304" pitchFamily="18" charset="0"/>
              </a:rPr>
              <a:t>Observation: </a:t>
            </a:r>
            <a:r>
              <a:rPr lang="en-US" dirty="0">
                <a:latin typeface="Times New Roman" panose="02020603050405020304" pitchFamily="18" charset="0"/>
                <a:cs typeface="Times New Roman" panose="02020603050405020304" pitchFamily="18" charset="0"/>
              </a:rPr>
              <a:t>Development of yellow color indicates the presence of excess salt and red color indicates the absence of excess sodium chloride.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6353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DDD0C-D5B1-4771-AD44-FCEC1C7E4CEE}"/>
              </a:ext>
            </a:extLst>
          </p:cNvPr>
          <p:cNvSpPr>
            <a:spLocks noGrp="1"/>
          </p:cNvSpPr>
          <p:nvPr>
            <p:ph type="ctrTitle"/>
          </p:nvPr>
        </p:nvSpPr>
        <p:spPr/>
        <p:txBody>
          <a:bodyPr/>
          <a:lstStyle/>
          <a:p>
            <a:r>
              <a:rPr lang="en-IN" dirty="0">
                <a:latin typeface="Algerian" panose="04020705040A02060702" pitchFamily="82" charset="0"/>
              </a:rPr>
              <a:t>Thank You</a:t>
            </a:r>
          </a:p>
        </p:txBody>
      </p:sp>
    </p:spTree>
    <p:extLst>
      <p:ext uri="{BB962C8B-B14F-4D97-AF65-F5344CB8AC3E}">
        <p14:creationId xmlns:p14="http://schemas.microsoft.com/office/powerpoint/2010/main" val="3008477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1657</Words>
  <Application>Microsoft Office PowerPoint</Application>
  <PresentationFormat>Widescreen</PresentationFormat>
  <Paragraphs>168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Algerian</vt:lpstr>
      <vt:lpstr>Arial</vt:lpstr>
      <vt:lpstr>Calibri</vt:lpstr>
      <vt:lpstr>Calibri Light</vt:lpstr>
      <vt:lpstr>Times New Roman</vt:lpstr>
      <vt:lpstr>Office Theme</vt:lpstr>
      <vt:lpstr>Estimation of neutralizers, adulterants and preservatives in milk and milk products</vt:lpstr>
      <vt:lpstr>Detection of Neutralizer</vt:lpstr>
      <vt:lpstr>Alkalinity of ash test</vt:lpstr>
      <vt:lpstr>Determination of Sugar  </vt:lpstr>
      <vt:lpstr> Determination of Starch </vt:lpstr>
      <vt:lpstr>Determination of Glucose</vt:lpstr>
      <vt:lpstr>PowerPoint Presentation</vt:lpstr>
      <vt:lpstr> Determination of Dextrin/ Maltodextrin </vt:lpstr>
      <vt:lpstr> Determination of Formaldehyde    </vt:lpstr>
      <vt:lpstr>Determination of Formaldehyde</vt:lpstr>
      <vt:lpstr>Detergents in Milk</vt:lpstr>
      <vt:lpstr> Detection of Vanaspati in Ghee   </vt:lpstr>
      <vt:lpstr>Detection of animal body fats and vegetable oils/fats by the Opacity Test in ghee  </vt:lpstr>
      <vt:lpstr>Test for Skimmed Milk Powder in Natural milk (Cow, Buffalo, Goat, Sheep)  </vt:lpstr>
      <vt:lpstr> Determination of Hydrogen peroxide  </vt:lpstr>
      <vt:lpstr>Determination of Common salt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Detection of Neutralizer  </dc:title>
  <dc:creator>B.K.BHARTI</dc:creator>
  <cp:lastModifiedBy>B.K.BHARTI</cp:lastModifiedBy>
  <cp:revision>23</cp:revision>
  <dcterms:created xsi:type="dcterms:W3CDTF">2021-01-01T06:09:36Z</dcterms:created>
  <dcterms:modified xsi:type="dcterms:W3CDTF">2021-01-07T10:14:28Z</dcterms:modified>
</cp:coreProperties>
</file>