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8" r:id="rId10"/>
    <p:sldId id="264" r:id="rId11"/>
    <p:sldId id="265" r:id="rId12"/>
    <p:sldId id="266" r:id="rId13"/>
    <p:sldId id="267"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1440"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762000" y="3200400"/>
            <a:ext cx="7543800" cy="1524000"/>
          </a:xfrm>
        </p:spPr>
        <p:txBody>
          <a:bodyPr>
            <a:noAutofit/>
          </a:bodyPr>
          <a:lstStyle>
            <a:lvl1pPr>
              <a:defRPr sz="8000"/>
            </a:lvl1pPr>
          </a:lstStyle>
          <a:p>
            <a:r>
              <a:rPr lang="en-US" smtClean="0"/>
              <a:t>Click to edit Master title style</a:t>
            </a:r>
            <a:endParaRPr lang="en-US" dirty="0"/>
          </a:p>
        </p:txBody>
      </p:sp>
      <p:sp>
        <p:nvSpPr>
          <p:cNvPr id="3" name="Subtitle 2"/>
          <p:cNvSpPr>
            <a:spLocks noGrp="1"/>
          </p:cNvSpPr>
          <p:nvPr>
            <p:ph type="subTitle" idx="1"/>
          </p:nvPr>
        </p:nvSpPr>
        <p:spPr>
          <a:xfrm>
            <a:off x="762000" y="4724400"/>
            <a:ext cx="6858000" cy="990600"/>
          </a:xfrm>
        </p:spPr>
        <p:txBody>
          <a:bodyPr anchor="t" anchorCtr="0">
            <a:normAutofit/>
          </a:bodyPr>
          <a:lstStyle>
            <a:lvl1pPr marL="0" indent="0" algn="l">
              <a:buNone/>
              <a:defRPr sz="28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
        <p:nvSpPr>
          <p:cNvPr id="7" name="Rectangle 6"/>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62000" y="3276600"/>
            <a:ext cx="7543800" cy="1676400"/>
          </a:xfrm>
        </p:spPr>
        <p:txBody>
          <a:bodyPr anchor="b" anchorCtr="0"/>
          <a:lstStyle>
            <a:lvl1pPr algn="l">
              <a:defRPr sz="54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62000" y="4953000"/>
            <a:ext cx="6858000" cy="914400"/>
          </a:xfrm>
        </p:spPr>
        <p:txBody>
          <a:bodyPr anchor="t" anchorCtr="0">
            <a:normAutofit/>
          </a:bodyPr>
          <a:lstStyle>
            <a:lvl1pPr marL="0" indent="0">
              <a:buNone/>
              <a:defRPr sz="2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
        <p:nvSpPr>
          <p:cNvPr id="8" name="Rectangle 7"/>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7620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7589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589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1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cxnSp>
        <p:nvCxnSpPr>
          <p:cNvPr id="11" name="Straight Connector 10"/>
          <p:cNvCxnSpPr/>
          <p:nvPr/>
        </p:nvCxnSpPr>
        <p:spPr>
          <a:xfrm>
            <a:off x="7589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6451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2000" y="4572000"/>
            <a:ext cx="6784848" cy="1600200"/>
          </a:xfrm>
        </p:spPr>
        <p:txBody>
          <a:bodyPr anchor="b">
            <a:normAutofit/>
          </a:bodyPr>
          <a:lstStyle>
            <a:lvl1pPr algn="l">
              <a:defRPr sz="5400" b="0"/>
            </a:lvl1pPr>
          </a:lstStyle>
          <a:p>
            <a:r>
              <a:rPr lang="en-US" smtClean="0"/>
              <a:t>Click to edit Master title style</a:t>
            </a:r>
            <a:endParaRPr lang="en-US"/>
          </a:p>
        </p:txBody>
      </p:sp>
      <p:sp>
        <p:nvSpPr>
          <p:cNvPr id="3" name="Content Placeholder 2"/>
          <p:cNvSpPr>
            <a:spLocks noGrp="1"/>
          </p:cNvSpPr>
          <p:nvPr>
            <p:ph idx="1"/>
          </p:nvPr>
        </p:nvSpPr>
        <p:spPr>
          <a:xfrm>
            <a:off x="3710866" y="457200"/>
            <a:ext cx="4594934" cy="4114799"/>
          </a:xfrm>
        </p:spPr>
        <p:txBody>
          <a:bodyP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62001" y="457200"/>
            <a:ext cx="2673657" cy="4114800"/>
          </a:xfrm>
        </p:spPr>
        <p:txBody>
          <a:bodyPr>
            <a:normAutofit/>
          </a:bodyPr>
          <a:lstStyle>
            <a:lvl1pPr marL="0" indent="0">
              <a:buNone/>
              <a:defRPr sz="21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cxnSp>
        <p:nvCxnSpPr>
          <p:cNvPr id="10" name="Straight Connector 9"/>
          <p:cNvCxnSpPr/>
          <p:nvPr/>
        </p:nvCxnSpPr>
        <p:spPr>
          <a:xfrm rot="5400000">
            <a:off x="1677194" y="2514600"/>
            <a:ext cx="3810000" cy="1588"/>
          </a:xfrm>
          <a:prstGeom prst="line">
            <a:avLst/>
          </a:prstGeom>
          <a:ln>
            <a:solidFill>
              <a:schemeClr val="tx2">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8952" y="4572000"/>
            <a:ext cx="6784848" cy="1600200"/>
          </a:xfrm>
        </p:spPr>
        <p:txBody>
          <a:bodyPr anchor="b">
            <a:normAutofit/>
          </a:bodyPr>
          <a:lstStyle>
            <a:lvl1pPr algn="l">
              <a:defRPr sz="5400" b="0"/>
            </a:lvl1pPr>
          </a:lstStyle>
          <a:p>
            <a:r>
              <a:rPr lang="en-US" smtClean="0"/>
              <a:t>Click to edit Master title style</a:t>
            </a:r>
            <a:endParaRPr lang="en-US" dirty="0"/>
          </a:p>
        </p:txBody>
      </p:sp>
      <p:sp>
        <p:nvSpPr>
          <p:cNvPr id="3" name="Picture Placeholder 2"/>
          <p:cNvSpPr>
            <a:spLocks noGrp="1"/>
          </p:cNvSpPr>
          <p:nvPr>
            <p:ph type="pic" idx="1"/>
          </p:nvPr>
        </p:nvSpPr>
        <p:spPr>
          <a:xfrm>
            <a:off x="777240" y="457200"/>
            <a:ext cx="7543800" cy="2895600"/>
          </a:xfrm>
          <a:ln w="6350">
            <a:solidFill>
              <a:schemeClr val="tx2"/>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850392" y="3505200"/>
            <a:ext cx="7391400" cy="804862"/>
          </a:xfrm>
        </p:spPr>
        <p:txBody>
          <a:bodyPr anchor="t" anchorCtr="0">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4400" y="685800"/>
            <a:ext cx="7239000" cy="38862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2000" y="685801"/>
            <a:ext cx="1828800" cy="5410199"/>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90800" y="685801"/>
            <a:ext cx="5715000" cy="48768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2000" y="4572000"/>
            <a:ext cx="6781800" cy="16002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62000" y="685800"/>
            <a:ext cx="7543800" cy="3886200"/>
          </a:xfrm>
          <a:prstGeom prst="rect">
            <a:avLst/>
          </a:prstGeom>
        </p:spPr>
        <p:txBody>
          <a:bodyPr vert="horz" lIns="91440" tIns="45720" rIns="91440" bIns="45720" rtlCol="0" anchor="ctr" anchorCtr="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48400" y="6208776"/>
            <a:ext cx="2133600" cy="365125"/>
          </a:xfrm>
          <a:prstGeom prst="rect">
            <a:avLst/>
          </a:prstGeom>
        </p:spPr>
        <p:txBody>
          <a:bodyPr vert="horz" lIns="91440" tIns="45720" rIns="91440" bIns="45720" rtlCol="0" anchor="ctr"/>
          <a:lstStyle>
            <a:lvl1pPr algn="r">
              <a:defRPr sz="1200" b="1">
                <a:solidFill>
                  <a:schemeClr val="tx2">
                    <a:lumMod val="90000"/>
                    <a:lumOff val="10000"/>
                  </a:schemeClr>
                </a:solidFill>
                <a:latin typeface="+mn-lt"/>
              </a:defRPr>
            </a:lvl1pPr>
          </a:lstStyle>
          <a:p>
            <a:fld id="{1D8BD707-D9CF-40AE-B4C6-C98DA3205C09}" type="datetimeFigureOut">
              <a:rPr lang="en-US" smtClean="0"/>
              <a:pPr/>
              <a:t>1/6/2021</a:t>
            </a:fld>
            <a:endParaRPr lang="en-US" dirty="0"/>
          </a:p>
        </p:txBody>
      </p:sp>
      <p:sp>
        <p:nvSpPr>
          <p:cNvPr id="5" name="Footer Placeholder 4"/>
          <p:cNvSpPr>
            <a:spLocks noGrp="1"/>
          </p:cNvSpPr>
          <p:nvPr>
            <p:ph type="ftr" sz="quarter" idx="3"/>
          </p:nvPr>
        </p:nvSpPr>
        <p:spPr>
          <a:xfrm>
            <a:off x="761999" y="6208776"/>
            <a:ext cx="4873869" cy="365125"/>
          </a:xfrm>
          <a:prstGeom prst="rect">
            <a:avLst/>
          </a:prstGeom>
        </p:spPr>
        <p:txBody>
          <a:bodyPr vert="horz" lIns="91440" tIns="45720" rIns="91440" bIns="45720" rtlCol="0" anchor="ctr"/>
          <a:lstStyle>
            <a:lvl1pPr algn="l">
              <a:defRPr sz="1200" b="1">
                <a:solidFill>
                  <a:schemeClr val="tx2">
                    <a:lumMod val="90000"/>
                    <a:lumOff val="10000"/>
                  </a:schemeClr>
                </a:solidFill>
              </a:defRPr>
            </a:lvl1pPr>
          </a:lstStyle>
          <a:p>
            <a:endParaRPr lang="en-US" dirty="0"/>
          </a:p>
        </p:txBody>
      </p:sp>
      <p:sp>
        <p:nvSpPr>
          <p:cNvPr id="6" name="Slide Number Placeholder 5"/>
          <p:cNvSpPr>
            <a:spLocks noGrp="1"/>
          </p:cNvSpPr>
          <p:nvPr>
            <p:ph type="sldNum" sz="quarter" idx="4"/>
          </p:nvPr>
        </p:nvSpPr>
        <p:spPr>
          <a:xfrm>
            <a:off x="7620000" y="5687568"/>
            <a:ext cx="762000" cy="365125"/>
          </a:xfrm>
          <a:prstGeom prst="rect">
            <a:avLst/>
          </a:prstGeom>
        </p:spPr>
        <p:txBody>
          <a:bodyPr vert="horz" lIns="91440" tIns="45720" rIns="91440" bIns="45720" rtlCol="0" anchor="ctr"/>
          <a:lstStyle>
            <a:lvl1pPr algn="r">
              <a:defRPr sz="2400">
                <a:solidFill>
                  <a:schemeClr val="tx1">
                    <a:lumMod val="85000"/>
                    <a:lumOff val="15000"/>
                  </a:schemeClr>
                </a:solidFill>
                <a:latin typeface="+mj-lt"/>
              </a:defRPr>
            </a:lvl1pPr>
          </a:lstStyle>
          <a:p>
            <a:fld id="{B6F15528-21DE-4FAA-801E-634DDDAF4B2B}" type="slidenum">
              <a:rPr lang="en-US" smtClean="0"/>
              <a:pPr/>
              <a:t>‹#›</a:t>
            </a:fld>
            <a:endParaRPr lang="en-US" dirty="0"/>
          </a:p>
        </p:txBody>
      </p:sp>
      <p:sp>
        <p:nvSpPr>
          <p:cNvPr id="8" name="Rectangle 7"/>
          <p:cNvSpPr/>
          <p:nvPr/>
        </p:nvSpPr>
        <p:spPr>
          <a:xfrm>
            <a:off x="777240" y="0"/>
            <a:ext cx="7543800" cy="381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push dir="u"/>
  </p:transition>
  <p:txStyles>
    <p:title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200" y="2556387"/>
            <a:ext cx="7391400" cy="2320413"/>
          </a:xfrm>
        </p:spPr>
        <p:txBody>
          <a:bodyPr/>
          <a:lstStyle/>
          <a:p>
            <a:pPr algn="ctr"/>
            <a:r>
              <a:rPr lang="en-IN" dirty="0" smtClean="0"/>
              <a:t>Introduction to Economics</a:t>
            </a:r>
            <a:endParaRPr lang="en-IN" dirty="0"/>
          </a:p>
        </p:txBody>
      </p:sp>
      <p:sp>
        <p:nvSpPr>
          <p:cNvPr id="3" name="Subtitle 2"/>
          <p:cNvSpPr>
            <a:spLocks noGrp="1"/>
          </p:cNvSpPr>
          <p:nvPr>
            <p:ph type="subTitle" idx="1"/>
          </p:nvPr>
        </p:nvSpPr>
        <p:spPr>
          <a:xfrm>
            <a:off x="1295400" y="4876800"/>
            <a:ext cx="7086600" cy="1524000"/>
          </a:xfrm>
        </p:spPr>
        <p:txBody>
          <a:bodyPr/>
          <a:lstStyle/>
          <a:p>
            <a:r>
              <a:rPr lang="en-IN" dirty="0" smtClean="0"/>
              <a:t>                              By-</a:t>
            </a:r>
          </a:p>
          <a:p>
            <a:r>
              <a:rPr lang="en-IN" dirty="0" smtClean="0"/>
              <a:t>                              Ravi Shankar Kumar</a:t>
            </a:r>
            <a:endParaRPr lang="en-IN" dirty="0"/>
          </a:p>
        </p:txBody>
      </p:sp>
    </p:spTree>
    <p:extLst>
      <p:ext uri="{BB962C8B-B14F-4D97-AF65-F5344CB8AC3E}">
        <p14:creationId xmlns:p14="http://schemas.microsoft.com/office/powerpoint/2010/main" val="1218331384"/>
      </p:ext>
    </p:extLst>
  </p:cSld>
  <p:clrMapOvr>
    <a:masterClrMapping/>
  </p:clrMapOvr>
  <p:transition spd="slow">
    <p:randomBar dir="ver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04800"/>
            <a:ext cx="7696200" cy="990600"/>
          </a:xfrm>
        </p:spPr>
        <p:txBody>
          <a:bodyPr/>
          <a:lstStyle/>
          <a:p>
            <a:r>
              <a:rPr lang="en-IN" dirty="0" smtClean="0"/>
              <a:t>Introduction:</a:t>
            </a:r>
            <a:endParaRPr lang="en-IN" dirty="0"/>
          </a:p>
        </p:txBody>
      </p:sp>
      <p:sp>
        <p:nvSpPr>
          <p:cNvPr id="3" name="Content Placeholder 2"/>
          <p:cNvSpPr>
            <a:spLocks noGrp="1"/>
          </p:cNvSpPr>
          <p:nvPr>
            <p:ph idx="1"/>
          </p:nvPr>
        </p:nvSpPr>
        <p:spPr>
          <a:xfrm>
            <a:off x="533400" y="1524000"/>
            <a:ext cx="8001000" cy="4572000"/>
          </a:xfrm>
        </p:spPr>
        <p:txBody>
          <a:bodyPr>
            <a:normAutofit fontScale="92500" lnSpcReduction="10000"/>
          </a:bodyPr>
          <a:lstStyle/>
          <a:p>
            <a:pPr algn="just"/>
            <a:r>
              <a:rPr lang="en-IN" dirty="0"/>
              <a:t>The term economics was derived from </a:t>
            </a:r>
            <a:r>
              <a:rPr lang="en-IN"/>
              <a:t>two </a:t>
            </a:r>
            <a:r>
              <a:rPr lang="en-IN" smtClean="0"/>
              <a:t>Greek </a:t>
            </a:r>
            <a:r>
              <a:rPr lang="en-IN" dirty="0"/>
              <a:t>words ‘</a:t>
            </a:r>
            <a:r>
              <a:rPr lang="en-IN" i="1" dirty="0" err="1"/>
              <a:t>eikos</a:t>
            </a:r>
            <a:r>
              <a:rPr lang="en-IN" dirty="0"/>
              <a:t>’ and ‘</a:t>
            </a:r>
            <a:r>
              <a:rPr lang="en-IN" i="1" dirty="0" err="1"/>
              <a:t>nemein</a:t>
            </a:r>
            <a:r>
              <a:rPr lang="en-IN" dirty="0"/>
              <a:t>’ which means ‘to manage household</a:t>
            </a:r>
            <a:r>
              <a:rPr lang="en-IN" dirty="0" smtClean="0"/>
              <a:t>’.</a:t>
            </a:r>
          </a:p>
          <a:p>
            <a:pPr algn="just"/>
            <a:r>
              <a:rPr lang="en-IN" dirty="0"/>
              <a:t>T</a:t>
            </a:r>
            <a:r>
              <a:rPr lang="en-IN" dirty="0" smtClean="0"/>
              <a:t>here </a:t>
            </a:r>
            <a:r>
              <a:rPr lang="en-IN" dirty="0"/>
              <a:t>are several definitions of economics, four are considered relevant and important. They </a:t>
            </a:r>
            <a:r>
              <a:rPr lang="en-IN" dirty="0" smtClean="0"/>
              <a:t>are:</a:t>
            </a:r>
            <a:endParaRPr lang="en-IN" dirty="0"/>
          </a:p>
          <a:p>
            <a:pPr algn="just"/>
            <a:endParaRPr lang="en-IN" dirty="0"/>
          </a:p>
          <a:p>
            <a:pPr marL="0" indent="0" algn="just">
              <a:buNone/>
            </a:pPr>
            <a:r>
              <a:rPr lang="en-IN" dirty="0" smtClean="0"/>
              <a:t>1. Wealth </a:t>
            </a:r>
            <a:r>
              <a:rPr lang="en-IN" dirty="0"/>
              <a:t>definition,</a:t>
            </a:r>
          </a:p>
          <a:p>
            <a:pPr algn="just"/>
            <a:endParaRPr lang="en-IN" dirty="0"/>
          </a:p>
          <a:p>
            <a:pPr marL="0" indent="0" algn="just">
              <a:buNone/>
            </a:pPr>
            <a:r>
              <a:rPr lang="en-IN" dirty="0" smtClean="0"/>
              <a:t>2. Welfare </a:t>
            </a:r>
            <a:r>
              <a:rPr lang="en-IN" dirty="0"/>
              <a:t>definition,</a:t>
            </a:r>
          </a:p>
          <a:p>
            <a:pPr algn="just"/>
            <a:endParaRPr lang="en-IN" dirty="0"/>
          </a:p>
          <a:p>
            <a:pPr marL="0" indent="0" algn="just">
              <a:buNone/>
            </a:pPr>
            <a:r>
              <a:rPr lang="en-IN" dirty="0" smtClean="0"/>
              <a:t>3. Scarcity </a:t>
            </a:r>
            <a:r>
              <a:rPr lang="en-IN" dirty="0"/>
              <a:t>definition and</a:t>
            </a:r>
          </a:p>
          <a:p>
            <a:pPr algn="just"/>
            <a:endParaRPr lang="en-IN" dirty="0"/>
          </a:p>
          <a:p>
            <a:pPr marL="0" indent="0" algn="just">
              <a:buNone/>
            </a:pPr>
            <a:r>
              <a:rPr lang="en-IN" dirty="0" smtClean="0"/>
              <a:t>4. Growth </a:t>
            </a:r>
            <a:r>
              <a:rPr lang="en-IN" dirty="0"/>
              <a:t>definition.</a:t>
            </a:r>
          </a:p>
        </p:txBody>
      </p:sp>
    </p:spTree>
    <p:extLst>
      <p:ext uri="{BB962C8B-B14F-4D97-AF65-F5344CB8AC3E}">
        <p14:creationId xmlns:p14="http://schemas.microsoft.com/office/powerpoint/2010/main" val="2047994182"/>
      </p:ext>
    </p:extLst>
  </p:cSld>
  <p:clrMapOvr>
    <a:masterClrMapping/>
  </p:clrMapOvr>
  <p:transition spd="slow">
    <p:push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28600"/>
            <a:ext cx="7620000" cy="1371600"/>
          </a:xfrm>
        </p:spPr>
        <p:txBody>
          <a:bodyPr/>
          <a:lstStyle/>
          <a:p>
            <a:r>
              <a:rPr lang="en-IN" dirty="0" smtClean="0"/>
              <a:t>Wealth Definition:</a:t>
            </a:r>
            <a:endParaRPr lang="en-IN" dirty="0"/>
          </a:p>
        </p:txBody>
      </p:sp>
      <p:sp>
        <p:nvSpPr>
          <p:cNvPr id="3" name="Content Placeholder 2"/>
          <p:cNvSpPr>
            <a:spLocks noGrp="1"/>
          </p:cNvSpPr>
          <p:nvPr>
            <p:ph idx="1"/>
          </p:nvPr>
        </p:nvSpPr>
        <p:spPr>
          <a:xfrm>
            <a:off x="762000" y="1371600"/>
            <a:ext cx="7543800" cy="3810000"/>
          </a:xfrm>
        </p:spPr>
        <p:txBody>
          <a:bodyPr/>
          <a:lstStyle/>
          <a:p>
            <a:pPr marL="0" indent="0" algn="just">
              <a:buNone/>
            </a:pPr>
            <a:r>
              <a:rPr lang="en-IN" dirty="0"/>
              <a:t>Given by </a:t>
            </a:r>
            <a:r>
              <a:rPr lang="en-IN" dirty="0" smtClean="0"/>
              <a:t>Adam Smith.</a:t>
            </a:r>
          </a:p>
          <a:p>
            <a:pPr algn="just"/>
            <a:r>
              <a:rPr lang="en-IN" dirty="0"/>
              <a:t>Adam </a:t>
            </a:r>
            <a:r>
              <a:rPr lang="en-IN" dirty="0" smtClean="0"/>
              <a:t>Smith is </a:t>
            </a:r>
            <a:r>
              <a:rPr lang="en-IN" dirty="0"/>
              <a:t>generally considered as the father of  Classical economics</a:t>
            </a:r>
            <a:r>
              <a:rPr lang="en-IN" dirty="0" smtClean="0"/>
              <a:t>.</a:t>
            </a:r>
          </a:p>
          <a:p>
            <a:pPr algn="just"/>
            <a:r>
              <a:rPr lang="en-IN" dirty="0"/>
              <a:t>According to him, </a:t>
            </a:r>
            <a:r>
              <a:rPr lang="en-IN" dirty="0" smtClean="0"/>
              <a:t>“Economics is </a:t>
            </a:r>
            <a:r>
              <a:rPr lang="en-IN" dirty="0"/>
              <a:t>the study of the nature and causes of national wealth</a:t>
            </a:r>
            <a:r>
              <a:rPr lang="en-IN" dirty="0" smtClean="0"/>
              <a:t>.”</a:t>
            </a:r>
          </a:p>
          <a:p>
            <a:pPr algn="just"/>
            <a:r>
              <a:rPr lang="en-IN" dirty="0" smtClean="0"/>
              <a:t>Because the definition is based on Wealth, so this definition is termed as wealth definition. </a:t>
            </a:r>
          </a:p>
          <a:p>
            <a:pPr algn="just"/>
            <a:r>
              <a:rPr lang="en-IN" dirty="0" smtClean="0"/>
              <a:t>He has written a book entitled “ The Wealth of Nations”. </a:t>
            </a:r>
            <a:endParaRPr lang="en-IN" dirty="0"/>
          </a:p>
        </p:txBody>
      </p:sp>
    </p:spTree>
    <p:extLst>
      <p:ext uri="{BB962C8B-B14F-4D97-AF65-F5344CB8AC3E}">
        <p14:creationId xmlns:p14="http://schemas.microsoft.com/office/powerpoint/2010/main" val="2605273269"/>
      </p:ext>
    </p:extLst>
  </p:cSld>
  <p:clrMapOvr>
    <a:masterClrMapping/>
  </p:clrMapOvr>
  <p:transition spd="slow">
    <p:push dir="u"/>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57200"/>
            <a:ext cx="7467600" cy="1295400"/>
          </a:xfrm>
        </p:spPr>
        <p:txBody>
          <a:bodyPr/>
          <a:lstStyle/>
          <a:p>
            <a:r>
              <a:rPr lang="en-IN" dirty="0"/>
              <a:t>Welfare definition</a:t>
            </a:r>
          </a:p>
        </p:txBody>
      </p:sp>
      <p:sp>
        <p:nvSpPr>
          <p:cNvPr id="3" name="Content Placeholder 2"/>
          <p:cNvSpPr>
            <a:spLocks noGrp="1"/>
          </p:cNvSpPr>
          <p:nvPr>
            <p:ph idx="1"/>
          </p:nvPr>
        </p:nvSpPr>
        <p:spPr>
          <a:xfrm>
            <a:off x="762000" y="1828800"/>
            <a:ext cx="7543800" cy="3886200"/>
          </a:xfrm>
        </p:spPr>
        <p:txBody>
          <a:bodyPr>
            <a:normAutofit lnSpcReduction="10000"/>
          </a:bodyPr>
          <a:lstStyle/>
          <a:p>
            <a:pPr algn="just"/>
            <a:r>
              <a:rPr lang="en-IN" dirty="0"/>
              <a:t>Given by Alfred </a:t>
            </a:r>
            <a:r>
              <a:rPr lang="en-IN" dirty="0" smtClean="0"/>
              <a:t>Marshall.</a:t>
            </a:r>
          </a:p>
          <a:p>
            <a:pPr algn="just"/>
            <a:r>
              <a:rPr lang="en-IN" dirty="0"/>
              <a:t>According to him</a:t>
            </a:r>
            <a:r>
              <a:rPr lang="en-IN" dirty="0" smtClean="0"/>
              <a:t>, “ Economics is </a:t>
            </a:r>
            <a:r>
              <a:rPr lang="en-IN" dirty="0"/>
              <a:t>the study of mankind in the ordinary business of life; it examines that part of individual and social action which is most closely connected with the attainment and with the use of the material requisites of well-being </a:t>
            </a:r>
            <a:r>
              <a:rPr lang="en-IN" dirty="0" smtClean="0"/>
              <a:t>”. In simple form- “Economics is a study of mankind in the ordinary business of life”.</a:t>
            </a:r>
          </a:p>
          <a:p>
            <a:pPr algn="just"/>
            <a:r>
              <a:rPr lang="en-IN" dirty="0" smtClean="0"/>
              <a:t>He has written a book named “ Principles of Economics” in 1890.</a:t>
            </a:r>
            <a:endParaRPr lang="en-IN" dirty="0"/>
          </a:p>
        </p:txBody>
      </p:sp>
    </p:spTree>
    <p:extLst>
      <p:ext uri="{BB962C8B-B14F-4D97-AF65-F5344CB8AC3E}">
        <p14:creationId xmlns:p14="http://schemas.microsoft.com/office/powerpoint/2010/main" val="1018015835"/>
      </p:ext>
    </p:extLst>
  </p:cSld>
  <p:clrMapOvr>
    <a:masterClrMapping/>
  </p:clrMapOvr>
  <p:transition spd="slow">
    <p:push dir="u"/>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799" y="304800"/>
            <a:ext cx="7499555" cy="1371600"/>
          </a:xfrm>
        </p:spPr>
        <p:txBody>
          <a:bodyPr/>
          <a:lstStyle/>
          <a:p>
            <a:r>
              <a:rPr lang="en-IN" dirty="0"/>
              <a:t>Scarcity definition</a:t>
            </a:r>
          </a:p>
        </p:txBody>
      </p:sp>
      <p:sp>
        <p:nvSpPr>
          <p:cNvPr id="3" name="Content Placeholder 2"/>
          <p:cNvSpPr>
            <a:spLocks noGrp="1"/>
          </p:cNvSpPr>
          <p:nvPr>
            <p:ph idx="1"/>
          </p:nvPr>
        </p:nvSpPr>
        <p:spPr>
          <a:xfrm>
            <a:off x="381000" y="1752600"/>
            <a:ext cx="8458200" cy="4267200"/>
          </a:xfrm>
        </p:spPr>
        <p:txBody>
          <a:bodyPr>
            <a:normAutofit/>
          </a:bodyPr>
          <a:lstStyle/>
          <a:p>
            <a:pPr algn="just"/>
            <a:r>
              <a:rPr lang="en-IN" dirty="0"/>
              <a:t>Given by Professor Lionel </a:t>
            </a:r>
            <a:r>
              <a:rPr lang="en-IN" dirty="0" smtClean="0"/>
              <a:t>Robbins.</a:t>
            </a:r>
          </a:p>
          <a:p>
            <a:pPr marL="0" indent="0" algn="just">
              <a:buNone/>
            </a:pPr>
            <a:r>
              <a:rPr lang="en-IN" dirty="0"/>
              <a:t>According to him :</a:t>
            </a:r>
          </a:p>
          <a:p>
            <a:pPr marL="0" indent="0" algn="just">
              <a:buNone/>
            </a:pPr>
            <a:r>
              <a:rPr lang="en-IN" dirty="0"/>
              <a:t>(</a:t>
            </a:r>
            <a:r>
              <a:rPr lang="en-IN" dirty="0" err="1"/>
              <a:t>i</a:t>
            </a:r>
            <a:r>
              <a:rPr lang="en-IN" dirty="0"/>
              <a:t>) man has unlimited wants or ends,</a:t>
            </a:r>
          </a:p>
          <a:p>
            <a:pPr marL="0" indent="0" algn="just">
              <a:buNone/>
            </a:pPr>
            <a:r>
              <a:rPr lang="en-IN" dirty="0"/>
              <a:t>(ii) the means or resources to satisfy them are limited,</a:t>
            </a:r>
          </a:p>
          <a:p>
            <a:pPr marL="0" indent="0" algn="just">
              <a:buNone/>
            </a:pPr>
            <a:r>
              <a:rPr lang="en-IN" dirty="0"/>
              <a:t>(iii) the resources are not specific and have alternative uses and</a:t>
            </a:r>
          </a:p>
          <a:p>
            <a:pPr marL="0" indent="0" algn="just">
              <a:buNone/>
            </a:pPr>
            <a:r>
              <a:rPr lang="en-IN" dirty="0"/>
              <a:t>(iv) hence there is an urgent need to choose between wants</a:t>
            </a:r>
          </a:p>
          <a:p>
            <a:pPr algn="just"/>
            <a:r>
              <a:rPr lang="en-IN" dirty="0"/>
              <a:t>Thus, Lionel Robbins defined economics as the science which studies human behaviour as a relationship between ends and scarce means which have alternative uses.</a:t>
            </a:r>
          </a:p>
        </p:txBody>
      </p:sp>
    </p:spTree>
    <p:extLst>
      <p:ext uri="{BB962C8B-B14F-4D97-AF65-F5344CB8AC3E}">
        <p14:creationId xmlns:p14="http://schemas.microsoft.com/office/powerpoint/2010/main" val="3028375367"/>
      </p:ext>
    </p:extLst>
  </p:cSld>
  <p:clrMapOvr>
    <a:masterClrMapping/>
  </p:clrMapOvr>
  <p:transition spd="slow">
    <p:push dir="u"/>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381000"/>
            <a:ext cx="7543800" cy="838200"/>
          </a:xfrm>
        </p:spPr>
        <p:txBody>
          <a:bodyPr>
            <a:normAutofit fontScale="90000"/>
          </a:bodyPr>
          <a:lstStyle/>
          <a:p>
            <a:r>
              <a:rPr lang="en-IN" dirty="0"/>
              <a:t>Growth-oriented Definition</a:t>
            </a:r>
          </a:p>
        </p:txBody>
      </p:sp>
      <p:sp>
        <p:nvSpPr>
          <p:cNvPr id="3" name="Content Placeholder 2"/>
          <p:cNvSpPr>
            <a:spLocks noGrp="1"/>
          </p:cNvSpPr>
          <p:nvPr>
            <p:ph idx="1"/>
          </p:nvPr>
        </p:nvSpPr>
        <p:spPr>
          <a:xfrm>
            <a:off x="762000" y="1143000"/>
            <a:ext cx="7543800" cy="4876800"/>
          </a:xfrm>
        </p:spPr>
        <p:txBody>
          <a:bodyPr>
            <a:normAutofit/>
          </a:bodyPr>
          <a:lstStyle/>
          <a:p>
            <a:pPr algn="just"/>
            <a:r>
              <a:rPr lang="en-IN" dirty="0"/>
              <a:t>Given by </a:t>
            </a:r>
            <a:r>
              <a:rPr lang="en-IN" dirty="0" err="1"/>
              <a:t>Prof.</a:t>
            </a:r>
            <a:r>
              <a:rPr lang="en-IN" dirty="0"/>
              <a:t> </a:t>
            </a:r>
            <a:r>
              <a:rPr lang="en-IN" dirty="0" err="1"/>
              <a:t>Paul.A.Samuelson</a:t>
            </a:r>
            <a:r>
              <a:rPr lang="en-IN" dirty="0"/>
              <a:t>, a Nobel Laureate in </a:t>
            </a:r>
            <a:r>
              <a:rPr lang="en-IN" dirty="0" smtClean="0"/>
              <a:t>Economics.</a:t>
            </a:r>
          </a:p>
          <a:p>
            <a:pPr algn="just"/>
            <a:r>
              <a:rPr lang="en-IN" dirty="0"/>
              <a:t>According to him, “ Economics is the study of how people and society end-up choosing, with or without, the use of money, to employ scarce productive resources that could have alternative uses to produce various commodities and distribute them for consumption, now or in the future among the costs and benefits of improving patterns of resource allocation </a:t>
            </a:r>
            <a:r>
              <a:rPr lang="en-IN" dirty="0" smtClean="0"/>
              <a:t>”.</a:t>
            </a:r>
          </a:p>
          <a:p>
            <a:pPr algn="just"/>
            <a:r>
              <a:rPr lang="en-IN" dirty="0" smtClean="0"/>
              <a:t>This definition is considered as Modern definition of Economics.</a:t>
            </a:r>
            <a:endParaRPr lang="en-IN" dirty="0"/>
          </a:p>
        </p:txBody>
      </p:sp>
    </p:spTree>
    <p:extLst>
      <p:ext uri="{BB962C8B-B14F-4D97-AF65-F5344CB8AC3E}">
        <p14:creationId xmlns:p14="http://schemas.microsoft.com/office/powerpoint/2010/main" val="2895638722"/>
      </p:ext>
    </p:extLst>
  </p:cSld>
  <p:clrMapOvr>
    <a:masterClrMapping/>
  </p:clrMapOvr>
  <p:transition spd="slow">
    <p:push dir="u"/>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7848600" cy="838200"/>
          </a:xfrm>
        </p:spPr>
        <p:txBody>
          <a:bodyPr>
            <a:normAutofit fontScale="90000"/>
          </a:bodyPr>
          <a:lstStyle/>
          <a:p>
            <a:r>
              <a:rPr lang="en-IN" dirty="0"/>
              <a:t>Micro and Macro Economics</a:t>
            </a:r>
          </a:p>
        </p:txBody>
      </p:sp>
      <p:sp>
        <p:nvSpPr>
          <p:cNvPr id="3" name="Content Placeholder 2"/>
          <p:cNvSpPr>
            <a:spLocks noGrp="1"/>
          </p:cNvSpPr>
          <p:nvPr>
            <p:ph idx="1"/>
          </p:nvPr>
        </p:nvSpPr>
        <p:spPr>
          <a:xfrm>
            <a:off x="381000" y="1371600"/>
            <a:ext cx="8458200" cy="4630993"/>
          </a:xfrm>
        </p:spPr>
        <p:txBody>
          <a:bodyPr>
            <a:normAutofit/>
          </a:bodyPr>
          <a:lstStyle/>
          <a:p>
            <a:pPr algn="just"/>
            <a:r>
              <a:rPr lang="en-IN" dirty="0"/>
              <a:t>The terms micro-economics and macro-economics were first used by the Swedish economist </a:t>
            </a:r>
            <a:r>
              <a:rPr lang="en-IN" i="1" dirty="0"/>
              <a:t>Ragnar </a:t>
            </a:r>
            <a:r>
              <a:rPr lang="en-IN" i="1" dirty="0" err="1"/>
              <a:t>Friesch</a:t>
            </a:r>
            <a:r>
              <a:rPr lang="en-IN" i="1" dirty="0"/>
              <a:t> </a:t>
            </a:r>
            <a:r>
              <a:rPr lang="en-IN" dirty="0"/>
              <a:t>in the 1920s</a:t>
            </a:r>
            <a:r>
              <a:rPr lang="en-IN" dirty="0" smtClean="0"/>
              <a:t>.</a:t>
            </a:r>
          </a:p>
          <a:p>
            <a:pPr algn="just"/>
            <a:r>
              <a:rPr lang="en-IN" dirty="0"/>
              <a:t>Microeconomics deals with individuals, households, firms and industries or individual prices, wages or incomes. It studies the economic motives and behaviour patterns of individual consumers and produces involved in organising and operating individual business firms or industries</a:t>
            </a:r>
            <a:r>
              <a:rPr lang="en-IN" dirty="0" smtClean="0"/>
              <a:t>.</a:t>
            </a:r>
          </a:p>
          <a:p>
            <a:pPr algn="just"/>
            <a:r>
              <a:rPr lang="en-IN" dirty="0"/>
              <a:t>Macroeconomics is the study of economic system as a whole, of the aggregate consumption and demand and of the aggregate saving, investment and employment in the economy. It deals with aggregates and averages of the system rather than individual items in it.</a:t>
            </a:r>
          </a:p>
        </p:txBody>
      </p:sp>
    </p:spTree>
    <p:extLst>
      <p:ext uri="{BB962C8B-B14F-4D97-AF65-F5344CB8AC3E}">
        <p14:creationId xmlns:p14="http://schemas.microsoft.com/office/powerpoint/2010/main" val="2674084011"/>
      </p:ext>
    </p:extLst>
  </p:cSld>
  <p:clrMapOvr>
    <a:masterClrMapping/>
  </p:clrMapOvr>
  <p:transition spd="slow">
    <p:push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457200"/>
            <a:ext cx="7543800" cy="990600"/>
          </a:xfrm>
        </p:spPr>
        <p:txBody>
          <a:bodyPr>
            <a:normAutofit/>
          </a:bodyPr>
          <a:lstStyle/>
          <a:p>
            <a:r>
              <a:rPr lang="en-IN" dirty="0"/>
              <a:t>Environmental Economics</a:t>
            </a:r>
          </a:p>
        </p:txBody>
      </p:sp>
      <p:sp>
        <p:nvSpPr>
          <p:cNvPr id="3" name="Content Placeholder 2"/>
          <p:cNvSpPr>
            <a:spLocks noGrp="1"/>
          </p:cNvSpPr>
          <p:nvPr>
            <p:ph idx="1"/>
          </p:nvPr>
        </p:nvSpPr>
        <p:spPr>
          <a:xfrm>
            <a:off x="533400" y="1600200"/>
            <a:ext cx="8153400" cy="3886200"/>
          </a:xfrm>
        </p:spPr>
        <p:txBody>
          <a:bodyPr>
            <a:normAutofit/>
          </a:bodyPr>
          <a:lstStyle/>
          <a:p>
            <a:pPr algn="just"/>
            <a:r>
              <a:rPr lang="en-IN" sz="2800" dirty="0"/>
              <a:t>Environmental economics is a branch of Economics that deals with application of economic principles in the conservation and management of nature. It is also called as Natural Resource Economics or Ecological Economics. When welfare Economics expanded its boundary, environmental economics gained importance.</a:t>
            </a:r>
          </a:p>
        </p:txBody>
      </p:sp>
    </p:spTree>
    <p:extLst>
      <p:ext uri="{BB962C8B-B14F-4D97-AF65-F5344CB8AC3E}">
        <p14:creationId xmlns:p14="http://schemas.microsoft.com/office/powerpoint/2010/main" val="1618048632"/>
      </p:ext>
    </p:extLst>
  </p:cSld>
  <p:clrMapOvr>
    <a:masterClrMapping/>
  </p:clrMapOvr>
  <p:transition spd="slow">
    <p:push dir="u"/>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511277"/>
            <a:ext cx="7526594" cy="685800"/>
          </a:xfrm>
        </p:spPr>
        <p:txBody>
          <a:bodyPr>
            <a:normAutofit fontScale="90000"/>
          </a:bodyPr>
          <a:lstStyle/>
          <a:p>
            <a:r>
              <a:rPr lang="en-IN" dirty="0" err="1" smtClean="0"/>
              <a:t>Cont</a:t>
            </a:r>
            <a:r>
              <a:rPr lang="en-IN" dirty="0" smtClean="0"/>
              <a:t>…</a:t>
            </a:r>
            <a:endParaRPr lang="en-IN" dirty="0"/>
          </a:p>
        </p:txBody>
      </p:sp>
      <p:sp>
        <p:nvSpPr>
          <p:cNvPr id="3" name="Content Placeholder 2"/>
          <p:cNvSpPr>
            <a:spLocks noGrp="1"/>
          </p:cNvSpPr>
          <p:nvPr>
            <p:ph idx="1"/>
          </p:nvPr>
        </p:nvSpPr>
        <p:spPr>
          <a:xfrm>
            <a:off x="762000" y="1143000"/>
            <a:ext cx="7620000" cy="4800601"/>
          </a:xfrm>
        </p:spPr>
        <p:txBody>
          <a:bodyPr>
            <a:noAutofit/>
          </a:bodyPr>
          <a:lstStyle/>
          <a:p>
            <a:pPr algn="just"/>
            <a:r>
              <a:rPr lang="en-IN" sz="2800" dirty="0"/>
              <a:t>Environmental economics deals with economic and managerial aspects of pollution and natural resources. It interacts between human beings and their physical surroundings. </a:t>
            </a:r>
            <a:endParaRPr lang="en-IN" sz="2800" dirty="0" smtClean="0"/>
          </a:p>
          <a:p>
            <a:pPr algn="just"/>
            <a:r>
              <a:rPr lang="en-IN" sz="2800" dirty="0" smtClean="0"/>
              <a:t>It </a:t>
            </a:r>
            <a:r>
              <a:rPr lang="en-IN" sz="2800" dirty="0"/>
              <a:t>studies the impact of pollution on human beings and suggests national utilization of resources in a proper way so that there may be an increase in social welfare or minimization of social costs.</a:t>
            </a:r>
          </a:p>
        </p:txBody>
      </p:sp>
    </p:spTree>
    <p:extLst>
      <p:ext uri="{BB962C8B-B14F-4D97-AF65-F5344CB8AC3E}">
        <p14:creationId xmlns:p14="http://schemas.microsoft.com/office/powerpoint/2010/main" val="4079265578"/>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304800"/>
            <a:ext cx="8453284" cy="914400"/>
          </a:xfrm>
        </p:spPr>
        <p:txBody>
          <a:bodyPr>
            <a:normAutofit/>
          </a:bodyPr>
          <a:lstStyle/>
          <a:p>
            <a:r>
              <a:rPr lang="en-IN" sz="4400" dirty="0"/>
              <a:t>Positive and normative economics</a:t>
            </a:r>
          </a:p>
        </p:txBody>
      </p:sp>
      <p:sp>
        <p:nvSpPr>
          <p:cNvPr id="3" name="Content Placeholder 2"/>
          <p:cNvSpPr>
            <a:spLocks noGrp="1"/>
          </p:cNvSpPr>
          <p:nvPr>
            <p:ph idx="1"/>
          </p:nvPr>
        </p:nvSpPr>
        <p:spPr>
          <a:xfrm>
            <a:off x="304800" y="1371600"/>
            <a:ext cx="8458200" cy="4648200"/>
          </a:xfrm>
        </p:spPr>
        <p:txBody>
          <a:bodyPr>
            <a:normAutofit/>
          </a:bodyPr>
          <a:lstStyle/>
          <a:p>
            <a:pPr algn="just"/>
            <a:r>
              <a:rPr lang="en-IN" sz="2800" dirty="0"/>
              <a:t>Positive science is descriptive in nature as it describes what happens. It does with the question of "what is</a:t>
            </a:r>
            <a:r>
              <a:rPr lang="en-IN" sz="2800" dirty="0" smtClean="0"/>
              <a:t>?“</a:t>
            </a:r>
          </a:p>
          <a:p>
            <a:pPr algn="just"/>
            <a:r>
              <a:rPr lang="en-IN" sz="2800" dirty="0"/>
              <a:t>Normative science deals with the question of "what ought to be?" While the positives science describes, the normative science prescribes</a:t>
            </a:r>
            <a:r>
              <a:rPr lang="en-IN" sz="2800" dirty="0" smtClean="0"/>
              <a:t>.</a:t>
            </a:r>
          </a:p>
          <a:p>
            <a:pPr algn="just"/>
            <a:r>
              <a:rPr lang="en-IN" sz="2800" dirty="0"/>
              <a:t>Economics is a positive as well as a normative science. It describes what happens in an economy and prescribes what ought to be done to put it on a desired path of development.</a:t>
            </a:r>
          </a:p>
          <a:p>
            <a:pPr marL="0" indent="0" algn="just">
              <a:buNone/>
            </a:pPr>
            <a:endParaRPr lang="en-IN" sz="2800" dirty="0"/>
          </a:p>
        </p:txBody>
      </p:sp>
    </p:spTree>
    <p:extLst>
      <p:ext uri="{BB962C8B-B14F-4D97-AF65-F5344CB8AC3E}">
        <p14:creationId xmlns:p14="http://schemas.microsoft.com/office/powerpoint/2010/main" val="3406598787"/>
      </p:ext>
    </p:extLst>
  </p:cSld>
  <p:clrMapOvr>
    <a:masterClrMapping/>
  </p:clrMapOvr>
  <p:transition spd="slow">
    <p:push dir="u"/>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228600"/>
            <a:ext cx="7543800" cy="990600"/>
          </a:xfrm>
        </p:spPr>
        <p:txBody>
          <a:bodyPr/>
          <a:lstStyle/>
          <a:p>
            <a:r>
              <a:rPr lang="en-IN" dirty="0"/>
              <a:t>Resource Scarcity</a:t>
            </a:r>
          </a:p>
        </p:txBody>
      </p:sp>
      <p:sp>
        <p:nvSpPr>
          <p:cNvPr id="3" name="Content Placeholder 2"/>
          <p:cNvSpPr>
            <a:spLocks noGrp="1"/>
          </p:cNvSpPr>
          <p:nvPr>
            <p:ph idx="1"/>
          </p:nvPr>
        </p:nvSpPr>
        <p:spPr>
          <a:xfrm>
            <a:off x="457200" y="1295400"/>
            <a:ext cx="8153400" cy="4800600"/>
          </a:xfrm>
        </p:spPr>
        <p:txBody>
          <a:bodyPr>
            <a:normAutofit lnSpcReduction="10000"/>
          </a:bodyPr>
          <a:lstStyle/>
          <a:p>
            <a:pPr algn="just"/>
            <a:r>
              <a:rPr lang="en-IN" dirty="0"/>
              <a:t>Resources are classified as free goods and economic </a:t>
            </a:r>
            <a:r>
              <a:rPr lang="en-IN" dirty="0" smtClean="0"/>
              <a:t>goods.</a:t>
            </a:r>
          </a:p>
          <a:p>
            <a:pPr algn="just"/>
            <a:r>
              <a:rPr lang="en-IN" dirty="0"/>
              <a:t>Economic goods have an exchange value and we need to pay for it. They are traded in a market</a:t>
            </a:r>
            <a:r>
              <a:rPr lang="en-IN" dirty="0" smtClean="0"/>
              <a:t>.</a:t>
            </a:r>
          </a:p>
          <a:p>
            <a:pPr algn="just"/>
            <a:r>
              <a:rPr lang="en-IN" dirty="0"/>
              <a:t>Free goods are the gifts of Nature and do not have a price as they lack exchange value</a:t>
            </a:r>
            <a:r>
              <a:rPr lang="en-IN" dirty="0" smtClean="0"/>
              <a:t>.</a:t>
            </a:r>
          </a:p>
          <a:p>
            <a:pPr algn="just"/>
            <a:r>
              <a:rPr lang="en-IN" dirty="0"/>
              <a:t>An item is said to be an economic bad if people are willing to pay to avoid the </a:t>
            </a:r>
            <a:r>
              <a:rPr lang="en-IN" dirty="0" smtClean="0"/>
              <a:t>item.</a:t>
            </a:r>
          </a:p>
          <a:p>
            <a:pPr algn="just"/>
            <a:r>
              <a:rPr lang="en-IN" dirty="0"/>
              <a:t>R</a:t>
            </a:r>
            <a:r>
              <a:rPr lang="en-IN" dirty="0" smtClean="0"/>
              <a:t>esources </a:t>
            </a:r>
            <a:r>
              <a:rPr lang="en-IN" dirty="0"/>
              <a:t>have many uses, and hence it becomes a question of choice while using a resource to satisfy wants. It warrants rational thinking and proper decision making while using resources by the consumer</a:t>
            </a:r>
            <a:r>
              <a:rPr lang="en-IN" dirty="0" smtClean="0"/>
              <a:t>.</a:t>
            </a:r>
          </a:p>
          <a:p>
            <a:pPr algn="just"/>
            <a:r>
              <a:rPr lang="en-IN" dirty="0"/>
              <a:t>Economists argue that individuals pursue their rational self-interest when making choices.</a:t>
            </a:r>
          </a:p>
        </p:txBody>
      </p:sp>
    </p:spTree>
    <p:extLst>
      <p:ext uri="{BB962C8B-B14F-4D97-AF65-F5344CB8AC3E}">
        <p14:creationId xmlns:p14="http://schemas.microsoft.com/office/powerpoint/2010/main" val="297326547"/>
      </p:ext>
    </p:extLst>
  </p:cSld>
  <p:clrMapOvr>
    <a:masterClrMapping/>
  </p:clrMapOvr>
  <p:transition spd="slow">
    <p:push dir="u"/>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457200"/>
            <a:ext cx="7620000" cy="685800"/>
          </a:xfrm>
        </p:spPr>
        <p:txBody>
          <a:bodyPr>
            <a:normAutofit fontScale="90000"/>
          </a:bodyPr>
          <a:lstStyle/>
          <a:p>
            <a:r>
              <a:rPr lang="en-IN" dirty="0" smtClean="0"/>
              <a:t>Cont..</a:t>
            </a:r>
            <a:endParaRPr lang="en-IN" dirty="0"/>
          </a:p>
        </p:txBody>
      </p:sp>
      <p:sp>
        <p:nvSpPr>
          <p:cNvPr id="3" name="Content Placeholder 2"/>
          <p:cNvSpPr>
            <a:spLocks noGrp="1"/>
          </p:cNvSpPr>
          <p:nvPr>
            <p:ph idx="1"/>
          </p:nvPr>
        </p:nvSpPr>
        <p:spPr>
          <a:xfrm>
            <a:off x="533400" y="1143000"/>
            <a:ext cx="8305800" cy="4953000"/>
          </a:xfrm>
        </p:spPr>
        <p:txBody>
          <a:bodyPr>
            <a:normAutofit/>
          </a:bodyPr>
          <a:lstStyle/>
          <a:p>
            <a:pPr algn="just"/>
            <a:r>
              <a:rPr lang="en-IN" sz="2800" dirty="0"/>
              <a:t>The </a:t>
            </a:r>
            <a:r>
              <a:rPr lang="en-IN" sz="2800" b="1" i="1" dirty="0"/>
              <a:t>fallacy of composition </a:t>
            </a:r>
            <a:r>
              <a:rPr lang="en-IN" sz="2800" dirty="0"/>
              <a:t>occurs when one incorrectly attempts to generalize from a relationship that is true for each individual, but is not true for the whole group</a:t>
            </a:r>
            <a:r>
              <a:rPr lang="en-IN" sz="2800" dirty="0" smtClean="0"/>
              <a:t>.</a:t>
            </a:r>
          </a:p>
          <a:p>
            <a:pPr algn="just"/>
            <a:r>
              <a:rPr lang="en-IN" sz="2800" dirty="0"/>
              <a:t>The association as </a:t>
            </a:r>
            <a:r>
              <a:rPr lang="en-IN" sz="2800" b="1" i="1" dirty="0"/>
              <a:t>causation fallacy</a:t>
            </a:r>
            <a:r>
              <a:rPr lang="en-IN" sz="2800" dirty="0"/>
              <a:t>, also known less technically as the post hoc, ergo propter hoc fallacy, occurs if one incorrectly assumes that one event is the cause of another simply because it precedes the other event.</a:t>
            </a:r>
          </a:p>
        </p:txBody>
      </p:sp>
    </p:spTree>
    <p:extLst>
      <p:ext uri="{BB962C8B-B14F-4D97-AF65-F5344CB8AC3E}">
        <p14:creationId xmlns:p14="http://schemas.microsoft.com/office/powerpoint/2010/main" val="2066713668"/>
      </p:ext>
    </p:extLst>
  </p:cSld>
  <p:clrMapOvr>
    <a:masterClrMapping/>
  </p:clrMapOvr>
  <p:transition spd="slow">
    <p:push dir="u"/>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2362200"/>
            <a:ext cx="6781800" cy="1600200"/>
          </a:xfrm>
          <a:solidFill>
            <a:srgbClr val="FFFF00"/>
          </a:solidFill>
          <a:ln w="76200">
            <a:solidFill>
              <a:schemeClr val="accent1"/>
            </a:solidFill>
          </a:ln>
        </p:spPr>
        <p:txBody>
          <a:bodyPr>
            <a:normAutofit/>
          </a:bodyPr>
          <a:lstStyle/>
          <a:p>
            <a:pPr algn="ctr"/>
            <a:r>
              <a:rPr lang="en-IN" sz="9600" dirty="0" smtClean="0"/>
              <a:t>Thank You</a:t>
            </a:r>
            <a:endParaRPr lang="en-IN" sz="9600" dirty="0"/>
          </a:p>
        </p:txBody>
      </p:sp>
    </p:spTree>
    <p:extLst>
      <p:ext uri="{BB962C8B-B14F-4D97-AF65-F5344CB8AC3E}">
        <p14:creationId xmlns:p14="http://schemas.microsoft.com/office/powerpoint/2010/main" val="410883021"/>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ewsPrint">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NewsPrint">
      <a:majorFont>
        <a:latin typeface="Impact"/>
        <a:ea typeface=""/>
        <a:cs typeface=""/>
        <a:font script="Jpan" typeface="HGP創英角ｺﾞｼｯｸUB"/>
        <a:font script="Hang" typeface="HY견고딕"/>
        <a:font script="Hans" typeface="微软雅黑"/>
        <a:font script="Hant" typeface="微軟正黑體"/>
        <a:font script="Arab" typeface="Tahoma"/>
        <a:font script="Hebr" typeface="To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NewsPrint">
      <a:fillStyleLst>
        <a:solidFill>
          <a:schemeClr val="phClr"/>
        </a:solidFill>
        <a:gradFill rotWithShape="1">
          <a:gsLst>
            <a:gs pos="0">
              <a:schemeClr val="phClr">
                <a:tint val="37000"/>
                <a:hueMod val="100000"/>
                <a:satMod val="200000"/>
                <a:lumMod val="88000"/>
              </a:schemeClr>
            </a:gs>
            <a:gs pos="100000">
              <a:schemeClr val="phClr">
                <a:tint val="53000"/>
                <a:shade val="100000"/>
                <a:hueMod val="100000"/>
                <a:satMod val="350000"/>
                <a:lumMod val="79000"/>
              </a:schemeClr>
            </a:gs>
          </a:gsLst>
          <a:lin ang="5400000" scaled="1"/>
        </a:gradFill>
        <a:gradFill rotWithShape="1">
          <a:gsLst>
            <a:gs pos="0">
              <a:schemeClr val="phClr">
                <a:tint val="83000"/>
                <a:shade val="100000"/>
                <a:alpha val="100000"/>
                <a:hueMod val="100000"/>
                <a:satMod val="220000"/>
                <a:lumMod val="90000"/>
              </a:schemeClr>
            </a:gs>
            <a:gs pos="76000">
              <a:schemeClr val="phClr">
                <a:shade val="100000"/>
              </a:schemeClr>
            </a:gs>
            <a:gs pos="100000">
              <a:schemeClr val="phClr">
                <a:shade val="93000"/>
                <a:alpha val="100000"/>
                <a:satMod val="100000"/>
                <a:lumMod val="93000"/>
              </a:schemeClr>
            </a:gs>
          </a:gsLst>
          <a:path path="circle">
            <a:fillToRect l="15000" t="15000" r="100000" b="100000"/>
          </a:path>
        </a:gradFill>
      </a:fillStyleLst>
      <a:lnStyleLst>
        <a:ln w="15875" cap="flat" cmpd="sng" algn="ctr">
          <a:solidFill>
            <a:schemeClr val="phClr"/>
          </a:solidFill>
          <a:prstDash val="solid"/>
        </a:ln>
        <a:ln w="22225" cap="flat" cmpd="sng" algn="ctr">
          <a:solidFill>
            <a:schemeClr val="phClr"/>
          </a:solidFill>
          <a:prstDash val="solid"/>
        </a:ln>
        <a:ln w="34925" cap="flat" cmpd="sng" algn="ctr">
          <a:solidFill>
            <a:schemeClr val="phClr"/>
          </a:solidFill>
          <a:prstDash val="solid"/>
        </a:ln>
      </a:lnStyleLst>
      <a:effectStyleLst>
        <a:effectStyle>
          <a:effectLst>
            <a:outerShdw blurRad="50800" dist="12700" dir="5280000" rotWithShape="0">
              <a:srgbClr val="000000">
                <a:alpha val="40000"/>
              </a:srgbClr>
            </a:outerShdw>
          </a:effectLst>
        </a:effectStyle>
        <a:effectStyle>
          <a:effectLst>
            <a:outerShdw blurRad="38100" dist="38100" dir="5400000" rotWithShape="0">
              <a:srgbClr val="000000">
                <a:alpha val="35000"/>
              </a:srgbClr>
            </a:outerShdw>
          </a:effectLst>
        </a:effectStyle>
        <a:effectStyle>
          <a:effectLst>
            <a:outerShdw blurRad="38100" dist="38100" dir="5400000" rotWithShape="0">
              <a:srgbClr val="000000">
                <a:alpha val="35000"/>
              </a:srgbClr>
            </a:outerShdw>
          </a:effectLst>
          <a:scene3d>
            <a:camera prst="orthographicFront">
              <a:rot lat="0" lon="0" rev="0"/>
            </a:camera>
            <a:lightRig rig="brightRoom" dir="tl"/>
          </a:scene3d>
          <a:sp3d contourW="12700">
            <a:bevelT w="31750" h="12700"/>
            <a:contourClr>
              <a:schemeClr val="phClr"/>
            </a:contourClr>
          </a:sp3d>
        </a:effectStyle>
      </a:effectStyleLst>
      <a:bgFillStyleLst>
        <a:solidFill>
          <a:schemeClr val="phClr"/>
        </a:solidFill>
        <a:gradFill rotWithShape="1">
          <a:gsLst>
            <a:gs pos="0">
              <a:schemeClr val="phClr">
                <a:tint val="93000"/>
              </a:schemeClr>
            </a:gs>
            <a:gs pos="100000">
              <a:schemeClr val="phClr">
                <a:shade val="55000"/>
              </a:schemeClr>
            </a:gs>
          </a:gsLst>
          <a:lin ang="5400000" scaled="1"/>
        </a:gradFill>
        <a:blipFill rotWithShape="1">
          <a:blip xmlns:r="http://schemas.openxmlformats.org/officeDocument/2006/relationships" r:embed="rId1">
            <a:duotone>
              <a:schemeClr val="phClr">
                <a:shade val="20000"/>
                <a:satMod val="350000"/>
                <a:lumMod val="125000"/>
              </a:schemeClr>
              <a:schemeClr val="phClr">
                <a:tint val="90000"/>
                <a:satMod val="25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Newsprint</Template>
  <TotalTime>123</TotalTime>
  <Words>895</Words>
  <Application>Microsoft Office PowerPoint</Application>
  <PresentationFormat>On-screen Show (4:3)</PresentationFormat>
  <Paragraphs>60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NewsPrint</vt:lpstr>
      <vt:lpstr>Introduction to Economics</vt:lpstr>
      <vt:lpstr>Introduction:</vt:lpstr>
      <vt:lpstr>Wealth Definition:</vt:lpstr>
      <vt:lpstr>Welfare definition</vt:lpstr>
      <vt:lpstr>Scarcity definition</vt:lpstr>
      <vt:lpstr>Growth-oriented Definition</vt:lpstr>
      <vt:lpstr>Micro and Macro Economics</vt:lpstr>
      <vt:lpstr>Environmental Economics</vt:lpstr>
      <vt:lpstr>Cont…</vt:lpstr>
      <vt:lpstr>Positive and normative economics</vt:lpstr>
      <vt:lpstr>Resource Scarcity</vt:lpstr>
      <vt:lpstr>Cont..</vt:lpstr>
      <vt:lpstr>Thank You</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Economics</dc:title>
  <dc:creator>Admin</dc:creator>
  <cp:lastModifiedBy>Admin</cp:lastModifiedBy>
  <cp:revision>16</cp:revision>
  <dcterms:created xsi:type="dcterms:W3CDTF">2006-08-16T00:00:00Z</dcterms:created>
  <dcterms:modified xsi:type="dcterms:W3CDTF">2021-01-06T04:06:45Z</dcterms:modified>
</cp:coreProperties>
</file>