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9" r:id="rId3"/>
    <p:sldId id="257" r:id="rId4"/>
    <p:sldId id="258" r:id="rId5"/>
    <p:sldId id="260" r:id="rId6"/>
    <p:sldId id="264" r:id="rId7"/>
    <p:sldId id="262" r:id="rId8"/>
    <p:sldId id="263" r:id="rId9"/>
    <p:sldId id="265" r:id="rId10"/>
    <p:sldId id="268" r:id="rId11"/>
    <p:sldId id="266" r:id="rId12"/>
    <p:sldId id="267" r:id="rId13"/>
    <p:sldId id="269" r:id="rId1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36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howGuides="1">
      <p:cViewPr varScale="1">
        <p:scale>
          <a:sx n="70" d="100"/>
          <a:sy n="70" d="100"/>
        </p:scale>
        <p:origin x="714" y="72"/>
      </p:cViewPr>
      <p:guideLst>
        <p:guide orient="horz" pos="2136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366129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196205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0008984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863926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56579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873753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416526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563094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495235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992496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40725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5FB3F46-F4C2-49A2-941C-1EE950CE15EA}" type="datetimeFigureOut">
              <a:rPr lang="en-US" smtClean="0"/>
              <a:t>1/24/2021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0C406FD-174D-4261-B0A5-D293126081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23382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438400" y="2487139"/>
            <a:ext cx="9144000" cy="2387600"/>
          </a:xfrm>
        </p:spPr>
        <p:txBody>
          <a:bodyPr>
            <a:normAutofit/>
          </a:bodyPr>
          <a:lstStyle/>
          <a:p>
            <a:r>
              <a:rPr lang="en-US" sz="77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Estimation of growth</a:t>
            </a:r>
            <a:endParaRPr lang="en-US" sz="77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703161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l="19721" t="21782" r="34126" b="6577"/>
          <a:stretch/>
        </p:blipFill>
        <p:spPr>
          <a:xfrm>
            <a:off x="2729551" y="808630"/>
            <a:ext cx="6005015" cy="52407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926724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1219199" y="1077879"/>
            <a:ext cx="10163033" cy="31393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57200" algn="just">
              <a:lnSpc>
                <a:spcPct val="150000"/>
              </a:lnSpc>
            </a:pPr>
            <a:r>
              <a:rPr lang="en-US" sz="33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The study of growth means the determination of the body size as a function of age. </a:t>
            </a:r>
          </a:p>
          <a:p>
            <a:pPr indent="457200" algn="just">
              <a:lnSpc>
                <a:spcPct val="150000"/>
              </a:lnSpc>
            </a:pPr>
            <a:r>
              <a:rPr lang="en-US" sz="3300" b="0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Therefore, all stock assessment methods in fisheries work essentially with the age composition data.</a:t>
            </a:r>
            <a:endParaRPr lang="en-US" sz="33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785762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441431" y="200882"/>
            <a:ext cx="573618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40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Individual growth mode1</a:t>
            </a:r>
            <a:endParaRPr lang="en-US" sz="4000" b="1" dirty="0"/>
          </a:p>
        </p:txBody>
      </p:sp>
      <p:sp>
        <p:nvSpPr>
          <p:cNvPr id="3" name="Rectangle 2"/>
          <p:cNvSpPr/>
          <p:nvPr/>
        </p:nvSpPr>
        <p:spPr>
          <a:xfrm>
            <a:off x="699670" y="787734"/>
            <a:ext cx="10941870" cy="175445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5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Growth in length can be modeled in a number of ways. 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model most frequently used in fisheries was developed by von Bertalanffy (1957). The growth equation is referred as von-</a:t>
            </a:r>
            <a:r>
              <a:rPr lang="en-US" sz="25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Bertalanffy’s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equation (VBGF</a:t>
            </a: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).</a:t>
            </a:r>
            <a:endParaRPr lang="en-US" sz="25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3441431" y="2666162"/>
            <a:ext cx="4969630" cy="76283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457200" marR="0" indent="4572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sz="3300" b="1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L</a:t>
            </a:r>
            <a:r>
              <a:rPr lang="en-US" sz="3300" b="1" baseline="-25000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</a:t>
            </a:r>
            <a:r>
              <a:rPr lang="en-US" sz="3300" b="1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= L</a:t>
            </a:r>
            <a:r>
              <a:rPr lang="en-US" sz="3300" b="1" baseline="-25000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3300" b="1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[ 1 – e</a:t>
            </a:r>
            <a:r>
              <a:rPr lang="en-US" sz="3300" b="1" baseline="30000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–K(t – to)</a:t>
            </a:r>
            <a:r>
              <a:rPr lang="en-US" sz="3300" b="1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]</a:t>
            </a:r>
            <a:endParaRPr lang="en-US" sz="33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327547" y="3441680"/>
            <a:ext cx="11559652" cy="263149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2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Where,       L</a:t>
            </a:r>
            <a:r>
              <a:rPr lang="en-US" sz="2200" b="0" baseline="-250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</a:t>
            </a:r>
            <a:r>
              <a:rPr lang="en-US" sz="22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= length of the fish at time ‘t’</a:t>
            </a:r>
            <a:endParaRPr lang="en-US" sz="2200" b="1" dirty="0" smtClean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en-US" sz="22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                  L</a:t>
            </a:r>
            <a:r>
              <a:rPr lang="en-US" sz="2200" b="0" baseline="-250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22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= asymptotic length. – this is the theoretical length beyond which fish does not grow.</a:t>
            </a:r>
            <a:endParaRPr lang="en-US" sz="2200" b="1" dirty="0" smtClean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en-US" sz="22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                  K = catabolic growth coefficient –rate at which length approaches L</a:t>
            </a:r>
            <a:r>
              <a:rPr lang="en-US" sz="22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22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endParaRPr lang="en-US" sz="2200" b="1" dirty="0" smtClean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en-US" sz="22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                   t = Age of the fish.</a:t>
            </a:r>
            <a:endParaRPr lang="en-US" sz="2200" b="1" dirty="0" smtClean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en-US" sz="22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	      t</a:t>
            </a:r>
            <a:r>
              <a:rPr lang="en-US" sz="2200" b="0" baseline="-250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0</a:t>
            </a:r>
            <a:r>
              <a:rPr lang="en-US" sz="22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= Theoretical age at which length of the fish would have been zero.</a:t>
            </a:r>
            <a:endParaRPr lang="en-US" sz="2200" dirty="0"/>
          </a:p>
        </p:txBody>
      </p:sp>
      <p:sp>
        <p:nvSpPr>
          <p:cNvPr id="6" name="Rectangle 5"/>
          <p:cNvSpPr/>
          <p:nvPr/>
        </p:nvSpPr>
        <p:spPr>
          <a:xfrm>
            <a:off x="1624083" y="6215502"/>
            <a:ext cx="9307773" cy="6002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5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In the above equation L</a:t>
            </a:r>
            <a:r>
              <a:rPr lang="en-US" sz="2500" b="1" baseline="-250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25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, K and t</a:t>
            </a:r>
            <a:r>
              <a:rPr lang="en-US" sz="2500" b="1" baseline="-250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0</a:t>
            </a:r>
            <a:r>
              <a:rPr lang="en-US" sz="25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are called growth parameters.</a:t>
            </a:r>
            <a:endParaRPr lang="en-US" sz="25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098577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120809" y="173587"/>
            <a:ext cx="7950382" cy="60016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3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Methods for estimating growth parameters</a:t>
            </a:r>
            <a:endParaRPr lang="en-US" sz="3300" b="1" dirty="0"/>
          </a:p>
        </p:txBody>
      </p:sp>
      <p:sp>
        <p:nvSpPr>
          <p:cNvPr id="3" name="Rectangle 2"/>
          <p:cNvSpPr/>
          <p:nvPr/>
        </p:nvSpPr>
        <p:spPr>
          <a:xfrm>
            <a:off x="454927" y="867811"/>
            <a:ext cx="10244919" cy="35548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5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Ford – </a:t>
            </a:r>
            <a:r>
              <a:rPr lang="en-US" sz="2500" b="1" dirty="0" err="1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Walford</a:t>
            </a:r>
            <a:r>
              <a:rPr lang="en-US" sz="25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Method</a:t>
            </a:r>
          </a:p>
          <a:p>
            <a:pPr algn="just">
              <a:lnSpc>
                <a:spcPct val="150000"/>
              </a:lnSpc>
            </a:pPr>
            <a:r>
              <a:rPr lang="en-US" sz="25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5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This is </a:t>
            </a:r>
            <a:r>
              <a:rPr lang="en-US" sz="2500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a simplest method of estimating the growth parameters </a:t>
            </a:r>
            <a:r>
              <a:rPr lang="en-US" sz="25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for the length data </a:t>
            </a:r>
            <a:r>
              <a:rPr lang="en-US" sz="2500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representing equal time intervals</a:t>
            </a:r>
            <a:r>
              <a:rPr lang="en-US" sz="25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5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This method is widely applied as the plot could be used to obtain a quick estimate of L</a:t>
            </a:r>
            <a:r>
              <a:rPr lang="en-US" sz="2500" b="1" baseline="-250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25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and K without calculation </a:t>
            </a:r>
            <a:r>
              <a:rPr lang="en-US" sz="25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also. </a:t>
            </a:r>
            <a:r>
              <a:rPr lang="en-US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From the von</a:t>
            </a:r>
            <a:r>
              <a:rPr lang="en-US" sz="2500" b="0" i="0" u="none" strike="noStrike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500" b="0" i="0" u="none" strike="noStrike" baseline="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Bertalanffy’s</a:t>
            </a:r>
            <a:r>
              <a:rPr lang="en-US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growth equation it follows a series of algebraic manipulations.</a:t>
            </a:r>
          </a:p>
        </p:txBody>
      </p:sp>
      <p:sp>
        <p:nvSpPr>
          <p:cNvPr id="4" name="Rectangle 3"/>
          <p:cNvSpPr/>
          <p:nvPr/>
        </p:nvSpPr>
        <p:spPr>
          <a:xfrm>
            <a:off x="4901821" y="5282439"/>
            <a:ext cx="6864823" cy="12464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500" b="0" i="0" u="none" strike="noStrike" baseline="0" dirty="0" smtClean="0">
                <a:latin typeface="Cambria" panose="02040503050406030204" pitchFamily="18" charset="0"/>
              </a:rPr>
              <a:t>Where, </a:t>
            </a: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a = L∞ * (1-b) </a:t>
            </a:r>
            <a:r>
              <a:rPr lang="en-US" sz="2500" b="0" i="0" u="none" strike="noStrike" baseline="0" dirty="0" smtClean="0">
                <a:latin typeface="Cambria" panose="02040503050406030204" pitchFamily="18" charset="0"/>
              </a:rPr>
              <a:t>and </a:t>
            </a: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b = </a:t>
            </a:r>
            <a:r>
              <a:rPr lang="en-US" sz="2500" b="1" i="0" u="none" strike="noStrike" baseline="0" dirty="0" err="1" smtClean="0">
                <a:latin typeface="Cambria" panose="02040503050406030204" pitchFamily="18" charset="0"/>
              </a:rPr>
              <a:t>exp</a:t>
            </a: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 (-K * </a:t>
            </a:r>
            <a:r>
              <a:rPr lang="en-US" sz="2500" b="1" i="0" u="none" strike="noStrike" baseline="0" dirty="0" err="1" smtClean="0">
                <a:latin typeface="Cambria" panose="02040503050406030204" pitchFamily="18" charset="0"/>
              </a:rPr>
              <a:t>Δt</a:t>
            </a: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)</a:t>
            </a:r>
          </a:p>
          <a:p>
            <a:pPr algn="just">
              <a:lnSpc>
                <a:spcPct val="150000"/>
              </a:lnSpc>
            </a:pPr>
            <a:r>
              <a:rPr lang="en-US" sz="2500" b="0" i="0" u="none" strike="noStrike" baseline="0" dirty="0" smtClean="0">
                <a:latin typeface="Cambria" panose="02040503050406030204" pitchFamily="18" charset="0"/>
              </a:rPr>
              <a:t>               </a:t>
            </a: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K = - </a:t>
            </a:r>
            <a:r>
              <a:rPr lang="en-US" sz="2500" b="1" i="0" u="none" strike="noStrike" baseline="0" dirty="0" err="1" smtClean="0">
                <a:latin typeface="Cambria" panose="02040503050406030204" pitchFamily="18" charset="0"/>
              </a:rPr>
              <a:t>lnb</a:t>
            </a: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; L∞ = (a /(1- b))</a:t>
            </a:r>
            <a:endParaRPr lang="en-US" sz="2500" b="1" dirty="0"/>
          </a:p>
        </p:txBody>
      </p:sp>
      <p:sp>
        <p:nvSpPr>
          <p:cNvPr id="5" name="Rectangle 4"/>
          <p:cNvSpPr/>
          <p:nvPr/>
        </p:nvSpPr>
        <p:spPr>
          <a:xfrm>
            <a:off x="4027068" y="4394616"/>
            <a:ext cx="4137864" cy="60016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3300" b="1" i="0" u="none" strike="noStrike" baseline="0" dirty="0" smtClean="0">
                <a:solidFill>
                  <a:srgbClr val="FF0000"/>
                </a:solidFill>
                <a:latin typeface="Cambria" panose="02040503050406030204" pitchFamily="18" charset="0"/>
              </a:rPr>
              <a:t>L (t + </a:t>
            </a:r>
            <a:r>
              <a:rPr lang="fr-FR" sz="3300" b="1" i="0" u="none" strike="noStrike" baseline="0" dirty="0" err="1" smtClean="0">
                <a:solidFill>
                  <a:srgbClr val="FF0000"/>
                </a:solidFill>
                <a:latin typeface="Cambria" panose="02040503050406030204" pitchFamily="18" charset="0"/>
              </a:rPr>
              <a:t>Δt</a:t>
            </a:r>
            <a:r>
              <a:rPr lang="fr-FR" sz="3300" b="1" i="0" u="none" strike="noStrike" baseline="0" dirty="0" smtClean="0">
                <a:solidFill>
                  <a:srgbClr val="FF0000"/>
                </a:solidFill>
                <a:latin typeface="Cambria" panose="02040503050406030204" pitchFamily="18" charset="0"/>
              </a:rPr>
              <a:t>) = a + b*L(t)</a:t>
            </a:r>
          </a:p>
        </p:txBody>
      </p:sp>
      <p:sp>
        <p:nvSpPr>
          <p:cNvPr id="6" name="Rectangle 5"/>
          <p:cNvSpPr/>
          <p:nvPr/>
        </p:nvSpPr>
        <p:spPr>
          <a:xfrm>
            <a:off x="1008150" y="4981888"/>
            <a:ext cx="2465695" cy="17639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X = </a:t>
            </a:r>
            <a:r>
              <a:rPr lang="fr-FR" sz="2500" b="1" dirty="0">
                <a:latin typeface="Cambria" panose="02040503050406030204" pitchFamily="18" charset="0"/>
              </a:rPr>
              <a:t>L(t) </a:t>
            </a:r>
            <a:endParaRPr lang="fr-FR" sz="2500" b="1" dirty="0" smtClean="0">
              <a:latin typeface="Cambria" panose="020405030504060302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Y </a:t>
            </a: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= </a:t>
            </a:r>
            <a:r>
              <a:rPr lang="fr-FR" sz="2500" b="1" dirty="0" smtClean="0">
                <a:latin typeface="Cambria" panose="02040503050406030204" pitchFamily="18" charset="0"/>
              </a:rPr>
              <a:t>L </a:t>
            </a:r>
            <a:r>
              <a:rPr lang="fr-FR" sz="2500" b="1" dirty="0">
                <a:latin typeface="Cambria" panose="02040503050406030204" pitchFamily="18" charset="0"/>
              </a:rPr>
              <a:t>(t + </a:t>
            </a:r>
            <a:r>
              <a:rPr lang="fr-FR" sz="2500" b="1" dirty="0" err="1">
                <a:latin typeface="Cambria" panose="02040503050406030204" pitchFamily="18" charset="0"/>
              </a:rPr>
              <a:t>Δt</a:t>
            </a:r>
            <a:r>
              <a:rPr lang="fr-FR" sz="2500" b="1" dirty="0">
                <a:latin typeface="Cambria" panose="02040503050406030204" pitchFamily="18" charset="0"/>
              </a:rPr>
              <a:t>)</a:t>
            </a:r>
          </a:p>
          <a:p>
            <a:pPr algn="just">
              <a:lnSpc>
                <a:spcPct val="150000"/>
              </a:lnSpc>
            </a:pPr>
            <a:endParaRPr lang="en-US" sz="2500" b="1" dirty="0"/>
          </a:p>
        </p:txBody>
      </p:sp>
    </p:spTree>
    <p:extLst>
      <p:ext uri="{BB962C8B-B14F-4D97-AF65-F5344CB8AC3E}">
        <p14:creationId xmlns:p14="http://schemas.microsoft.com/office/powerpoint/2010/main" val="30849460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l="30420" t="30737" r="34755" b="14785"/>
          <a:stretch/>
        </p:blipFill>
        <p:spPr>
          <a:xfrm>
            <a:off x="3352800" y="3603009"/>
            <a:ext cx="5486400" cy="3254991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477672" y="0"/>
            <a:ext cx="11218459" cy="36471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Draw graph using L</a:t>
            </a:r>
            <a:r>
              <a:rPr lang="en-US" sz="2200" baseline="-250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t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and L</a:t>
            </a:r>
            <a:r>
              <a:rPr lang="en-US" sz="2200" baseline="-250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t+1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as ‘X’ and ‘Y’ values </a:t>
            </a:r>
            <a:r>
              <a:rPr lang="en-US" sz="2200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respectively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and draw a line connecting maximum points (at 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least three points must be on the straight </a:t>
            </a:r>
            <a:r>
              <a:rPr lang="en-US" sz="2200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line).</a:t>
            </a:r>
            <a:endParaRPr lang="en-US" sz="22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Draw another straight line from the origin at 45° till it meets the first straight line.</a:t>
            </a:r>
            <a:endParaRPr lang="en-US" sz="22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Mark the point </a:t>
            </a:r>
            <a:r>
              <a:rPr lang="en-US" sz="22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where two lines cross each other and draw a perpendicular to  X – axis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2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Mark L</a:t>
            </a:r>
            <a:r>
              <a:rPr lang="en-US" sz="2200" baseline="-25000" dirty="0"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 on X – axis.</a:t>
            </a:r>
            <a:endParaRPr lang="en-US" sz="22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2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Draw a right triangle on the first straight line and measure tan</a:t>
            </a:r>
            <a:r>
              <a:rPr lang="en-US" sz="22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</a:t>
            </a:r>
            <a:r>
              <a:rPr lang="en-US" sz="22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which gives ‘b’ value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2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Substitute the ‘b’ value in the equation K = -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ln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b and estimate ‘K’.</a:t>
            </a:r>
            <a:endParaRPr lang="en-US" sz="22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855164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721905" y="578619"/>
            <a:ext cx="3980898" cy="60016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3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Chapman’s method: </a:t>
            </a:r>
            <a:endParaRPr lang="en-US" sz="3300" b="1" dirty="0"/>
          </a:p>
        </p:txBody>
      </p:sp>
      <p:sp>
        <p:nvSpPr>
          <p:cNvPr id="3" name="Rectangle 2"/>
          <p:cNvSpPr/>
          <p:nvPr/>
        </p:nvSpPr>
        <p:spPr>
          <a:xfrm>
            <a:off x="464024" y="1178783"/>
            <a:ext cx="11286698" cy="413190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Chapman (1961) and later Gulland (1969) is again based on constant pairs </a:t>
            </a: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of intervals.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From 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von </a:t>
            </a:r>
            <a:r>
              <a:rPr lang="en-US" sz="25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Bertalanffy’s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growth equation is implies that</a:t>
            </a:r>
          </a:p>
          <a:p>
            <a:pPr algn="just">
              <a:lnSpc>
                <a:spcPct val="150000"/>
              </a:lnSpc>
            </a:pP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		      </a:t>
            </a:r>
            <a:r>
              <a:rPr lang="en-US" sz="2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 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(t + </a:t>
            </a:r>
            <a:r>
              <a:rPr lang="el-GR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Δ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t) – Lt = C * </a:t>
            </a:r>
            <a:r>
              <a:rPr lang="en-US" sz="2500" b="1"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  <a:r>
              <a:rPr lang="en-US" sz="25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∞ - 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C*L(t)</a:t>
            </a:r>
          </a:p>
          <a:p>
            <a:pPr algn="just">
              <a:lnSpc>
                <a:spcPct val="150000"/>
              </a:lnSpc>
            </a:pP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Since 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K and L∞ are constants, if </a:t>
            </a:r>
            <a:r>
              <a:rPr lang="en-US" sz="25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Δt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remain constant 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it becomes a linear </a:t>
            </a: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equation i.e. y 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= a + </a:t>
            </a:r>
            <a:r>
              <a:rPr lang="en-US" sz="25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bx</a:t>
            </a:r>
            <a:endParaRPr lang="en-US" sz="25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		Where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 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= C* L∞ </a:t>
            </a: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and</a:t>
            </a:r>
            <a:r>
              <a:rPr lang="en-US" sz="2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b 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= - C </a:t>
            </a:r>
            <a:r>
              <a:rPr lang="en-US" sz="2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en-US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 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= 1 – </a:t>
            </a:r>
            <a:r>
              <a:rPr lang="en-US" sz="25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exp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(-K *</a:t>
            </a:r>
            <a:r>
              <a:rPr lang="en-US" sz="25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Δt</a:t>
            </a:r>
            <a:r>
              <a:rPr lang="en-US" sz="2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  <a:p>
            <a:pPr algn="just">
              <a:lnSpc>
                <a:spcPct val="150000"/>
              </a:lnSpc>
            </a:pP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          </a:t>
            </a:r>
            <a:endParaRPr lang="en-US" sz="25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560395" y="4809347"/>
            <a:ext cx="2847832" cy="182357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X = 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L(t) </a:t>
            </a:r>
            <a:endParaRPr lang="en-US" sz="2500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en-US" sz="2500" b="1" i="0" u="none" strike="noStrike" baseline="0" dirty="0" smtClean="0">
                <a:latin typeface="Cambria" panose="02040503050406030204" pitchFamily="18" charset="0"/>
              </a:rPr>
              <a:t>Y = 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L (t +</a:t>
            </a:r>
            <a:r>
              <a:rPr lang="en-US" sz="25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Δt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– L(t) </a:t>
            </a:r>
          </a:p>
          <a:p>
            <a:pPr algn="just">
              <a:lnSpc>
                <a:spcPct val="150000"/>
              </a:lnSpc>
            </a:pPr>
            <a:endParaRPr lang="en-US" sz="2500" b="1" dirty="0"/>
          </a:p>
        </p:txBody>
      </p:sp>
      <p:sp>
        <p:nvSpPr>
          <p:cNvPr id="5" name="Rectangle 4"/>
          <p:cNvSpPr/>
          <p:nvPr/>
        </p:nvSpPr>
        <p:spPr>
          <a:xfrm>
            <a:off x="5984542" y="4931924"/>
            <a:ext cx="4189864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 = - (1/</a:t>
            </a:r>
            <a:r>
              <a:rPr lang="en-US" sz="2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Δt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)*</a:t>
            </a:r>
            <a:r>
              <a:rPr lang="en-US" sz="2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ln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(1+b) </a:t>
            </a:r>
          </a:p>
          <a:p>
            <a:pPr algn="just">
              <a:lnSpc>
                <a:spcPct val="150000"/>
              </a:lnSpc>
            </a:pPr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∞ = - a/b or </a:t>
            </a:r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a/c</a:t>
            </a:r>
            <a:endParaRPr lang="en-US" sz="28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70737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709685" y="473334"/>
            <a:ext cx="10645252" cy="24006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Draw graph using 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L(t</a:t>
            </a:r>
            <a:r>
              <a:rPr lang="en-US" sz="2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) </a:t>
            </a: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as</a:t>
            </a:r>
            <a:r>
              <a:rPr lang="en-US" sz="2500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‘X’ </a:t>
            </a:r>
            <a:r>
              <a:rPr lang="en-US" sz="2500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and 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L (t +</a:t>
            </a:r>
            <a:r>
              <a:rPr lang="en-US" sz="25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Δt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– L(t</a:t>
            </a:r>
            <a:r>
              <a:rPr lang="en-US" sz="2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) </a:t>
            </a: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as</a:t>
            </a:r>
            <a:r>
              <a:rPr lang="en-US" sz="25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‘Y’ values.</a:t>
            </a:r>
            <a:endParaRPr lang="en-US" sz="25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The downward slope that touches on X – axis indicates L</a:t>
            </a:r>
            <a:r>
              <a:rPr lang="en-US" sz="2500" baseline="-250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5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Draw a right triangle on the slope and mark 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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angle. Tan 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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will gives ‘b’ value.</a:t>
            </a:r>
            <a:endParaRPr lang="en-US" sz="25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en-US" sz="25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Substitute ‘b’ value in the formula K = - </a:t>
            </a:r>
            <a:r>
              <a:rPr lang="en-US" sz="2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(1/</a:t>
            </a:r>
            <a:r>
              <a:rPr lang="en-US" sz="25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Δt</a:t>
            </a:r>
            <a:r>
              <a:rPr lang="en-US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)* </a:t>
            </a:r>
            <a:r>
              <a:rPr lang="en-US" sz="25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In </a:t>
            </a:r>
            <a:r>
              <a:rPr lang="en-US" sz="25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( 1 + b) and estimate ‘K’</a:t>
            </a:r>
            <a:endParaRPr lang="en-US" sz="25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91705" y="2893894"/>
            <a:ext cx="4523746" cy="39641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3673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119117" y="843677"/>
            <a:ext cx="10372298" cy="45320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30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Gulland and Holt method</a:t>
            </a:r>
          </a:p>
          <a:p>
            <a:pPr algn="just">
              <a:lnSpc>
                <a:spcPct val="150000"/>
              </a:lnSpc>
            </a:pPr>
            <a:r>
              <a:rPr lang="en-US" sz="25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This method is also used for estimating L</a:t>
            </a:r>
            <a:r>
              <a:rPr lang="en-US" sz="2500" b="0" baseline="-250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2500" b="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and K growth parameters. This method is mainly used while dealing with data of variable time intervals between samples. </a:t>
            </a:r>
          </a:p>
          <a:p>
            <a:pPr algn="just">
              <a:lnSpc>
                <a:spcPct val="150000"/>
              </a:lnSpc>
            </a:pPr>
            <a:endParaRPr lang="en-US" sz="25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endParaRPr lang="en-US" sz="2500" b="1" dirty="0" smtClean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r>
              <a:rPr lang="en-US" sz="2800" b="1" dirty="0" smtClean="0">
                <a:sym typeface="Symbol" panose="05050102010706020507" pitchFamily="18" charset="2"/>
              </a:rPr>
              <a:t>X=</a:t>
            </a:r>
            <a:r>
              <a:rPr lang="en-US" sz="2800" b="1" dirty="0"/>
              <a:t>L</a:t>
            </a:r>
            <a:r>
              <a:rPr lang="en-US" sz="2800" b="1" baseline="-25000" dirty="0"/>
              <a:t>t</a:t>
            </a:r>
            <a:r>
              <a:rPr lang="en-US" sz="2800" b="1" dirty="0"/>
              <a:t> = L</a:t>
            </a:r>
            <a:r>
              <a:rPr lang="en-US" sz="2800" b="1" baseline="-25000" dirty="0"/>
              <a:t>(t+1)</a:t>
            </a:r>
            <a:r>
              <a:rPr lang="en-US" sz="2800" b="1" dirty="0"/>
              <a:t> + Lt / 2           </a:t>
            </a:r>
            <a:endParaRPr lang="en-US" sz="2800" b="1" dirty="0" smtClean="0"/>
          </a:p>
          <a:p>
            <a:r>
              <a:rPr lang="en-US" sz="2800" b="1" dirty="0" smtClean="0"/>
              <a:t>Y = ΔL/</a:t>
            </a:r>
            <a:r>
              <a:rPr lang="en-US" sz="2800" b="1" dirty="0" err="1" smtClean="0"/>
              <a:t>Δt</a:t>
            </a:r>
            <a:r>
              <a:rPr lang="en-US" sz="2800" b="1" dirty="0" smtClean="0"/>
              <a:t>  </a:t>
            </a:r>
            <a:r>
              <a:rPr lang="en-US" sz="2800" b="1" dirty="0"/>
              <a:t>= [</a:t>
            </a:r>
            <a:r>
              <a:rPr lang="en-US" sz="2800" b="1" dirty="0" smtClean="0"/>
              <a:t>L</a:t>
            </a:r>
            <a:r>
              <a:rPr lang="en-US" sz="2800" b="1" baseline="-25000" dirty="0" smtClean="0"/>
              <a:t>(</a:t>
            </a:r>
            <a:r>
              <a:rPr lang="en-US" sz="2800" b="1" baseline="-25000" dirty="0" err="1" smtClean="0"/>
              <a:t>t+</a:t>
            </a:r>
            <a:r>
              <a:rPr lang="en-US" sz="1400" b="1" dirty="0" err="1"/>
              <a:t>Δt</a:t>
            </a:r>
            <a:r>
              <a:rPr lang="en-US" sz="2800" b="1" baseline="-25000" dirty="0" smtClean="0"/>
              <a:t>)</a:t>
            </a:r>
            <a:r>
              <a:rPr lang="en-US" sz="2800" b="1" dirty="0" smtClean="0"/>
              <a:t> </a:t>
            </a:r>
            <a:r>
              <a:rPr lang="en-US" sz="2800" b="1" dirty="0"/>
              <a:t>– L</a:t>
            </a:r>
            <a:r>
              <a:rPr lang="en-US" sz="2800" b="1" baseline="-25000" dirty="0"/>
              <a:t>t</a:t>
            </a:r>
            <a:r>
              <a:rPr lang="en-US" sz="2800" b="1" dirty="0"/>
              <a:t>] /[(</a:t>
            </a:r>
            <a:r>
              <a:rPr lang="en-US" sz="2800" b="1" dirty="0" err="1" smtClean="0"/>
              <a:t>t+</a:t>
            </a:r>
            <a:r>
              <a:rPr lang="en-US" sz="2800" b="1" dirty="0" err="1"/>
              <a:t>Δt</a:t>
            </a:r>
            <a:r>
              <a:rPr lang="en-US" sz="2800" b="1" dirty="0" smtClean="0"/>
              <a:t>) </a:t>
            </a:r>
            <a:r>
              <a:rPr lang="en-US" sz="2800" b="1" dirty="0"/>
              <a:t>–t</a:t>
            </a:r>
            <a:r>
              <a:rPr lang="en-US" sz="2800" b="1" dirty="0" smtClean="0"/>
              <a:t>]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/>
          <a:srcRect l="27797" t="68797" r="44353" b="15904"/>
          <a:stretch/>
        </p:blipFill>
        <p:spPr>
          <a:xfrm>
            <a:off x="4169391" y="3418764"/>
            <a:ext cx="3623481" cy="1119116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7122916" y="5476431"/>
            <a:ext cx="1848583" cy="95410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</a:t>
            </a:r>
            <a:r>
              <a:rPr lang="en-US" sz="2800" b="1" baseline="-250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= - a/b  </a:t>
            </a:r>
          </a:p>
          <a:p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K 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= -b</a:t>
            </a:r>
          </a:p>
        </p:txBody>
      </p:sp>
      <p:sp>
        <p:nvSpPr>
          <p:cNvPr id="5" name="Rectangle 4"/>
          <p:cNvSpPr/>
          <p:nvPr/>
        </p:nvSpPr>
        <p:spPr>
          <a:xfrm>
            <a:off x="6893178" y="4900234"/>
            <a:ext cx="3541354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a</a:t>
            </a:r>
            <a:r>
              <a:rPr lang="en-US" sz="28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 = K*L</a:t>
            </a:r>
            <a:r>
              <a:rPr lang="en-US" sz="2800" b="1" baseline="-25000" dirty="0"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  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and </a:t>
            </a:r>
            <a:r>
              <a:rPr lang="en-US" sz="28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b 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= </a:t>
            </a:r>
            <a:r>
              <a:rPr lang="en-US" sz="28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-K</a:t>
            </a:r>
            <a:endParaRPr lang="en-US" sz="28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1879474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612711" y="6316091"/>
            <a:ext cx="845706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i="0" u="none" strike="noStrike" baseline="0" dirty="0" smtClean="0">
                <a:solidFill>
                  <a:srgbClr val="FF0000"/>
                </a:solidFill>
                <a:latin typeface="Cambria" panose="02040503050406030204" pitchFamily="18" charset="0"/>
              </a:rPr>
              <a:t>The intersection point between the regression line and the X-axis gives L ∞ .</a:t>
            </a:r>
            <a:endParaRPr lang="en-US" b="1" dirty="0">
              <a:solidFill>
                <a:srgbClr val="FF000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/>
          <a:srcRect l="26958" t="28498" r="28567" b="16838"/>
          <a:stretch/>
        </p:blipFill>
        <p:spPr>
          <a:xfrm>
            <a:off x="3179928" y="2963870"/>
            <a:ext cx="4667535" cy="3225442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1105469" y="436434"/>
            <a:ext cx="9526138" cy="24006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Draw graph using above ‘X’ and ‘Y’ values.</a:t>
            </a:r>
            <a:endParaRPr lang="en-US" sz="25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Downward slope touching X – axis indicates L</a:t>
            </a:r>
            <a:r>
              <a:rPr lang="en-US" sz="2500" baseline="-250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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5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Draw right angle triangle on the slope and mark 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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angle.</a:t>
            </a:r>
            <a:endParaRPr lang="en-US" sz="25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Substitute tan 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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in the formula K = -b and estimate ‘K’.</a:t>
            </a:r>
            <a:endParaRPr lang="en-US" sz="25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3122170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827964" y="547814"/>
            <a:ext cx="10208526" cy="64095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sz="3000" b="1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 von </a:t>
            </a:r>
            <a:r>
              <a:rPr lang="en-US" sz="3000" b="1" i="0" u="none" strike="noStrike" baseline="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Bertalanffy’s</a:t>
            </a:r>
            <a:r>
              <a:rPr lang="en-US" sz="3000" b="1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plot</a:t>
            </a:r>
          </a:p>
          <a:p>
            <a:pPr>
              <a:lnSpc>
                <a:spcPct val="150000"/>
              </a:lnSpc>
            </a:pPr>
            <a:r>
              <a:rPr lang="en-US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It can be used to estimate K and to from age/length data which requires the</a:t>
            </a:r>
            <a:r>
              <a:rPr lang="en-US" sz="2500" b="0" i="0" u="none" strike="noStrike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equation to be rewritten as</a:t>
            </a:r>
          </a:p>
          <a:p>
            <a:pPr>
              <a:lnSpc>
                <a:spcPct val="150000"/>
              </a:lnSpc>
            </a:pPr>
            <a:r>
              <a:rPr lang="en-US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</a:t>
            </a:r>
            <a:r>
              <a:rPr lang="pl-PL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-ln (1 – Lt/L∞) = - K * to + K*t</a:t>
            </a:r>
          </a:p>
          <a:p>
            <a:pPr>
              <a:lnSpc>
                <a:spcPct val="150000"/>
              </a:lnSpc>
            </a:pPr>
            <a:r>
              <a:rPr lang="en-US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Where ‘t’ is the independent variable and the left hand side of the equation as</a:t>
            </a:r>
            <a:r>
              <a:rPr lang="en-US" sz="2500" b="0" i="0" u="none" strike="noStrike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dependent variable</a:t>
            </a:r>
            <a:r>
              <a:rPr lang="en-US" sz="25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, i.e. </a:t>
            </a:r>
            <a:r>
              <a:rPr lang="en-US" sz="2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X=t and Y=</a:t>
            </a:r>
            <a:r>
              <a:rPr lang="en-US" sz="2500" b="1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pl-PL" sz="2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-ln (1 – Lt/L∞)</a:t>
            </a:r>
            <a:endParaRPr lang="en-US" sz="2500" b="1" i="0" u="none" strike="noStrike" baseline="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150000"/>
              </a:lnSpc>
            </a:pPr>
            <a:r>
              <a:rPr lang="en-US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slope b = K and</a:t>
            </a:r>
          </a:p>
          <a:p>
            <a:pPr>
              <a:lnSpc>
                <a:spcPct val="150000"/>
              </a:lnSpc>
            </a:pPr>
            <a:r>
              <a:rPr lang="en-US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en-US" sz="2500" b="0" i="0" u="none" strike="noStrike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 </a:t>
            </a:r>
            <a:r>
              <a:rPr lang="en-US" sz="2500" b="0" i="0" u="none" strike="noStrike" baseline="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  intercept a = - K * to</a:t>
            </a:r>
          </a:p>
          <a:p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			</a:t>
            </a:r>
            <a:r>
              <a:rPr lang="en-US" sz="35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 </a:t>
            </a:r>
            <a:r>
              <a:rPr lang="en-US" sz="35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= b         </a:t>
            </a:r>
            <a:endParaRPr lang="en-US" sz="3500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5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			t</a:t>
            </a:r>
            <a:r>
              <a:rPr lang="en-US" sz="3500" baseline="-250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0</a:t>
            </a:r>
            <a:r>
              <a:rPr lang="en-US" sz="35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= -a/b </a:t>
            </a:r>
            <a:endParaRPr lang="en-US" sz="35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150000"/>
              </a:lnSpc>
            </a:pPr>
            <a:endParaRPr lang="en-US" sz="25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2509516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/>
          <a:srcRect l="18673" t="25140" r="28356" b="10307"/>
          <a:stretch/>
        </p:blipFill>
        <p:spPr>
          <a:xfrm>
            <a:off x="4080679" y="4139676"/>
            <a:ext cx="3725839" cy="2552753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1119116" y="870130"/>
            <a:ext cx="10358651" cy="24006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Draw graph using above ‘X’ and ‘Y’ values.</a:t>
            </a:r>
            <a:endParaRPr lang="en-US" sz="25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Upward slope, which crosses on X – axis indicates ‘t</a:t>
            </a:r>
            <a:r>
              <a:rPr lang="en-US" sz="2500" baseline="-250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0</a:t>
            </a:r>
            <a:r>
              <a:rPr lang="en-US" sz="2500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’ value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5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Draw a right angle triangle on the slope and mark 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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angle.</a:t>
            </a:r>
            <a:endParaRPr lang="en-US" sz="25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marR="0" lvl="0" indent="-34290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  <a:tabLst>
                <a:tab pos="228600" algn="l"/>
              </a:tabLst>
            </a:pP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Substitute tan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  <a:sym typeface="Symbol" panose="05050102010706020507" pitchFamily="18" charset="2"/>
              </a:rPr>
              <a:t></a:t>
            </a:r>
            <a:r>
              <a:rPr lang="en-US" sz="25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in formula K = b.</a:t>
            </a:r>
            <a:endParaRPr lang="en-US" sz="25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2280143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09456960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657</TotalTime>
  <Words>822</Words>
  <Application>Microsoft Office PowerPoint</Application>
  <PresentationFormat>Widescreen</PresentationFormat>
  <Paragraphs>66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20" baseType="lpstr">
      <vt:lpstr>Arial</vt:lpstr>
      <vt:lpstr>Calibri</vt:lpstr>
      <vt:lpstr>Calibri Light</vt:lpstr>
      <vt:lpstr>Cambria</vt:lpstr>
      <vt:lpstr>Symbol</vt:lpstr>
      <vt:lpstr>Times New Roman</vt:lpstr>
      <vt:lpstr>Office Theme</vt:lpstr>
      <vt:lpstr>Estimation of growth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Estimation of growth</dc:title>
  <dc:creator>RUPAM</dc:creator>
  <cp:lastModifiedBy>RUPAM</cp:lastModifiedBy>
  <cp:revision>27</cp:revision>
  <dcterms:created xsi:type="dcterms:W3CDTF">2021-01-18T01:53:49Z</dcterms:created>
  <dcterms:modified xsi:type="dcterms:W3CDTF">2021-01-24T02:42:55Z</dcterms:modified>
</cp:coreProperties>
</file>