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4" r:id="rId3"/>
    <p:sldId id="268" r:id="rId4"/>
    <p:sldId id="262" r:id="rId5"/>
    <p:sldId id="265" r:id="rId6"/>
    <p:sldId id="258" r:id="rId7"/>
    <p:sldId id="267" r:id="rId8"/>
    <p:sldId id="259" r:id="rId9"/>
    <p:sldId id="269" r:id="rId10"/>
    <p:sldId id="270"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8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7C7E1-0A76-4C49-A65B-904BDCD75B6C}" type="datetimeFigureOut">
              <a:rPr lang="en-IN" smtClean="0"/>
              <a:t>27-01-2021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45E931-2B82-4F2E-A743-897826A7CA23}" type="slidenum">
              <a:rPr lang="en-IN" smtClean="0"/>
              <a:t>‹#›</a:t>
            </a:fld>
            <a:endParaRPr lang="en-IN"/>
          </a:p>
        </p:txBody>
      </p:sp>
    </p:spTree>
    <p:extLst>
      <p:ext uri="{BB962C8B-B14F-4D97-AF65-F5344CB8AC3E}">
        <p14:creationId xmlns:p14="http://schemas.microsoft.com/office/powerpoint/2010/main" val="2091796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77F4-0F51-40FF-A07D-F80F59BAB8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2B683A9-A509-443E-8140-DD0DC5043E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F3B5178-4A09-4863-AF97-CF616BA74948}"/>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5" name="Footer Placeholder 4">
            <a:extLst>
              <a:ext uri="{FF2B5EF4-FFF2-40B4-BE49-F238E27FC236}">
                <a16:creationId xmlns:a16="http://schemas.microsoft.com/office/drawing/2014/main" id="{4992FC45-D45C-4A2F-BE72-3219E2CA27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CF73131-7DC3-49D8-8D1E-2C38F9E8A3DE}"/>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398126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391F-FEC8-46E0-8F31-F3F2A2C4212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079F49-9612-4CEB-8A57-A61C5F1056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63A3C9-6A38-40A0-971A-B66F97D27CC5}"/>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5" name="Footer Placeholder 4">
            <a:extLst>
              <a:ext uri="{FF2B5EF4-FFF2-40B4-BE49-F238E27FC236}">
                <a16:creationId xmlns:a16="http://schemas.microsoft.com/office/drawing/2014/main" id="{6AC3236D-2FE2-4305-A3C6-D5B1908D8CC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1AD962F-2673-4D3F-A978-27DCCB0CF833}"/>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2362067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F90B69-543B-4DA3-BE1B-8AAFCE6F42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B3BE73B-7FE1-4379-AEE2-8A981EF1D0D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76ECD01-2B2E-460A-BFE6-A456BD7E9EF8}"/>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5" name="Footer Placeholder 4">
            <a:extLst>
              <a:ext uri="{FF2B5EF4-FFF2-40B4-BE49-F238E27FC236}">
                <a16:creationId xmlns:a16="http://schemas.microsoft.com/office/drawing/2014/main" id="{DC3E3745-FCD2-4756-8B23-63F4200329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BCD47D9-43FB-4F07-B51F-12F3C2058148}"/>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40559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A7D9-14EC-433C-B02E-0B815F25ADD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D6C4E9A-E884-4731-A747-E9920615B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C41492E-C434-4A05-8184-415D26BF7A51}"/>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5" name="Footer Placeholder 4">
            <a:extLst>
              <a:ext uri="{FF2B5EF4-FFF2-40B4-BE49-F238E27FC236}">
                <a16:creationId xmlns:a16="http://schemas.microsoft.com/office/drawing/2014/main" id="{41000F0D-700C-481D-8233-54FD41B3AD4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F20441-84D0-4DCE-8CA5-156E32C0CAEB}"/>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90783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3804B-4FAD-4817-BE24-DA3E40C989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803FECC-5353-4390-B2B2-2501789BA9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E13723-69D2-4DB3-BC57-B92004D22ECD}"/>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5" name="Footer Placeholder 4">
            <a:extLst>
              <a:ext uri="{FF2B5EF4-FFF2-40B4-BE49-F238E27FC236}">
                <a16:creationId xmlns:a16="http://schemas.microsoft.com/office/drawing/2014/main" id="{744CCA5C-189B-47E1-B6D9-A838705963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9EEF39B-3C8A-445B-968A-F8FD879D31DD}"/>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352802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5300F-7340-4D44-9D6F-EEF958DAB12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4754B4C-BA0F-46EC-B5AF-D2B8A71677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DE58CFF-6FBC-4074-811C-D5AA24D764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E917DB3C-DFF0-4E9E-873C-66AA845F68CB}"/>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6" name="Footer Placeholder 5">
            <a:extLst>
              <a:ext uri="{FF2B5EF4-FFF2-40B4-BE49-F238E27FC236}">
                <a16:creationId xmlns:a16="http://schemas.microsoft.com/office/drawing/2014/main" id="{2F7C010E-E4AF-4370-90D3-7C19BB862C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73E5230-BB5D-4E43-BAE1-272F860F3D5C}"/>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3204360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D3961-5587-4259-9130-DB522A4DAAF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87CE90E-A7F3-4542-BDDB-265395E70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8B56C4-200A-40BA-9FFC-567E58BA43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A4EE0D0-4065-4572-8730-23D1CCDD40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6E4C1E-A63A-431E-B664-35B99C87C9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156FF53-6573-4CFE-BC27-5A0543CAB1DA}"/>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8" name="Footer Placeholder 7">
            <a:extLst>
              <a:ext uri="{FF2B5EF4-FFF2-40B4-BE49-F238E27FC236}">
                <a16:creationId xmlns:a16="http://schemas.microsoft.com/office/drawing/2014/main" id="{32FA4E29-4823-498F-916C-A4488113FDB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25BF0D0-ED18-4465-9E30-28F023D524A0}"/>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434746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BF581-DB62-4DB4-9B60-9CC3C9820F7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A7F5C44-5428-47A8-8EC1-E8F6CBD2148E}"/>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4" name="Footer Placeholder 3">
            <a:extLst>
              <a:ext uri="{FF2B5EF4-FFF2-40B4-BE49-F238E27FC236}">
                <a16:creationId xmlns:a16="http://schemas.microsoft.com/office/drawing/2014/main" id="{D70A45B7-E338-4E87-BA93-A231395A200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CB867FD0-F264-4CF6-B570-A8DBCE28DB90}"/>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841245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DD2BF7-278D-4EC7-94D6-0A4BDE08A33A}"/>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3" name="Footer Placeholder 2">
            <a:extLst>
              <a:ext uri="{FF2B5EF4-FFF2-40B4-BE49-F238E27FC236}">
                <a16:creationId xmlns:a16="http://schemas.microsoft.com/office/drawing/2014/main" id="{6199EEB7-3D2D-47AE-8ACC-4C0039D0EC0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4E3593F-B2A8-4A01-BC35-E32F92DC8006}"/>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378475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6C0EC-91EE-4D90-8DF1-26B3664259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E2D28B9-ED90-4193-9F6D-4F2AAF4E19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D9C2022-019D-4E48-B3AF-2366AED83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20AEB3-A677-46CC-8626-CF6EAC80126F}"/>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6" name="Footer Placeholder 5">
            <a:extLst>
              <a:ext uri="{FF2B5EF4-FFF2-40B4-BE49-F238E27FC236}">
                <a16:creationId xmlns:a16="http://schemas.microsoft.com/office/drawing/2014/main" id="{9F321CD0-774E-4C06-A3CC-4DAE0313223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E53A871-A73B-41CE-AE14-8D2F37AAC76E}"/>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1463875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185A-8BB1-4575-A0D6-D4A1AB9FC9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6576745-CEEE-4460-9E73-D184C0E7B7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B2803D8-BF13-40F7-B64C-25707490A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D4604-6F9A-4E02-BBB8-C6D7033251D5}"/>
              </a:ext>
            </a:extLst>
          </p:cNvPr>
          <p:cNvSpPr>
            <a:spLocks noGrp="1"/>
          </p:cNvSpPr>
          <p:nvPr>
            <p:ph type="dt" sz="half" idx="10"/>
          </p:nvPr>
        </p:nvSpPr>
        <p:spPr/>
        <p:txBody>
          <a:bodyPr/>
          <a:lstStyle/>
          <a:p>
            <a:fld id="{7446E81C-BDC3-42CD-A70F-BDDC8808062A}" type="datetimeFigureOut">
              <a:rPr lang="en-IN" smtClean="0"/>
              <a:t>27-01-2021</a:t>
            </a:fld>
            <a:endParaRPr lang="en-IN"/>
          </a:p>
        </p:txBody>
      </p:sp>
      <p:sp>
        <p:nvSpPr>
          <p:cNvPr id="6" name="Footer Placeholder 5">
            <a:extLst>
              <a:ext uri="{FF2B5EF4-FFF2-40B4-BE49-F238E27FC236}">
                <a16:creationId xmlns:a16="http://schemas.microsoft.com/office/drawing/2014/main" id="{9657B7BC-59CE-40A2-A287-11E0950AE7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4F0EABD-B5BA-4FE4-9AF6-80E204FB33B9}"/>
              </a:ext>
            </a:extLst>
          </p:cNvPr>
          <p:cNvSpPr>
            <a:spLocks noGrp="1"/>
          </p:cNvSpPr>
          <p:nvPr>
            <p:ph type="sldNum" sz="quarter" idx="12"/>
          </p:nvPr>
        </p:nvSpPr>
        <p:spPr/>
        <p:txBody>
          <a:bodyPr/>
          <a:lstStyle/>
          <a:p>
            <a:fld id="{04B16165-499A-443C-828E-BDF3C6517A5C}" type="slidenum">
              <a:rPr lang="en-IN" smtClean="0"/>
              <a:t>‹#›</a:t>
            </a:fld>
            <a:endParaRPr lang="en-IN"/>
          </a:p>
        </p:txBody>
      </p:sp>
    </p:spTree>
    <p:extLst>
      <p:ext uri="{BB962C8B-B14F-4D97-AF65-F5344CB8AC3E}">
        <p14:creationId xmlns:p14="http://schemas.microsoft.com/office/powerpoint/2010/main" val="193521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987CFF-E5E0-4084-9302-4D514E67F7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C3309A3-83F7-47C4-A60F-742C448E32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7E6D85-45D2-42D5-885C-117FC18F00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6E81C-BDC3-42CD-A70F-BDDC8808062A}" type="datetimeFigureOut">
              <a:rPr lang="en-IN" smtClean="0"/>
              <a:t>27-01-2021</a:t>
            </a:fld>
            <a:endParaRPr lang="en-IN"/>
          </a:p>
        </p:txBody>
      </p:sp>
      <p:sp>
        <p:nvSpPr>
          <p:cNvPr id="5" name="Footer Placeholder 4">
            <a:extLst>
              <a:ext uri="{FF2B5EF4-FFF2-40B4-BE49-F238E27FC236}">
                <a16:creationId xmlns:a16="http://schemas.microsoft.com/office/drawing/2014/main" id="{F34F68B7-2DC7-4310-B7CC-49486782CA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A24A493-0A16-4BB1-82B5-E5C51A2B5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16165-499A-443C-828E-BDF3C6517A5C}" type="slidenum">
              <a:rPr lang="en-IN" smtClean="0"/>
              <a:t>‹#›</a:t>
            </a:fld>
            <a:endParaRPr lang="en-IN"/>
          </a:p>
        </p:txBody>
      </p:sp>
    </p:spTree>
    <p:extLst>
      <p:ext uri="{BB962C8B-B14F-4D97-AF65-F5344CB8AC3E}">
        <p14:creationId xmlns:p14="http://schemas.microsoft.com/office/powerpoint/2010/main" val="566232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Sheep" TargetMode="External"/><Relationship Id="rId13" Type="http://schemas.openxmlformats.org/officeDocument/2006/relationships/hyperlink" Target="https://en.wikipedia.org/wiki/Straw" TargetMode="External"/><Relationship Id="rId18" Type="http://schemas.openxmlformats.org/officeDocument/2006/relationships/hyperlink" Target="https://en.wikipedia.org/wiki/Bean_sprout" TargetMode="External"/><Relationship Id="rId3" Type="http://schemas.openxmlformats.org/officeDocument/2006/relationships/hyperlink" Target="https://en.wikipedia.org/wiki/Food" TargetMode="External"/><Relationship Id="rId7" Type="http://schemas.openxmlformats.org/officeDocument/2006/relationships/hyperlink" Target="https://en.wikipedia.org/wiki/Domestic_rabbit" TargetMode="External"/><Relationship Id="rId12" Type="http://schemas.openxmlformats.org/officeDocument/2006/relationships/hyperlink" Target="https://en.wikipedia.org/wiki/Hay" TargetMode="External"/><Relationship Id="rId17" Type="http://schemas.openxmlformats.org/officeDocument/2006/relationships/hyperlink" Target="https://en.wikipedia.org/wiki/Legume" TargetMode="External"/><Relationship Id="rId2" Type="http://schemas.openxmlformats.org/officeDocument/2006/relationships/hyperlink" Target="https://en.wikipedia.org/wiki/Agriculture" TargetMode="External"/><Relationship Id="rId16" Type="http://schemas.openxmlformats.org/officeDocument/2006/relationships/hyperlink" Target="https://en.wikipedia.org/wiki/Sprouting" TargetMode="External"/><Relationship Id="rId20" Type="http://schemas.openxmlformats.org/officeDocument/2006/relationships/hyperlink" Target="https://en.wikipedia.org/wiki/Brewing#Brewer's_spent_grain" TargetMode="External"/><Relationship Id="rId1" Type="http://schemas.openxmlformats.org/officeDocument/2006/relationships/slideLayout" Target="../slideLayouts/slideLayout2.xml"/><Relationship Id="rId6" Type="http://schemas.openxmlformats.org/officeDocument/2006/relationships/hyperlink" Target="https://en.wikipedia.org/wiki/Cattle" TargetMode="External"/><Relationship Id="rId11" Type="http://schemas.openxmlformats.org/officeDocument/2006/relationships/hyperlink" Target="https://en.wikipedia.org/wiki/Pig" TargetMode="External"/><Relationship Id="rId5" Type="http://schemas.openxmlformats.org/officeDocument/2006/relationships/hyperlink" Target="https://en.wikipedia.org/wiki/Livestock" TargetMode="External"/><Relationship Id="rId15" Type="http://schemas.openxmlformats.org/officeDocument/2006/relationships/hyperlink" Target="https://en.wikipedia.org/wiki/Compound_feed" TargetMode="External"/><Relationship Id="rId10" Type="http://schemas.openxmlformats.org/officeDocument/2006/relationships/hyperlink" Target="https://en.wikipedia.org/wiki/Chicken" TargetMode="External"/><Relationship Id="rId19" Type="http://schemas.openxmlformats.org/officeDocument/2006/relationships/hyperlink" Target="https://en.wikipedia.org/wiki/Malt" TargetMode="External"/><Relationship Id="rId4" Type="http://schemas.openxmlformats.org/officeDocument/2006/relationships/hyperlink" Target="https://en.wikipedia.org/wiki/Domesticated" TargetMode="External"/><Relationship Id="rId9" Type="http://schemas.openxmlformats.org/officeDocument/2006/relationships/hyperlink" Target="https://en.wikipedia.org/wiki/Horse" TargetMode="External"/><Relationship Id="rId14" Type="http://schemas.openxmlformats.org/officeDocument/2006/relationships/hyperlink" Target="https://en.wikipedia.org/wiki/Silag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3D8A-A770-4297-8234-C581B815E7E0}"/>
              </a:ext>
            </a:extLst>
          </p:cNvPr>
          <p:cNvSpPr>
            <a:spLocks noGrp="1"/>
          </p:cNvSpPr>
          <p:nvPr>
            <p:ph type="ctrTitle"/>
          </p:nvPr>
        </p:nvSpPr>
        <p:spPr>
          <a:xfrm>
            <a:off x="-1" y="130629"/>
            <a:ext cx="12111135" cy="3379334"/>
          </a:xfrm>
        </p:spPr>
        <p:txBody>
          <a:bodyPr>
            <a:normAutofit/>
          </a:bodyPr>
          <a:lstStyle/>
          <a:p>
            <a:r>
              <a:rPr lang="en-IN" dirty="0"/>
              <a:t>LPM (Unit-2)</a:t>
            </a:r>
            <a:br>
              <a:rPr lang="en-IN" dirty="0"/>
            </a:br>
            <a:r>
              <a:rPr lang="en-IN" dirty="0"/>
              <a:t>Fodder Production and Conservation</a:t>
            </a:r>
            <a:br>
              <a:rPr lang="en-IN" dirty="0"/>
            </a:br>
            <a:r>
              <a:rPr lang="en-IN" sz="3600" dirty="0">
                <a:solidFill>
                  <a:srgbClr val="FF0000"/>
                </a:solidFill>
              </a:rPr>
              <a:t>(Importance of Grassland and Fodder in livestock production)</a:t>
            </a:r>
          </a:p>
        </p:txBody>
      </p:sp>
      <p:sp>
        <p:nvSpPr>
          <p:cNvPr id="3" name="Subtitle 2">
            <a:extLst>
              <a:ext uri="{FF2B5EF4-FFF2-40B4-BE49-F238E27FC236}">
                <a16:creationId xmlns:a16="http://schemas.microsoft.com/office/drawing/2014/main" id="{AB0BAA33-30A3-40C9-B1C5-384F3EFA218E}"/>
              </a:ext>
            </a:extLst>
          </p:cNvPr>
          <p:cNvSpPr>
            <a:spLocks noGrp="1"/>
          </p:cNvSpPr>
          <p:nvPr>
            <p:ph type="subTitle" idx="1"/>
          </p:nvPr>
        </p:nvSpPr>
        <p:spPr>
          <a:xfrm>
            <a:off x="1524000" y="3602038"/>
            <a:ext cx="10668000" cy="3190648"/>
          </a:xfrm>
        </p:spPr>
        <p:txBody>
          <a:bodyPr>
            <a:normAutofit/>
          </a:bodyPr>
          <a:lstStyle/>
          <a:p>
            <a:r>
              <a:rPr lang="en-IN" dirty="0"/>
              <a:t>BY-</a:t>
            </a:r>
          </a:p>
          <a:p>
            <a:r>
              <a:rPr lang="en-IN" dirty="0"/>
              <a:t>                                                        </a:t>
            </a:r>
            <a:r>
              <a:rPr lang="en-IN" dirty="0" err="1"/>
              <a:t>Dr.</a:t>
            </a:r>
            <a:r>
              <a:rPr lang="en-IN" dirty="0"/>
              <a:t> SANJAY  KUMAR</a:t>
            </a:r>
          </a:p>
          <a:p>
            <a:r>
              <a:rPr lang="en-IN" dirty="0"/>
              <a:t>                                                                  ASST.PROF., DEPT. OF LPM</a:t>
            </a:r>
          </a:p>
          <a:p>
            <a:r>
              <a:rPr lang="en-IN" dirty="0"/>
              <a:t>                                        BVC, PATNA</a:t>
            </a:r>
          </a:p>
          <a:p>
            <a:r>
              <a:rPr lang="en-IN" dirty="0"/>
              <a:t>                                                                             Bihar Animal Sciences University</a:t>
            </a:r>
          </a:p>
          <a:p>
            <a:endParaRPr lang="en-IN" dirty="0"/>
          </a:p>
        </p:txBody>
      </p:sp>
      <p:pic>
        <p:nvPicPr>
          <p:cNvPr id="4" name="Picture 3" descr="Courses And Admission – Bihar Animal Sciences University | बिहार पशु  विज्ञान विश्वविद्यालय">
            <a:extLst>
              <a:ext uri="{FF2B5EF4-FFF2-40B4-BE49-F238E27FC236}">
                <a16:creationId xmlns:a16="http://schemas.microsoft.com/office/drawing/2014/main" id="{8A6EA701-3D9A-4E83-B202-7FFF6EDF29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6531" y="401216"/>
            <a:ext cx="1382147" cy="989045"/>
          </a:xfrm>
          <a:prstGeom prst="rect">
            <a:avLst/>
          </a:prstGeom>
          <a:noFill/>
          <a:ln>
            <a:noFill/>
          </a:ln>
        </p:spPr>
      </p:pic>
      <p:pic>
        <p:nvPicPr>
          <p:cNvPr id="5" name="Picture 4" descr="Bihar Veterinary College - Wikipedia">
            <a:extLst>
              <a:ext uri="{FF2B5EF4-FFF2-40B4-BE49-F238E27FC236}">
                <a16:creationId xmlns:a16="http://schemas.microsoft.com/office/drawing/2014/main" id="{C1980627-6E88-4A85-A270-B2BC8CFD691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5693" y="401216"/>
            <a:ext cx="1129074" cy="1073021"/>
          </a:xfrm>
          <a:prstGeom prst="rect">
            <a:avLst/>
          </a:prstGeom>
          <a:noFill/>
          <a:ln>
            <a:noFill/>
          </a:ln>
        </p:spPr>
      </p:pic>
    </p:spTree>
    <p:extLst>
      <p:ext uri="{BB962C8B-B14F-4D97-AF65-F5344CB8AC3E}">
        <p14:creationId xmlns:p14="http://schemas.microsoft.com/office/powerpoint/2010/main" val="3880199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B6A4E-5F41-49E1-91BB-107713632CF5}"/>
              </a:ext>
            </a:extLst>
          </p:cNvPr>
          <p:cNvSpPr>
            <a:spLocks noGrp="1"/>
          </p:cNvSpPr>
          <p:nvPr>
            <p:ph type="title"/>
          </p:nvPr>
        </p:nvSpPr>
        <p:spPr/>
        <p:txBody>
          <a:bodyPr/>
          <a:lstStyle/>
          <a:p>
            <a:r>
              <a:rPr lang="en-IN" dirty="0" err="1"/>
              <a:t>Leucern</a:t>
            </a:r>
            <a:r>
              <a:rPr lang="en-IN" dirty="0"/>
              <a:t> fodder (alfa alfa)</a:t>
            </a:r>
          </a:p>
        </p:txBody>
      </p:sp>
      <p:pic>
        <p:nvPicPr>
          <p:cNvPr id="2050" name="Picture 2" descr="Image of alfalfa or lucerne kind of green fodder for animals-FU069430-Picxy">
            <a:extLst>
              <a:ext uri="{FF2B5EF4-FFF2-40B4-BE49-F238E27FC236}">
                <a16:creationId xmlns:a16="http://schemas.microsoft.com/office/drawing/2014/main" id="{AE7D40B9-7575-47E9-B44E-45A4586906F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4483" y="2421706"/>
            <a:ext cx="4544170" cy="303039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ry Fodder, that Animals Love to have">
            <a:extLst>
              <a:ext uri="{FF2B5EF4-FFF2-40B4-BE49-F238E27FC236}">
                <a16:creationId xmlns:a16="http://schemas.microsoft.com/office/drawing/2014/main" id="{A9FCCD5E-0A9D-4724-9C37-EB5B8CFB27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1595" y="2436956"/>
            <a:ext cx="4211449" cy="3030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0766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D5457-8F8B-49A9-88CC-95DDD6C9ABEB}"/>
              </a:ext>
            </a:extLst>
          </p:cNvPr>
          <p:cNvSpPr>
            <a:spLocks noGrp="1"/>
          </p:cNvSpPr>
          <p:nvPr>
            <p:ph type="title"/>
          </p:nvPr>
        </p:nvSpPr>
        <p:spPr/>
        <p:txBody>
          <a:bodyPr/>
          <a:lstStyle/>
          <a:p>
            <a:r>
              <a:rPr lang="en-IN" dirty="0"/>
              <a:t>Books </a:t>
            </a:r>
            <a:r>
              <a:rPr lang="en-IN"/>
              <a:t>for reference-</a:t>
            </a:r>
            <a:endParaRPr lang="en-IN" dirty="0"/>
          </a:p>
        </p:txBody>
      </p:sp>
      <p:sp>
        <p:nvSpPr>
          <p:cNvPr id="3" name="Content Placeholder 2">
            <a:extLst>
              <a:ext uri="{FF2B5EF4-FFF2-40B4-BE49-F238E27FC236}">
                <a16:creationId xmlns:a16="http://schemas.microsoft.com/office/drawing/2014/main" id="{9AA67DB3-28B5-4393-A8E9-F829672E9B00}"/>
              </a:ext>
            </a:extLst>
          </p:cNvPr>
          <p:cNvSpPr>
            <a:spLocks noGrp="1"/>
          </p:cNvSpPr>
          <p:nvPr>
            <p:ph idx="1"/>
          </p:nvPr>
        </p:nvSpPr>
        <p:spPr>
          <a:xfrm>
            <a:off x="838200" y="1825624"/>
            <a:ext cx="10515600" cy="5032375"/>
          </a:xfrm>
        </p:spPr>
        <p:txBody>
          <a:bodyPr>
            <a:normAutofit fontScale="92500" lnSpcReduction="10000"/>
          </a:bodyPr>
          <a:lstStyle/>
          <a:p>
            <a:pPr algn="l"/>
            <a:r>
              <a:rPr lang="en-US" b="1" dirty="0">
                <a:solidFill>
                  <a:srgbClr val="000000"/>
                </a:solidFill>
                <a:effectLst/>
                <a:latin typeface="arial" panose="020B0604020202020204" pitchFamily="34" charset="0"/>
              </a:rPr>
              <a:t>Fodder Production &amp; Grassland Management Books</a:t>
            </a:r>
          </a:p>
          <a:p>
            <a:pPr marL="0" indent="0" algn="l" fontAlgn="t">
              <a:buNone/>
            </a:pPr>
            <a:endParaRPr lang="en-US" b="0" i="0" dirty="0">
              <a:solidFill>
                <a:srgbClr val="000000"/>
              </a:solidFill>
              <a:effectLst/>
              <a:latin typeface="arial" panose="020B0604020202020204" pitchFamily="34" charset="0"/>
            </a:endParaRPr>
          </a:p>
          <a:p>
            <a:pPr marL="0" indent="0" algn="l" fontAlgn="t">
              <a:buNone/>
            </a:pPr>
            <a:r>
              <a:rPr lang="en-US" b="0" i="0" dirty="0">
                <a:solidFill>
                  <a:srgbClr val="333333"/>
                </a:solidFill>
                <a:effectLst/>
                <a:latin typeface="arial" panose="020B0604020202020204" pitchFamily="34" charset="0"/>
              </a:rPr>
              <a:t>1</a:t>
            </a:r>
            <a:r>
              <a:rPr lang="en-US" b="0" i="0" dirty="0">
                <a:solidFill>
                  <a:srgbClr val="00B0F0"/>
                </a:solidFill>
                <a:effectLst/>
                <a:latin typeface="arial" panose="020B0604020202020204" pitchFamily="34" charset="0"/>
              </a:rPr>
              <a:t>.K. </a:t>
            </a:r>
            <a:r>
              <a:rPr lang="en-US" b="0" i="0" dirty="0" err="1">
                <a:solidFill>
                  <a:srgbClr val="00B0F0"/>
                </a:solidFill>
                <a:effectLst/>
                <a:latin typeface="arial" panose="020B0604020202020204" pitchFamily="34" charset="0"/>
              </a:rPr>
              <a:t>Sarjan</a:t>
            </a:r>
            <a:r>
              <a:rPr lang="en-US" b="0" i="0" dirty="0">
                <a:solidFill>
                  <a:srgbClr val="00B0F0"/>
                </a:solidFill>
                <a:effectLst/>
                <a:latin typeface="arial" panose="020B0604020202020204" pitchFamily="34" charset="0"/>
              </a:rPr>
              <a:t> Rao</a:t>
            </a:r>
            <a:br>
              <a:rPr lang="en-US" b="0" i="0" dirty="0">
                <a:solidFill>
                  <a:srgbClr val="00B0F0"/>
                </a:solidFill>
                <a:effectLst/>
                <a:latin typeface="arial" panose="020B0604020202020204" pitchFamily="34" charset="0"/>
              </a:rPr>
            </a:br>
            <a:br>
              <a:rPr lang="en-US" b="0" i="0" dirty="0">
                <a:solidFill>
                  <a:srgbClr val="00B0F0"/>
                </a:solidFill>
                <a:effectLst/>
                <a:latin typeface="arial" panose="020B0604020202020204" pitchFamily="34" charset="0"/>
              </a:rPr>
            </a:br>
            <a:r>
              <a:rPr lang="en-US" b="0" i="0" dirty="0">
                <a:solidFill>
                  <a:srgbClr val="00B0F0"/>
                </a:solidFill>
                <a:effectLst/>
                <a:latin typeface="arial" panose="020B0604020202020204" pitchFamily="34" charset="0"/>
              </a:rPr>
              <a:t>- Price : Rs. 200/-</a:t>
            </a:r>
            <a:br>
              <a:rPr lang="en-US" b="0" i="0" dirty="0">
                <a:solidFill>
                  <a:srgbClr val="00B0F0"/>
                </a:solidFill>
                <a:effectLst/>
                <a:latin typeface="arial" panose="020B0604020202020204" pitchFamily="34" charset="0"/>
              </a:rPr>
            </a:br>
            <a:r>
              <a:rPr lang="en-US" b="0" i="0" dirty="0">
                <a:solidFill>
                  <a:srgbClr val="00B0F0"/>
                </a:solidFill>
                <a:effectLst/>
                <a:latin typeface="arial" panose="020B0604020202020204" pitchFamily="34" charset="0"/>
              </a:rPr>
              <a:t>- </a:t>
            </a:r>
            <a:r>
              <a:rPr lang="en-US" b="0" i="0" dirty="0" err="1">
                <a:solidFill>
                  <a:srgbClr val="00B0F0"/>
                </a:solidFill>
                <a:effectLst/>
                <a:latin typeface="arial" panose="020B0604020202020204" pitchFamily="34" charset="0"/>
              </a:rPr>
              <a:t>Ist</a:t>
            </a:r>
            <a:r>
              <a:rPr lang="en-US" b="0" i="0" dirty="0">
                <a:solidFill>
                  <a:srgbClr val="00B0F0"/>
                </a:solidFill>
                <a:effectLst/>
                <a:latin typeface="arial" panose="020B0604020202020204" pitchFamily="34" charset="0"/>
              </a:rPr>
              <a:t> Edition 2004</a:t>
            </a:r>
            <a:br>
              <a:rPr lang="en-US" b="0" i="0" dirty="0">
                <a:solidFill>
                  <a:srgbClr val="00B0F0"/>
                </a:solidFill>
                <a:effectLst/>
                <a:latin typeface="arial" panose="020B0604020202020204" pitchFamily="34" charset="0"/>
              </a:rPr>
            </a:br>
            <a:endParaRPr lang="en-US" b="0" i="0" dirty="0">
              <a:solidFill>
                <a:srgbClr val="00B0F0"/>
              </a:solidFill>
              <a:effectLst/>
              <a:latin typeface="arial" panose="020B0604020202020204" pitchFamily="34" charset="0"/>
            </a:endParaRPr>
          </a:p>
          <a:p>
            <a:pPr marL="0" indent="0" algn="l" fontAlgn="t">
              <a:buNone/>
            </a:pPr>
            <a:endParaRPr lang="en-US" dirty="0">
              <a:solidFill>
                <a:srgbClr val="00B0F0"/>
              </a:solidFill>
              <a:latin typeface="arial" panose="020B0604020202020204" pitchFamily="34" charset="0"/>
            </a:endParaRPr>
          </a:p>
          <a:p>
            <a:pPr marL="0" indent="0" algn="l" fontAlgn="t">
              <a:buNone/>
            </a:pPr>
            <a:r>
              <a:rPr lang="en-US" b="0" i="0" dirty="0">
                <a:solidFill>
                  <a:srgbClr val="333333"/>
                </a:solidFill>
                <a:effectLst/>
                <a:latin typeface="arial" panose="020B0604020202020204" pitchFamily="34" charset="0"/>
              </a:rPr>
              <a:t>2</a:t>
            </a:r>
            <a:r>
              <a:rPr lang="en-US" b="0" i="0" dirty="0">
                <a:solidFill>
                  <a:srgbClr val="00B050"/>
                </a:solidFill>
                <a:effectLst/>
                <a:latin typeface="arial" panose="020B0604020202020204" pitchFamily="34" charset="0"/>
              </a:rPr>
              <a:t>. D.V. Reddy</a:t>
            </a:r>
          </a:p>
          <a:p>
            <a:pPr marL="0" indent="0" algn="l" fontAlgn="t">
              <a:buNone/>
            </a:pPr>
            <a:r>
              <a:rPr lang="en-US" b="0" i="0" dirty="0">
                <a:solidFill>
                  <a:srgbClr val="00B050"/>
                </a:solidFill>
                <a:effectLst/>
                <a:latin typeface="arial" panose="020B0604020202020204" pitchFamily="34" charset="0"/>
              </a:rPr>
              <a:t>Price : Rs. 290/-</a:t>
            </a:r>
            <a:br>
              <a:rPr lang="en-US" b="0" i="0" dirty="0">
                <a:solidFill>
                  <a:srgbClr val="00B050"/>
                </a:solidFill>
                <a:effectLst/>
                <a:latin typeface="arial" panose="020B0604020202020204" pitchFamily="34" charset="0"/>
              </a:rPr>
            </a:br>
            <a:endParaRPr lang="en-US" b="0" i="0" dirty="0">
              <a:solidFill>
                <a:srgbClr val="00B050"/>
              </a:solidFill>
              <a:effectLst/>
              <a:latin typeface="arial" panose="020B0604020202020204" pitchFamily="34" charset="0"/>
            </a:endParaRPr>
          </a:p>
          <a:p>
            <a:pPr marL="0" indent="0" algn="l" fontAlgn="t">
              <a:buNone/>
            </a:pPr>
            <a:r>
              <a:rPr lang="en-US" b="0" i="0" dirty="0">
                <a:solidFill>
                  <a:srgbClr val="00B050"/>
                </a:solidFill>
                <a:effectLst/>
                <a:latin typeface="arial" panose="020B0604020202020204" pitchFamily="34" charset="0"/>
              </a:rPr>
              <a:t>2</a:t>
            </a:r>
            <a:r>
              <a:rPr lang="en-US" b="0" i="0" baseline="30000" dirty="0">
                <a:solidFill>
                  <a:srgbClr val="00B050"/>
                </a:solidFill>
                <a:effectLst/>
                <a:latin typeface="arial" panose="020B0604020202020204" pitchFamily="34" charset="0"/>
              </a:rPr>
              <a:t>nd</a:t>
            </a:r>
            <a:r>
              <a:rPr lang="en-US" b="0" i="0" dirty="0">
                <a:solidFill>
                  <a:srgbClr val="00B050"/>
                </a:solidFill>
                <a:effectLst/>
                <a:latin typeface="arial" panose="020B0604020202020204" pitchFamily="34" charset="0"/>
              </a:rPr>
              <a:t>  Edition 2014</a:t>
            </a:r>
            <a:br>
              <a:rPr lang="en-US" b="0" i="0" dirty="0">
                <a:solidFill>
                  <a:srgbClr val="00B050"/>
                </a:solidFill>
                <a:effectLst/>
                <a:latin typeface="arial" panose="020B0604020202020204" pitchFamily="34" charset="0"/>
              </a:rPr>
            </a:br>
            <a:endParaRPr lang="en-US" b="0" i="0" dirty="0">
              <a:solidFill>
                <a:srgbClr val="00B050"/>
              </a:solidFill>
              <a:effectLst/>
              <a:latin typeface="arial" panose="020B0604020202020204" pitchFamily="34" charset="0"/>
            </a:endParaRPr>
          </a:p>
          <a:p>
            <a:endParaRPr lang="en-IN" dirty="0"/>
          </a:p>
        </p:txBody>
      </p:sp>
    </p:spTree>
    <p:extLst>
      <p:ext uri="{BB962C8B-B14F-4D97-AF65-F5344CB8AC3E}">
        <p14:creationId xmlns:p14="http://schemas.microsoft.com/office/powerpoint/2010/main" val="3033591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8ABDA-DEF2-4698-8BBB-E7442AB83A77}"/>
              </a:ext>
            </a:extLst>
          </p:cNvPr>
          <p:cNvSpPr>
            <a:spLocks noGrp="1"/>
          </p:cNvSpPr>
          <p:nvPr>
            <p:ph type="title"/>
          </p:nvPr>
        </p:nvSpPr>
        <p:spPr>
          <a:xfrm>
            <a:off x="1427583" y="-923731"/>
            <a:ext cx="12191999" cy="1166328"/>
          </a:xfrm>
        </p:spPr>
        <p:txBody>
          <a:bodyPr/>
          <a:lstStyle/>
          <a:p>
            <a:r>
              <a:rPr lang="en-IN" b="1" dirty="0">
                <a:solidFill>
                  <a:srgbClr val="00B050"/>
                </a:solidFill>
                <a:latin typeface="Times New Roman" panose="02020603050405020304" pitchFamily="18" charset="0"/>
                <a:cs typeface="Times New Roman" panose="02020603050405020304" pitchFamily="18" charset="0"/>
              </a:rPr>
              <a:t>Fodder</a:t>
            </a:r>
            <a:r>
              <a:rPr lang="en-IN" dirty="0"/>
              <a:t> </a:t>
            </a:r>
          </a:p>
        </p:txBody>
      </p:sp>
      <p:sp>
        <p:nvSpPr>
          <p:cNvPr id="3" name="Content Placeholder 2">
            <a:extLst>
              <a:ext uri="{FF2B5EF4-FFF2-40B4-BE49-F238E27FC236}">
                <a16:creationId xmlns:a16="http://schemas.microsoft.com/office/drawing/2014/main" id="{53033314-1027-45CB-BA54-4294EEE3E26D}"/>
              </a:ext>
            </a:extLst>
          </p:cNvPr>
          <p:cNvSpPr>
            <a:spLocks noGrp="1"/>
          </p:cNvSpPr>
          <p:nvPr>
            <p:ph idx="1"/>
          </p:nvPr>
        </p:nvSpPr>
        <p:spPr>
          <a:xfrm>
            <a:off x="0" y="1334278"/>
            <a:ext cx="12192000" cy="5523721"/>
          </a:xfrm>
        </p:spPr>
        <p:txBody>
          <a:bodyPr>
            <a:normAutofit/>
          </a:bodyPr>
          <a:lstStyle/>
          <a:p>
            <a:pPr algn="just"/>
            <a:r>
              <a:rPr lang="en-US" sz="3200" b="1" i="0" dirty="0">
                <a:solidFill>
                  <a:srgbClr val="202122"/>
                </a:solidFill>
                <a:effectLst/>
                <a:latin typeface="Times New Roman" panose="02020603050405020304" pitchFamily="18" charset="0"/>
                <a:cs typeface="Times New Roman" panose="02020603050405020304" pitchFamily="18" charset="0"/>
              </a:rPr>
              <a:t>Fodder</a:t>
            </a:r>
            <a:r>
              <a:rPr lang="en-US" sz="3200" b="0" i="0" dirty="0">
                <a:solidFill>
                  <a:srgbClr val="202122"/>
                </a:solidFill>
                <a:effectLst/>
                <a:latin typeface="Times New Roman" panose="02020603050405020304" pitchFamily="18" charset="0"/>
                <a:cs typeface="Times New Roman" panose="02020603050405020304" pitchFamily="18" charset="0"/>
              </a:rPr>
              <a:t>  also called </a:t>
            </a:r>
            <a:r>
              <a:rPr lang="en-US" sz="3200" b="1" i="0" dirty="0">
                <a:solidFill>
                  <a:srgbClr val="202122"/>
                </a:solidFill>
                <a:effectLst/>
                <a:latin typeface="Times New Roman" panose="02020603050405020304" pitchFamily="18" charset="0"/>
                <a:cs typeface="Times New Roman" panose="02020603050405020304" pitchFamily="18" charset="0"/>
              </a:rPr>
              <a:t>provender</a:t>
            </a:r>
            <a:r>
              <a:rPr lang="en-US" sz="3200" dirty="0">
                <a:solidFill>
                  <a:srgbClr val="202122"/>
                </a:solidFill>
                <a:latin typeface="Times New Roman" panose="02020603050405020304" pitchFamily="18" charset="0"/>
                <a:cs typeface="Times New Roman" panose="02020603050405020304" pitchFamily="18" charset="0"/>
              </a:rPr>
              <a:t>,</a:t>
            </a:r>
            <a:r>
              <a:rPr lang="en-US" sz="3200" b="0" i="0" dirty="0">
                <a:solidFill>
                  <a:srgbClr val="202122"/>
                </a:solidFill>
                <a:effectLst/>
                <a:latin typeface="Times New Roman" panose="02020603050405020304" pitchFamily="18" charset="0"/>
                <a:cs typeface="Times New Roman" panose="02020603050405020304" pitchFamily="18" charset="0"/>
              </a:rPr>
              <a:t> is any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2" tooltip="Agriculture"/>
              </a:rPr>
              <a:t>agricultural</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3" tooltip="Food"/>
              </a:rPr>
              <a:t>foodstuff</a:t>
            </a:r>
            <a:r>
              <a:rPr lang="en-US" sz="3200" b="0" i="0" dirty="0">
                <a:solidFill>
                  <a:srgbClr val="202122"/>
                </a:solidFill>
                <a:effectLst/>
                <a:latin typeface="Times New Roman" panose="02020603050405020304" pitchFamily="18" charset="0"/>
                <a:cs typeface="Times New Roman" panose="02020603050405020304" pitchFamily="18" charset="0"/>
              </a:rPr>
              <a:t> used specifically to feed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4" tooltip="Domesticated"/>
              </a:rPr>
              <a:t>domesticated</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5" tooltip="Livestock"/>
              </a:rPr>
              <a:t>livestock</a:t>
            </a:r>
            <a:r>
              <a:rPr lang="en-US" sz="3200" b="0" i="0" dirty="0">
                <a:solidFill>
                  <a:srgbClr val="202122"/>
                </a:solidFill>
                <a:effectLst/>
                <a:latin typeface="Times New Roman" panose="02020603050405020304" pitchFamily="18" charset="0"/>
                <a:cs typeface="Times New Roman" panose="02020603050405020304" pitchFamily="18" charset="0"/>
              </a:rPr>
              <a:t>, such as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6" tooltip="Cattle"/>
              </a:rPr>
              <a:t>cattle</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7" tooltip="Domestic rabbit"/>
              </a:rPr>
              <a:t>rabbits</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8" tooltip="Sheep"/>
              </a:rPr>
              <a:t>sheep</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9" tooltip="Horse"/>
              </a:rPr>
              <a:t>horses</a:t>
            </a:r>
            <a:r>
              <a:rPr lang="en-US" sz="3200" b="0" i="0" dirty="0">
                <a:solidFill>
                  <a:srgbClr val="202122"/>
                </a:solidFill>
                <a:effectLst/>
                <a:latin typeface="Times New Roman" panose="02020603050405020304" pitchFamily="18" charset="0"/>
                <a:cs typeface="Times New Roman" panose="02020603050405020304" pitchFamily="18" charset="0"/>
              </a:rPr>
              <a:t>,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10" tooltip="Chicken"/>
              </a:rPr>
              <a:t>chickens</a:t>
            </a:r>
            <a:r>
              <a:rPr lang="en-US" sz="3200" b="0" i="0" dirty="0">
                <a:solidFill>
                  <a:srgbClr val="202122"/>
                </a:solidFill>
                <a:effectLst/>
                <a:latin typeface="Times New Roman" panose="02020603050405020304" pitchFamily="18" charset="0"/>
                <a:cs typeface="Times New Roman" panose="02020603050405020304" pitchFamily="18" charset="0"/>
              </a:rPr>
              <a:t> and </a:t>
            </a:r>
            <a:r>
              <a:rPr lang="en-US" sz="3200" b="0" i="0" u="none" strike="noStrike" dirty="0">
                <a:solidFill>
                  <a:srgbClr val="0B0080"/>
                </a:solidFill>
                <a:effectLst/>
                <a:latin typeface="Times New Roman" panose="02020603050405020304" pitchFamily="18" charset="0"/>
                <a:cs typeface="Times New Roman" panose="02020603050405020304" pitchFamily="18" charset="0"/>
                <a:hlinkClick r:id="rId11" tooltip="Pig"/>
              </a:rPr>
              <a:t>pigs</a:t>
            </a:r>
            <a:r>
              <a:rPr lang="en-US" sz="3200" b="0" i="0" dirty="0">
                <a:solidFill>
                  <a:srgbClr val="202122"/>
                </a:solidFill>
                <a:effectLst/>
                <a:latin typeface="Times New Roman" panose="02020603050405020304" pitchFamily="18" charset="0"/>
                <a:cs typeface="Times New Roman" panose="02020603050405020304" pitchFamily="18" charset="0"/>
              </a:rPr>
              <a:t>. </a:t>
            </a:r>
          </a:p>
          <a:p>
            <a:pPr algn="just"/>
            <a:r>
              <a:rPr lang="en-US" b="0" i="0" dirty="0">
                <a:solidFill>
                  <a:srgbClr val="202122"/>
                </a:solidFill>
                <a:effectLst/>
                <a:latin typeface="Arial" panose="020B0604020202020204" pitchFamily="34" charset="0"/>
              </a:rPr>
              <a:t>"Fodder" refers particularly to food given to the animals .</a:t>
            </a:r>
          </a:p>
          <a:p>
            <a:pPr algn="just"/>
            <a:endParaRPr lang="en-US" b="0" i="0" dirty="0">
              <a:solidFill>
                <a:srgbClr val="202122"/>
              </a:solidFill>
              <a:effectLst/>
              <a:latin typeface="Arial" panose="020B0604020202020204" pitchFamily="34" charset="0"/>
            </a:endParaRPr>
          </a:p>
          <a:p>
            <a:pPr algn="just"/>
            <a:r>
              <a:rPr lang="en-US" b="0" i="0" dirty="0">
                <a:solidFill>
                  <a:srgbClr val="202122"/>
                </a:solidFill>
                <a:effectLst/>
                <a:latin typeface="Arial" panose="020B0604020202020204" pitchFamily="34" charset="0"/>
              </a:rPr>
              <a:t> Fodder includes </a:t>
            </a:r>
            <a:r>
              <a:rPr lang="en-US" b="0" i="0" u="none" strike="noStrike" dirty="0">
                <a:solidFill>
                  <a:srgbClr val="0B0080"/>
                </a:solidFill>
                <a:effectLst/>
                <a:latin typeface="Arial" panose="020B0604020202020204" pitchFamily="34" charset="0"/>
                <a:hlinkClick r:id="rId12" tooltip="Hay"/>
              </a:rPr>
              <a:t>hay</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13" tooltip="Straw"/>
              </a:rPr>
              <a:t>straw</a:t>
            </a:r>
            <a:r>
              <a:rPr lang="en-US" b="0" i="0" dirty="0">
                <a:solidFill>
                  <a:srgbClr val="202122"/>
                </a:solidFill>
                <a:effectLst/>
                <a:latin typeface="Arial" panose="020B0604020202020204" pitchFamily="34" charset="0"/>
              </a:rPr>
              <a:t>, </a:t>
            </a:r>
            <a:r>
              <a:rPr lang="en-US" b="0" i="0" u="none" strike="noStrike" dirty="0">
                <a:solidFill>
                  <a:srgbClr val="0B0080"/>
                </a:solidFill>
                <a:effectLst/>
                <a:latin typeface="Arial" panose="020B0604020202020204" pitchFamily="34" charset="0"/>
                <a:hlinkClick r:id="rId14" tooltip="Silage"/>
              </a:rPr>
              <a:t>silage</a:t>
            </a:r>
            <a:r>
              <a:rPr lang="en-US" b="0" i="0" dirty="0">
                <a:solidFill>
                  <a:srgbClr val="202122"/>
                </a:solidFill>
                <a:effectLst/>
                <a:latin typeface="Arial" panose="020B0604020202020204" pitchFamily="34" charset="0"/>
              </a:rPr>
              <a:t>, compressed and </a:t>
            </a:r>
            <a:r>
              <a:rPr lang="en-US" b="0" i="0" u="none" strike="noStrike" dirty="0">
                <a:solidFill>
                  <a:srgbClr val="0B0080"/>
                </a:solidFill>
                <a:effectLst/>
                <a:latin typeface="Arial" panose="020B0604020202020204" pitchFamily="34" charset="0"/>
                <a:hlinkClick r:id="rId15" tooltip="Compound feed"/>
              </a:rPr>
              <a:t>pelleted feeds</a:t>
            </a:r>
            <a:r>
              <a:rPr lang="en-US" b="0" i="0" dirty="0">
                <a:solidFill>
                  <a:srgbClr val="202122"/>
                </a:solidFill>
                <a:effectLst/>
                <a:latin typeface="Arial" panose="020B0604020202020204" pitchFamily="34" charset="0"/>
              </a:rPr>
              <a:t>, oils and mixed rations, and </a:t>
            </a:r>
            <a:r>
              <a:rPr lang="en-US" b="0" i="0" u="none" strike="noStrike" dirty="0">
                <a:solidFill>
                  <a:srgbClr val="0B0080"/>
                </a:solidFill>
                <a:effectLst/>
                <a:latin typeface="Arial" panose="020B0604020202020204" pitchFamily="34" charset="0"/>
                <a:hlinkClick r:id="rId16" tooltip="Sprouting"/>
              </a:rPr>
              <a:t>sprouted</a:t>
            </a:r>
            <a:r>
              <a:rPr lang="en-US" b="0" i="0" dirty="0">
                <a:solidFill>
                  <a:srgbClr val="202122"/>
                </a:solidFill>
                <a:effectLst/>
                <a:latin typeface="Arial" panose="020B0604020202020204" pitchFamily="34" charset="0"/>
              </a:rPr>
              <a:t> grains and </a:t>
            </a:r>
            <a:r>
              <a:rPr lang="en-US" b="0" i="0" u="none" strike="noStrike" dirty="0">
                <a:solidFill>
                  <a:srgbClr val="0B0080"/>
                </a:solidFill>
                <a:effectLst/>
                <a:latin typeface="Arial" panose="020B0604020202020204" pitchFamily="34" charset="0"/>
                <a:hlinkClick r:id="rId17" tooltip="Legume"/>
              </a:rPr>
              <a:t>legumes</a:t>
            </a:r>
            <a:r>
              <a:rPr lang="en-US" b="0" i="0" dirty="0">
                <a:solidFill>
                  <a:srgbClr val="202122"/>
                </a:solidFill>
                <a:effectLst/>
                <a:latin typeface="Arial" panose="020B0604020202020204" pitchFamily="34" charset="0"/>
              </a:rPr>
              <a:t> (such as </a:t>
            </a:r>
            <a:r>
              <a:rPr lang="en-US" b="0" i="0" u="none" strike="noStrike" dirty="0">
                <a:solidFill>
                  <a:srgbClr val="0B0080"/>
                </a:solidFill>
                <a:effectLst/>
                <a:latin typeface="Arial" panose="020B0604020202020204" pitchFamily="34" charset="0"/>
                <a:hlinkClick r:id="rId18" tooltip="Bean sprout"/>
              </a:rPr>
              <a:t>bean sprouts</a:t>
            </a:r>
            <a:r>
              <a:rPr lang="en-US" b="0" i="0" dirty="0">
                <a:solidFill>
                  <a:srgbClr val="202122"/>
                </a:solidFill>
                <a:effectLst/>
                <a:latin typeface="Arial" panose="020B0604020202020204" pitchFamily="34" charset="0"/>
              </a:rPr>
              <a:t>, fresh </a:t>
            </a:r>
            <a:r>
              <a:rPr lang="en-US" b="0" i="0" u="none" strike="noStrike" dirty="0">
                <a:solidFill>
                  <a:srgbClr val="0B0080"/>
                </a:solidFill>
                <a:effectLst/>
                <a:latin typeface="Arial" panose="020B0604020202020204" pitchFamily="34" charset="0"/>
                <a:hlinkClick r:id="rId19" tooltip="Malt"/>
              </a:rPr>
              <a:t>malt</a:t>
            </a:r>
            <a:r>
              <a:rPr lang="en-US" b="0" i="0" dirty="0">
                <a:solidFill>
                  <a:srgbClr val="202122"/>
                </a:solidFill>
                <a:effectLst/>
                <a:latin typeface="Arial" panose="020B0604020202020204" pitchFamily="34" charset="0"/>
              </a:rPr>
              <a:t>, or </a:t>
            </a:r>
            <a:r>
              <a:rPr lang="en-US" b="0" i="0" u="none" strike="noStrike" dirty="0">
                <a:solidFill>
                  <a:srgbClr val="0B0080"/>
                </a:solidFill>
                <a:effectLst/>
                <a:latin typeface="Arial" panose="020B0604020202020204" pitchFamily="34" charset="0"/>
                <a:hlinkClick r:id="rId20" tooltip="Brewing"/>
              </a:rPr>
              <a:t>spent malt</a:t>
            </a:r>
            <a:r>
              <a:rPr lang="en-US" b="0" i="0" dirty="0">
                <a:solidFill>
                  <a:srgbClr val="202122"/>
                </a:solidFill>
                <a:effectLst/>
                <a:latin typeface="Arial" panose="020B0604020202020204" pitchFamily="34" charset="0"/>
              </a:rPr>
              <a:t>). </a:t>
            </a:r>
          </a:p>
          <a:p>
            <a:pPr algn="just"/>
            <a:r>
              <a:rPr lang="en-US" b="0" i="0" dirty="0">
                <a:solidFill>
                  <a:srgbClr val="202122"/>
                </a:solidFill>
                <a:effectLst/>
                <a:latin typeface="Arial" panose="020B0604020202020204" pitchFamily="34" charset="0"/>
              </a:rPr>
              <a:t>Most animal feed is from plants, but some manufacturers add ingredients to processed feeds that are of animal origin.</a:t>
            </a:r>
            <a:endParaRPr lang="en-IN" dirty="0"/>
          </a:p>
        </p:txBody>
      </p:sp>
    </p:spTree>
    <p:extLst>
      <p:ext uri="{BB962C8B-B14F-4D97-AF65-F5344CB8AC3E}">
        <p14:creationId xmlns:p14="http://schemas.microsoft.com/office/powerpoint/2010/main" val="1640721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1F1B8-0F99-4611-9601-3E15E2CE80D1}"/>
              </a:ext>
            </a:extLst>
          </p:cNvPr>
          <p:cNvSpPr>
            <a:spLocks noGrp="1"/>
          </p:cNvSpPr>
          <p:nvPr>
            <p:ph type="title"/>
          </p:nvPr>
        </p:nvSpPr>
        <p:spPr>
          <a:xfrm>
            <a:off x="382555" y="242596"/>
            <a:ext cx="10971245" cy="1045028"/>
          </a:xfrm>
        </p:spPr>
        <p:txBody>
          <a:bodyPr>
            <a:normAutofit fontScale="90000"/>
          </a:bodyPr>
          <a:lstStyle/>
          <a:p>
            <a:r>
              <a:rPr lang="en-IN" sz="5300" b="1" i="0" dirty="0">
                <a:solidFill>
                  <a:srgbClr val="00B050"/>
                </a:solidFill>
                <a:effectLst/>
                <a:latin typeface="Times New Roman" panose="02020603050405020304" pitchFamily="18" charset="0"/>
                <a:cs typeface="Times New Roman" panose="02020603050405020304" pitchFamily="18" charset="0"/>
              </a:rPr>
              <a:t>Types of fodder</a:t>
            </a:r>
            <a:br>
              <a:rPr lang="en-IN" b="0" i="0" dirty="0">
                <a:solidFill>
                  <a:srgbClr val="202124"/>
                </a:solidFill>
                <a:effectLst/>
                <a:latin typeface="Google Sans"/>
              </a:rPr>
            </a:br>
            <a:endParaRPr lang="en-IN" dirty="0"/>
          </a:p>
        </p:txBody>
      </p:sp>
      <p:sp>
        <p:nvSpPr>
          <p:cNvPr id="3" name="Content Placeholder 2">
            <a:extLst>
              <a:ext uri="{FF2B5EF4-FFF2-40B4-BE49-F238E27FC236}">
                <a16:creationId xmlns:a16="http://schemas.microsoft.com/office/drawing/2014/main" id="{567FB143-D02B-40FF-B6F9-1F2040B95774}"/>
              </a:ext>
            </a:extLst>
          </p:cNvPr>
          <p:cNvSpPr>
            <a:spLocks noGrp="1"/>
          </p:cNvSpPr>
          <p:nvPr>
            <p:ph idx="1"/>
          </p:nvPr>
        </p:nvSpPr>
        <p:spPr>
          <a:xfrm>
            <a:off x="83976" y="1194318"/>
            <a:ext cx="12108024" cy="5663682"/>
          </a:xfrm>
        </p:spPr>
        <p:txBody>
          <a:bodyPr>
            <a:normAutofit/>
          </a:bodyPr>
          <a:lstStyle/>
          <a:p>
            <a:pPr algn="l">
              <a:buFont typeface="Arial" panose="020B0604020202020204" pitchFamily="34" charset="0"/>
              <a:buChar char="•"/>
            </a:pPr>
            <a:endParaRPr lang="en-IN" sz="3600" b="0" i="0" dirty="0">
              <a:solidFill>
                <a:srgbClr val="202124"/>
              </a:solidFill>
              <a:effectLst/>
              <a:latin typeface="Times New Roman" panose="02020603050405020304" pitchFamily="18" charset="0"/>
              <a:cs typeface="Times New Roman" panose="02020603050405020304" pitchFamily="18" charset="0"/>
            </a:endParaRPr>
          </a:p>
          <a:p>
            <a:pPr algn="l">
              <a:buFont typeface="Arial" panose="020B0604020202020204" pitchFamily="34" charset="0"/>
              <a:buChar char="•"/>
            </a:pPr>
            <a:r>
              <a:rPr lang="en-IN" sz="4800" b="0" i="0" dirty="0">
                <a:solidFill>
                  <a:srgbClr val="202124"/>
                </a:solidFill>
                <a:effectLst/>
                <a:latin typeface="Times New Roman" panose="02020603050405020304" pitchFamily="18" charset="0"/>
                <a:cs typeface="Times New Roman" panose="02020603050405020304" pitchFamily="18" charset="0"/>
              </a:rPr>
              <a:t>Conserved forage plants: </a:t>
            </a:r>
            <a:r>
              <a:rPr lang="en-IN" sz="4800" b="1" i="0" dirty="0">
                <a:solidFill>
                  <a:srgbClr val="202124"/>
                </a:solidFill>
                <a:effectLst/>
                <a:latin typeface="Times New Roman" panose="02020603050405020304" pitchFamily="18" charset="0"/>
                <a:cs typeface="Times New Roman" panose="02020603050405020304" pitchFamily="18" charset="0"/>
              </a:rPr>
              <a:t>hay</a:t>
            </a:r>
            <a:r>
              <a:rPr lang="en-IN" sz="4800" b="0" i="0" dirty="0">
                <a:solidFill>
                  <a:srgbClr val="202124"/>
                </a:solidFill>
                <a:effectLst/>
                <a:latin typeface="Times New Roman" panose="02020603050405020304" pitchFamily="18" charset="0"/>
                <a:cs typeface="Times New Roman" panose="02020603050405020304" pitchFamily="18" charset="0"/>
              </a:rPr>
              <a:t> and </a:t>
            </a:r>
            <a:r>
              <a:rPr lang="en-IN" sz="4800" b="1" i="0" dirty="0">
                <a:solidFill>
                  <a:srgbClr val="202124"/>
                </a:solidFill>
                <a:effectLst/>
                <a:latin typeface="Times New Roman" panose="02020603050405020304" pitchFamily="18" charset="0"/>
                <a:cs typeface="Times New Roman" panose="02020603050405020304" pitchFamily="18" charset="0"/>
              </a:rPr>
              <a:t>silage</a:t>
            </a:r>
            <a:r>
              <a:rPr lang="en-IN" sz="4800" b="0" i="0" dirty="0">
                <a:solidFill>
                  <a:srgbClr val="202124"/>
                </a:solidFill>
                <a:effectLst/>
                <a:latin typeface="Times New Roman" panose="02020603050405020304" pitchFamily="18" charset="0"/>
                <a:cs typeface="Times New Roman" panose="02020603050405020304" pitchFamily="18" charset="0"/>
              </a:rPr>
              <a:t>.</a:t>
            </a:r>
          </a:p>
          <a:p>
            <a:pPr algn="l">
              <a:buFont typeface="Arial" panose="020B0604020202020204" pitchFamily="34" charset="0"/>
              <a:buChar char="•"/>
            </a:pPr>
            <a:r>
              <a:rPr lang="en-IN" sz="4800" b="0" i="0" dirty="0">
                <a:solidFill>
                  <a:srgbClr val="202124"/>
                </a:solidFill>
                <a:effectLst/>
                <a:latin typeface="Times New Roman" panose="02020603050405020304" pitchFamily="18" charset="0"/>
                <a:cs typeface="Times New Roman" panose="02020603050405020304" pitchFamily="18" charset="0"/>
              </a:rPr>
              <a:t>Crop residues: straw, chaff, sugar </a:t>
            </a:r>
            <a:r>
              <a:rPr lang="en-IN" sz="4800" b="1" i="0" dirty="0">
                <a:solidFill>
                  <a:srgbClr val="202124"/>
                </a:solidFill>
                <a:effectLst/>
                <a:latin typeface="Times New Roman" panose="02020603050405020304" pitchFamily="18" charset="0"/>
                <a:cs typeface="Times New Roman" panose="02020603050405020304" pitchFamily="18" charset="0"/>
              </a:rPr>
              <a:t>beet</a:t>
            </a:r>
            <a:r>
              <a:rPr lang="en-IN" sz="4800" b="0" i="0" dirty="0">
                <a:solidFill>
                  <a:srgbClr val="202124"/>
                </a:solidFill>
                <a:effectLst/>
                <a:latin typeface="Times New Roman" panose="02020603050405020304" pitchFamily="18" charset="0"/>
                <a:cs typeface="Times New Roman" panose="02020603050405020304" pitchFamily="18" charset="0"/>
              </a:rPr>
              <a:t> waste.</a:t>
            </a:r>
          </a:p>
          <a:p>
            <a:pPr algn="l">
              <a:buFont typeface="Arial" panose="020B0604020202020204" pitchFamily="34" charset="0"/>
              <a:buChar char="•"/>
            </a:pPr>
            <a:r>
              <a:rPr lang="en-IN" sz="4800" b="0" i="0" dirty="0">
                <a:solidFill>
                  <a:srgbClr val="202124"/>
                </a:solidFill>
                <a:effectLst/>
                <a:latin typeface="Times New Roman" panose="02020603050405020304" pitchFamily="18" charset="0"/>
                <a:cs typeface="Times New Roman" panose="02020603050405020304" pitchFamily="18" charset="0"/>
              </a:rPr>
              <a:t>Freshly cut grass and other forage plants.</a:t>
            </a:r>
          </a:p>
          <a:p>
            <a:pPr algn="l">
              <a:buFont typeface="Arial" panose="020B0604020202020204" pitchFamily="34" charset="0"/>
              <a:buChar char="•"/>
            </a:pPr>
            <a:r>
              <a:rPr lang="en-IN" sz="4800" b="0" i="0" dirty="0">
                <a:solidFill>
                  <a:srgbClr val="202124"/>
                </a:solidFill>
                <a:effectLst/>
                <a:latin typeface="Times New Roman" panose="02020603050405020304" pitchFamily="18" charset="0"/>
                <a:cs typeface="Times New Roman" panose="02020603050405020304" pitchFamily="18" charset="0"/>
              </a:rPr>
              <a:t>Grass/lawn clipping waste.</a:t>
            </a:r>
          </a:p>
          <a:p>
            <a:endParaRPr lang="en-IN" dirty="0"/>
          </a:p>
        </p:txBody>
      </p:sp>
      <p:sp>
        <p:nvSpPr>
          <p:cNvPr id="5" name="TextBox 4">
            <a:extLst>
              <a:ext uri="{FF2B5EF4-FFF2-40B4-BE49-F238E27FC236}">
                <a16:creationId xmlns:a16="http://schemas.microsoft.com/office/drawing/2014/main" id="{496A1802-A542-4DCF-BEAC-B6A873C647ED}"/>
              </a:ext>
            </a:extLst>
          </p:cNvPr>
          <p:cNvSpPr txBox="1"/>
          <p:nvPr/>
        </p:nvSpPr>
        <p:spPr>
          <a:xfrm>
            <a:off x="2948474" y="3281656"/>
            <a:ext cx="6214186" cy="369332"/>
          </a:xfrm>
          <a:prstGeom prst="rect">
            <a:avLst/>
          </a:prstGeom>
          <a:noFill/>
        </p:spPr>
        <p:txBody>
          <a:bodyPr wrap="square">
            <a:spAutoFit/>
          </a:bodyPr>
          <a:lstStyle/>
          <a:p>
            <a:pPr marL="0" indent="0" algn="l">
              <a:buNone/>
            </a:pPr>
            <a:endParaRPr lang="en-IN" sz="1800" b="0" i="0" dirty="0">
              <a:solidFill>
                <a:srgbClr val="202124"/>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427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2FAED-3618-4F5B-B619-7F3A2D3A6B3D}"/>
              </a:ext>
            </a:extLst>
          </p:cNvPr>
          <p:cNvSpPr>
            <a:spLocks noGrp="1"/>
          </p:cNvSpPr>
          <p:nvPr>
            <p:ph type="title"/>
          </p:nvPr>
        </p:nvSpPr>
        <p:spPr>
          <a:xfrm>
            <a:off x="-1" y="1"/>
            <a:ext cx="12191999" cy="839754"/>
          </a:xfrm>
        </p:spPr>
        <p:txBody>
          <a:bodyPr>
            <a:normAutofit/>
          </a:bodyPr>
          <a:lstStyle/>
          <a:p>
            <a:r>
              <a:rPr lang="en-US" sz="3600" b="1" dirty="0">
                <a:solidFill>
                  <a:srgbClr val="00B050"/>
                </a:solidFill>
                <a:latin typeface="Times New Roman" panose="02020603050405020304" pitchFamily="18" charset="0"/>
                <a:cs typeface="Times New Roman" panose="02020603050405020304" pitchFamily="18" charset="0"/>
              </a:rPr>
              <a:t>IMPORTANCE OF   GREEN FODDER PRODUCTION</a:t>
            </a:r>
            <a:endParaRPr lang="en-IN" sz="36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08FC6D8-E1BA-43B7-BAB3-5F3C50B99122}"/>
              </a:ext>
            </a:extLst>
          </p:cNvPr>
          <p:cNvSpPr>
            <a:spLocks noGrp="1"/>
          </p:cNvSpPr>
          <p:nvPr>
            <p:ph idx="1"/>
          </p:nvPr>
        </p:nvSpPr>
        <p:spPr>
          <a:xfrm>
            <a:off x="0" y="839755"/>
            <a:ext cx="12192000" cy="6018245"/>
          </a:xfrm>
        </p:spPr>
        <p:txBody>
          <a:bodyPr>
            <a:normAutofit fontScale="25000" lnSpcReduction="20000"/>
          </a:bodyPr>
          <a:lstStyle/>
          <a:p>
            <a:pPr algn="just">
              <a:lnSpc>
                <a:spcPct val="170000"/>
              </a:lnSpc>
              <a:buFont typeface="Wingdings" panose="05000000000000000000" pitchFamily="2" charset="2"/>
              <a:buChar char="Ø"/>
            </a:pPr>
            <a:r>
              <a:rPr lang="en-US" sz="9600" dirty="0">
                <a:latin typeface="Times New Roman" panose="02020603050405020304" pitchFamily="18" charset="0"/>
                <a:cs typeface="Times New Roman" panose="02020603050405020304" pitchFamily="18" charset="0"/>
              </a:rPr>
              <a:t>Green forages have cooling effect on the animal body, </a:t>
            </a:r>
          </a:p>
          <a:p>
            <a:pPr algn="just">
              <a:lnSpc>
                <a:spcPct val="170000"/>
              </a:lnSpc>
              <a:buFont typeface="Wingdings" panose="05000000000000000000" pitchFamily="2" charset="2"/>
              <a:buChar char="Ø"/>
            </a:pPr>
            <a:r>
              <a:rPr lang="en-US" sz="9600" dirty="0">
                <a:latin typeface="Times New Roman" panose="02020603050405020304" pitchFamily="18" charset="0"/>
                <a:cs typeface="Times New Roman" panose="02020603050405020304" pitchFamily="18" charset="0"/>
              </a:rPr>
              <a:t>It is more palatable and contain easily digestible nutrients, </a:t>
            </a:r>
          </a:p>
          <a:p>
            <a:pPr algn="just">
              <a:lnSpc>
                <a:spcPct val="170000"/>
              </a:lnSpc>
              <a:buFont typeface="Wingdings" panose="05000000000000000000" pitchFamily="2" charset="2"/>
              <a:buChar char="Ø"/>
            </a:pPr>
            <a:r>
              <a:rPr lang="en-US" sz="9600" dirty="0">
                <a:latin typeface="Times New Roman" panose="02020603050405020304" pitchFamily="18" charset="0"/>
                <a:cs typeface="Times New Roman" panose="02020603050405020304" pitchFamily="18" charset="0"/>
              </a:rPr>
              <a:t>It provide fresh effectively utilizable nutrients in natural form.</a:t>
            </a:r>
          </a:p>
          <a:p>
            <a:pPr algn="just">
              <a:lnSpc>
                <a:spcPct val="170000"/>
              </a:lnSpc>
              <a:buFont typeface="Wingdings" panose="05000000000000000000" pitchFamily="2" charset="2"/>
              <a:buChar char="Ø"/>
            </a:pPr>
            <a:r>
              <a:rPr lang="en-US" sz="9600" dirty="0">
                <a:latin typeface="Times New Roman" panose="02020603050405020304" pitchFamily="18" charset="0"/>
                <a:cs typeface="Times New Roman" panose="02020603050405020304" pitchFamily="18" charset="0"/>
              </a:rPr>
              <a:t> and slightly laxative ,hence prevents constipation.</a:t>
            </a:r>
          </a:p>
          <a:p>
            <a:pPr algn="just">
              <a:lnSpc>
                <a:spcPct val="170000"/>
              </a:lnSpc>
              <a:buFont typeface="Wingdings" panose="05000000000000000000" pitchFamily="2" charset="2"/>
              <a:buChar char="Ø"/>
            </a:pPr>
            <a:r>
              <a:rPr lang="en-US" sz="9600" dirty="0">
                <a:latin typeface="Times New Roman" panose="02020603050405020304" pitchFamily="18" charset="0"/>
                <a:cs typeface="Times New Roman" panose="02020603050405020304" pitchFamily="18" charset="0"/>
              </a:rPr>
              <a:t>Green fodder is the primary only source of vit A for lactation vit ‘A’ is present in the form of precursor.</a:t>
            </a:r>
          </a:p>
          <a:p>
            <a:pPr marL="0" indent="0" algn="just">
              <a:buNone/>
            </a:pPr>
            <a:endParaRPr lang="en-US" sz="9600" dirty="0">
              <a:latin typeface="Times New Roman" panose="02020603050405020304" pitchFamily="18" charset="0"/>
              <a:cs typeface="Times New Roman" panose="02020603050405020304" pitchFamily="18" charset="0"/>
            </a:endParaRPr>
          </a:p>
          <a:p>
            <a:pPr algn="just"/>
            <a:r>
              <a:rPr lang="en-US" sz="9600" dirty="0">
                <a:latin typeface="Times New Roman" panose="02020603050405020304" pitchFamily="18" charset="0"/>
                <a:cs typeface="Times New Roman" panose="02020603050405020304" pitchFamily="18" charset="0"/>
              </a:rPr>
              <a:t>Feed should be available to cows at least 20 hours / day. </a:t>
            </a:r>
          </a:p>
          <a:p>
            <a:pPr algn="just"/>
            <a:r>
              <a:rPr lang="en-US" sz="9600" dirty="0">
                <a:latin typeface="Times New Roman" panose="02020603050405020304" pitchFamily="18" charset="0"/>
                <a:cs typeface="Times New Roman" panose="02020603050405020304" pitchFamily="18" charset="0"/>
              </a:rPr>
              <a:t>Feed at least 60 % of ration during night in the hot weather (Summer) </a:t>
            </a:r>
          </a:p>
          <a:p>
            <a:pPr algn="just"/>
            <a:r>
              <a:rPr lang="en-US" sz="9600" dirty="0">
                <a:latin typeface="Times New Roman" panose="02020603050405020304" pitchFamily="18" charset="0"/>
                <a:cs typeface="Times New Roman" panose="02020603050405020304" pitchFamily="18" charset="0"/>
              </a:rPr>
              <a:t>Cows reduce feed intake by about 3.3% for every 2.2degree rise in temperature over 24 degree </a:t>
            </a:r>
            <a:r>
              <a:rPr lang="en-US" sz="9600" dirty="0" err="1">
                <a:latin typeface="Times New Roman" panose="02020603050405020304" pitchFamily="18" charset="0"/>
                <a:cs typeface="Times New Roman" panose="02020603050405020304" pitchFamily="18" charset="0"/>
              </a:rPr>
              <a:t>Celcius</a:t>
            </a:r>
            <a:endParaRPr lang="en-US" sz="9600" dirty="0">
              <a:latin typeface="Times New Roman" panose="02020603050405020304" pitchFamily="18" charset="0"/>
              <a:cs typeface="Times New Roman" panose="02020603050405020304" pitchFamily="18" charset="0"/>
            </a:endParaRPr>
          </a:p>
          <a:p>
            <a:pPr marL="0" indent="0" algn="just">
              <a:buNone/>
            </a:pPr>
            <a:r>
              <a:rPr lang="en-US" sz="9600" dirty="0">
                <a:latin typeface="Times New Roman" panose="02020603050405020304" pitchFamily="18" charset="0"/>
                <a:cs typeface="Times New Roman" panose="02020603050405020304" pitchFamily="18" charset="0"/>
              </a:rPr>
              <a:t> </a:t>
            </a:r>
            <a:endParaRPr lang="en-IN" sz="9600" dirty="0">
              <a:latin typeface="Times New Roman" panose="02020603050405020304" pitchFamily="18" charset="0"/>
              <a:cs typeface="Times New Roman" panose="02020603050405020304" pitchFamily="18" charset="0"/>
            </a:endParaRPr>
          </a:p>
          <a:p>
            <a:pPr algn="just"/>
            <a:endParaRPr lang="en-US" sz="9600" dirty="0">
              <a:latin typeface="Times New Roman" panose="02020603050405020304" pitchFamily="18" charset="0"/>
              <a:cs typeface="Times New Roman" panose="02020603050405020304" pitchFamily="18" charset="0"/>
            </a:endParaRPr>
          </a:p>
          <a:p>
            <a:pPr marL="0" indent="0" algn="just">
              <a:buNone/>
            </a:pPr>
            <a:r>
              <a:rPr lang="en-US" sz="9600" dirty="0">
                <a:latin typeface="Times New Roman" panose="02020603050405020304" pitchFamily="18" charset="0"/>
                <a:cs typeface="Times New Roman" panose="02020603050405020304" pitchFamily="18" charset="0"/>
              </a:rPr>
              <a:t> </a:t>
            </a:r>
            <a:endParaRPr lang="en-IN" sz="9600" dirty="0">
              <a:latin typeface="Times New Roman" panose="02020603050405020304" pitchFamily="18" charset="0"/>
              <a:cs typeface="Times New Roman" panose="02020603050405020304" pitchFamily="18" charset="0"/>
            </a:endParaRPr>
          </a:p>
          <a:p>
            <a:r>
              <a:rPr lang="en-US" dirty="0"/>
              <a:t>.</a:t>
            </a:r>
          </a:p>
        </p:txBody>
      </p:sp>
    </p:spTree>
    <p:extLst>
      <p:ext uri="{BB962C8B-B14F-4D97-AF65-F5344CB8AC3E}">
        <p14:creationId xmlns:p14="http://schemas.microsoft.com/office/powerpoint/2010/main" val="3657781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AB95F-B589-4A74-9C24-A1CF9E71C5E5}"/>
              </a:ext>
            </a:extLst>
          </p:cNvPr>
          <p:cNvSpPr>
            <a:spLocks noGrp="1"/>
          </p:cNvSpPr>
          <p:nvPr>
            <p:ph type="title"/>
          </p:nvPr>
        </p:nvSpPr>
        <p:spPr>
          <a:xfrm flipV="1">
            <a:off x="838200" y="-1259633"/>
            <a:ext cx="10515600" cy="961054"/>
          </a:xfrm>
        </p:spPr>
        <p:txBody>
          <a:bodyPr/>
          <a:lstStyle/>
          <a:p>
            <a:endParaRPr lang="en-IN" dirty="0"/>
          </a:p>
        </p:txBody>
      </p:sp>
      <p:sp>
        <p:nvSpPr>
          <p:cNvPr id="3" name="Content Placeholder 2">
            <a:extLst>
              <a:ext uri="{FF2B5EF4-FFF2-40B4-BE49-F238E27FC236}">
                <a16:creationId xmlns:a16="http://schemas.microsoft.com/office/drawing/2014/main" id="{9258EE50-E360-4213-B0FD-48DAA7771180}"/>
              </a:ext>
            </a:extLst>
          </p:cNvPr>
          <p:cNvSpPr>
            <a:spLocks noGrp="1"/>
          </p:cNvSpPr>
          <p:nvPr>
            <p:ph idx="1"/>
          </p:nvPr>
        </p:nvSpPr>
        <p:spPr>
          <a:xfrm>
            <a:off x="0" y="-1"/>
            <a:ext cx="12192000" cy="6746033"/>
          </a:xfrm>
        </p:spPr>
        <p:txBody>
          <a:bodyPr>
            <a:noAutofit/>
          </a:bodyPr>
          <a:lstStyle/>
          <a:p>
            <a:r>
              <a:rPr lang="en-US" sz="3200" dirty="0">
                <a:latin typeface="Times New Roman" panose="02020603050405020304" pitchFamily="18" charset="0"/>
                <a:cs typeface="Times New Roman" panose="02020603050405020304" pitchFamily="18" charset="0"/>
              </a:rPr>
              <a:t>The use of concentrates no doubt will give the greatest animal production per unit feed intake, but this may not be economical in countries like India where grains and concentrates are costly and/or in short supply. </a:t>
            </a:r>
          </a:p>
          <a:p>
            <a:r>
              <a:rPr lang="en-US" sz="3200" dirty="0">
                <a:latin typeface="Times New Roman" panose="02020603050405020304" pitchFamily="18" charset="0"/>
                <a:cs typeface="Times New Roman" panose="02020603050405020304" pitchFamily="18" charset="0"/>
              </a:rPr>
              <a:t>On the other hand animals yielding as high as 8 </a:t>
            </a:r>
            <a:r>
              <a:rPr lang="en-US" sz="3200" dirty="0" err="1">
                <a:latin typeface="Times New Roman" panose="02020603050405020304" pitchFamily="18" charset="0"/>
                <a:cs typeface="Times New Roman" panose="02020603050405020304" pitchFamily="18" charset="0"/>
              </a:rPr>
              <a:t>litres</a:t>
            </a:r>
            <a:r>
              <a:rPr lang="en-US" sz="3200" dirty="0">
                <a:latin typeface="Times New Roman" panose="02020603050405020304" pitchFamily="18" charset="0"/>
                <a:cs typeface="Times New Roman" panose="02020603050405020304" pitchFamily="18" charset="0"/>
              </a:rPr>
              <a:t> of milk can easily be maintained solely on green fodder without any concentrate.</a:t>
            </a:r>
          </a:p>
          <a:p>
            <a:r>
              <a:rPr lang="en-US" sz="3200" dirty="0">
                <a:latin typeface="Times New Roman" panose="02020603050405020304" pitchFamily="18" charset="0"/>
                <a:cs typeface="Times New Roman" panose="02020603050405020304" pitchFamily="18" charset="0"/>
              </a:rPr>
              <a:t> But unfortunately only 6.9 million ha or 4.4% of the countries area is under fodder cultivation and hardly any scope for further expansion because of pressure on agriculture land for food and cash crops. </a:t>
            </a:r>
          </a:p>
          <a:p>
            <a:r>
              <a:rPr lang="en-US" sz="3200" dirty="0">
                <a:latin typeface="Times New Roman" panose="02020603050405020304" pitchFamily="18" charset="0"/>
                <a:cs typeface="Times New Roman" panose="02020603050405020304" pitchFamily="18" charset="0"/>
              </a:rPr>
              <a:t>The current feed and fodder resources in India can meet only less than 50% of the requirement of its livestock population of 450 million. </a:t>
            </a:r>
          </a:p>
          <a:p>
            <a:r>
              <a:rPr lang="en-US" sz="3200" dirty="0">
                <a:latin typeface="Times New Roman" panose="02020603050405020304" pitchFamily="18" charset="0"/>
                <a:cs typeface="Times New Roman" panose="02020603050405020304" pitchFamily="18" charset="0"/>
              </a:rPr>
              <a:t>The grazing intensity is very high viz., 2.6 cattle unit per </a:t>
            </a:r>
            <a:r>
              <a:rPr lang="en-US" sz="3200" dirty="0" err="1">
                <a:latin typeface="Times New Roman" panose="02020603050405020304" pitchFamily="18" charset="0"/>
                <a:cs typeface="Times New Roman" panose="02020603050405020304" pitchFamily="18" charset="0"/>
              </a:rPr>
              <a:t>hactere</a:t>
            </a:r>
            <a:r>
              <a:rPr lang="en-US" sz="3200" dirty="0">
                <a:latin typeface="Times New Roman" panose="02020603050405020304" pitchFamily="18" charset="0"/>
                <a:cs typeface="Times New Roman" panose="02020603050405020304" pitchFamily="18" charset="0"/>
              </a:rPr>
              <a:t> as against 0.8 cattle unit per </a:t>
            </a:r>
            <a:r>
              <a:rPr lang="en-US" sz="3200" dirty="0" err="1">
                <a:latin typeface="Times New Roman" panose="02020603050405020304" pitchFamily="18" charset="0"/>
                <a:cs typeface="Times New Roman" panose="02020603050405020304" pitchFamily="18" charset="0"/>
              </a:rPr>
              <a:t>hactere</a:t>
            </a:r>
            <a:r>
              <a:rPr lang="en-US" sz="3200" dirty="0">
                <a:latin typeface="Times New Roman" panose="02020603050405020304" pitchFamily="18" charset="0"/>
                <a:cs typeface="Times New Roman" panose="02020603050405020304" pitchFamily="18" charset="0"/>
              </a:rPr>
              <a:t> in developed countries.  </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753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4D13F-6245-43EF-A66F-E3AF26374624}"/>
              </a:ext>
            </a:extLst>
          </p:cNvPr>
          <p:cNvSpPr>
            <a:spLocks noGrp="1"/>
          </p:cNvSpPr>
          <p:nvPr>
            <p:ph type="title"/>
          </p:nvPr>
        </p:nvSpPr>
        <p:spPr>
          <a:xfrm>
            <a:off x="0" y="1"/>
            <a:ext cx="12192000" cy="1690688"/>
          </a:xfrm>
        </p:spPr>
        <p:txBody>
          <a:bodyPr>
            <a:normAutofit/>
          </a:bodyPr>
          <a:lstStyle/>
          <a:p>
            <a:r>
              <a:rPr lang="en-US" sz="3600" b="1" dirty="0">
                <a:solidFill>
                  <a:srgbClr val="00B050"/>
                </a:solidFill>
                <a:latin typeface="Times New Roman" panose="02020603050405020304" pitchFamily="18" charset="0"/>
                <a:cs typeface="Times New Roman" panose="02020603050405020304" pitchFamily="18" charset="0"/>
              </a:rPr>
              <a:t>IMPORTANCE OF GREEN FODDER IN MILK PRODUCTION</a:t>
            </a:r>
            <a:endParaRPr lang="en-IN" sz="3600" b="1" dirty="0">
              <a:solidFill>
                <a:srgbClr val="00B05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A0035A-CB44-491B-85D2-84C901D231F1}"/>
              </a:ext>
            </a:extLst>
          </p:cNvPr>
          <p:cNvSpPr>
            <a:spLocks noGrp="1"/>
          </p:cNvSpPr>
          <p:nvPr>
            <p:ph idx="1"/>
          </p:nvPr>
        </p:nvSpPr>
        <p:spPr>
          <a:xfrm>
            <a:off x="0" y="1825625"/>
            <a:ext cx="12192000" cy="5032374"/>
          </a:xfrm>
        </p:spPr>
        <p:txBody>
          <a:bodyPr>
            <a:normAutofit/>
          </a:bodyPr>
          <a:lstStyle/>
          <a:p>
            <a:r>
              <a:rPr lang="en-US" dirty="0"/>
              <a:t>. </a:t>
            </a:r>
            <a:r>
              <a:rPr lang="en-US" dirty="0">
                <a:latin typeface="Times New Roman" panose="02020603050405020304" pitchFamily="18" charset="0"/>
                <a:cs typeface="Times New Roman" panose="02020603050405020304" pitchFamily="18" charset="0"/>
              </a:rPr>
              <a:t>Green fodder is an economic source of nutrients for the dairy animals.</a:t>
            </a:r>
          </a:p>
          <a:p>
            <a:r>
              <a:rPr lang="en-US" dirty="0">
                <a:latin typeface="Times New Roman" panose="02020603050405020304" pitchFamily="18" charset="0"/>
                <a:cs typeface="Times New Roman" panose="02020603050405020304" pitchFamily="18" charset="0"/>
              </a:rPr>
              <a:t> It is highly palatable and digestible.</a:t>
            </a:r>
          </a:p>
          <a:p>
            <a:r>
              <a:rPr lang="en-US" dirty="0">
                <a:latin typeface="Times New Roman" panose="02020603050405020304" pitchFamily="18" charset="0"/>
                <a:cs typeface="Times New Roman" panose="02020603050405020304" pitchFamily="18" charset="0"/>
              </a:rPr>
              <a:t> Micro-organisms present in green fodder help in improving digestibility of crop residues under mixed feeding system.</a:t>
            </a:r>
          </a:p>
          <a:p>
            <a:r>
              <a:rPr lang="en-US" dirty="0">
                <a:latin typeface="Times New Roman" panose="02020603050405020304" pitchFamily="18" charset="0"/>
                <a:cs typeface="Times New Roman" panose="02020603050405020304" pitchFamily="18" charset="0"/>
              </a:rPr>
              <a:t> It also helps in maintaining good health and improving breeding efficiency of animals. </a:t>
            </a:r>
          </a:p>
          <a:p>
            <a:r>
              <a:rPr lang="en-US" dirty="0">
                <a:latin typeface="Times New Roman" panose="02020603050405020304" pitchFamily="18" charset="0"/>
                <a:cs typeface="Times New Roman" panose="02020603050405020304" pitchFamily="18" charset="0"/>
              </a:rPr>
              <a:t>Increased use of green fodder in the ration of animals may reduce cost of milk production. </a:t>
            </a:r>
          </a:p>
          <a:p>
            <a:r>
              <a:rPr lang="en-US" dirty="0">
                <a:latin typeface="Times New Roman" panose="02020603050405020304" pitchFamily="18" charset="0"/>
                <a:cs typeface="Times New Roman" panose="02020603050405020304" pitchFamily="18" charset="0"/>
              </a:rPr>
              <a:t>To reduce the gap between demand and availability of green fodder, there is a need to improve green fodder yield through enhanced use of improved fodder seeds. </a:t>
            </a:r>
          </a:p>
        </p:txBody>
      </p:sp>
    </p:spTree>
    <p:extLst>
      <p:ext uri="{BB962C8B-B14F-4D97-AF65-F5344CB8AC3E}">
        <p14:creationId xmlns:p14="http://schemas.microsoft.com/office/powerpoint/2010/main" val="2545925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65029-88C5-4D22-A109-9653CDC8599C}"/>
              </a:ext>
            </a:extLst>
          </p:cNvPr>
          <p:cNvSpPr>
            <a:spLocks noGrp="1"/>
          </p:cNvSpPr>
          <p:nvPr>
            <p:ph type="title"/>
          </p:nvPr>
        </p:nvSpPr>
        <p:spPr>
          <a:xfrm flipV="1">
            <a:off x="838200" y="-1464906"/>
            <a:ext cx="10515600" cy="1026367"/>
          </a:xfrm>
        </p:spPr>
        <p:txBody>
          <a:bodyPr/>
          <a:lstStyle/>
          <a:p>
            <a:endParaRPr lang="en-IN" dirty="0"/>
          </a:p>
        </p:txBody>
      </p:sp>
      <p:sp>
        <p:nvSpPr>
          <p:cNvPr id="3" name="Content Placeholder 2">
            <a:extLst>
              <a:ext uri="{FF2B5EF4-FFF2-40B4-BE49-F238E27FC236}">
                <a16:creationId xmlns:a16="http://schemas.microsoft.com/office/drawing/2014/main" id="{C59452C6-12AF-4FC8-A935-94D3EE4E7F24}"/>
              </a:ext>
            </a:extLst>
          </p:cNvPr>
          <p:cNvSpPr>
            <a:spLocks noGrp="1"/>
          </p:cNvSpPr>
          <p:nvPr>
            <p:ph idx="1"/>
          </p:nvPr>
        </p:nvSpPr>
        <p:spPr>
          <a:xfrm>
            <a:off x="-1" y="93306"/>
            <a:ext cx="12111135" cy="6671388"/>
          </a:xfrm>
        </p:spPr>
        <p:txBody>
          <a:bodyPr>
            <a:normAutofit lnSpcReduction="10000"/>
          </a:bodyPr>
          <a:lstStyle/>
          <a:p>
            <a:endParaRPr lang="en-US" dirty="0"/>
          </a:p>
          <a:p>
            <a:endParaRPr lang="en-US" dirty="0"/>
          </a:p>
          <a:p>
            <a:pPr marL="0" indent="0" algn="just">
              <a:buNone/>
            </a:pPr>
            <a:r>
              <a:rPr lang="en-US" sz="3600" dirty="0">
                <a:latin typeface="Times New Roman" panose="02020603050405020304" pitchFamily="18" charset="0"/>
                <a:cs typeface="Times New Roman" panose="02020603050405020304" pitchFamily="18" charset="0"/>
              </a:rPr>
              <a:t>For ensuring year round green fodder production, farmers need to adopt following agricultural practices:  </a:t>
            </a:r>
          </a:p>
          <a:p>
            <a:pPr algn="just"/>
            <a:r>
              <a:rPr lang="en-US" sz="3600" dirty="0">
                <a:latin typeface="Times New Roman" panose="02020603050405020304" pitchFamily="18" charset="0"/>
                <a:cs typeface="Times New Roman" panose="02020603050405020304" pitchFamily="18" charset="0"/>
              </a:rPr>
              <a:t>Always use certified / truthfully labeled seed / planting material of improved high yielding varieties of fodder crops. </a:t>
            </a:r>
          </a:p>
          <a:p>
            <a:pPr algn="just"/>
            <a:r>
              <a:rPr lang="en-US" sz="3600" dirty="0">
                <a:latin typeface="Times New Roman" panose="02020603050405020304" pitchFamily="18" charset="0"/>
                <a:cs typeface="Times New Roman" panose="02020603050405020304" pitchFamily="18" charset="0"/>
              </a:rPr>
              <a:t>Follow recommended package of practices for fodder cultivation such as land preparation, timely sowing, fertilizer application, irrigation, weed and pest control and harvesting schedule.</a:t>
            </a:r>
          </a:p>
          <a:p>
            <a:pPr algn="just"/>
            <a:r>
              <a:rPr lang="en-US" sz="3600" dirty="0">
                <a:latin typeface="Times New Roman" panose="02020603050405020304" pitchFamily="18" charset="0"/>
                <a:cs typeface="Times New Roman" panose="02020603050405020304" pitchFamily="18" charset="0"/>
              </a:rPr>
              <a:t>Growing short duration varieties of fodder crops such as maize, sunflower, </a:t>
            </a:r>
            <a:r>
              <a:rPr lang="en-US" sz="3600" dirty="0" err="1">
                <a:latin typeface="Times New Roman" panose="02020603050405020304" pitchFamily="18" charset="0"/>
                <a:cs typeface="Times New Roman" panose="02020603050405020304" pitchFamily="18" charset="0"/>
              </a:rPr>
              <a:t>chinese</a:t>
            </a:r>
            <a:r>
              <a:rPr lang="en-US" sz="3600" dirty="0">
                <a:latin typeface="Times New Roman" panose="02020603050405020304" pitchFamily="18" charset="0"/>
                <a:cs typeface="Times New Roman" panose="02020603050405020304" pitchFamily="18" charset="0"/>
              </a:rPr>
              <a:t> cabbage, turnip, cowpea etc. between two main seasonal crops.</a:t>
            </a:r>
            <a:endParaRPr lang="en-IN" sz="36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823215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3D74-5EBC-4C69-A063-26D3C876A7DA}"/>
              </a:ext>
            </a:extLst>
          </p:cNvPr>
          <p:cNvSpPr>
            <a:spLocks noGrp="1"/>
          </p:cNvSpPr>
          <p:nvPr>
            <p:ph type="title"/>
          </p:nvPr>
        </p:nvSpPr>
        <p:spPr>
          <a:xfrm flipV="1">
            <a:off x="838200" y="-793102"/>
            <a:ext cx="10515600" cy="541175"/>
          </a:xfrm>
        </p:spPr>
        <p:txBody>
          <a:bodyPr>
            <a:normAutofit fontScale="90000"/>
          </a:bodyPr>
          <a:lstStyle/>
          <a:p>
            <a:endParaRPr lang="en-IN" dirty="0"/>
          </a:p>
        </p:txBody>
      </p:sp>
      <p:sp>
        <p:nvSpPr>
          <p:cNvPr id="3" name="Content Placeholder 2">
            <a:extLst>
              <a:ext uri="{FF2B5EF4-FFF2-40B4-BE49-F238E27FC236}">
                <a16:creationId xmlns:a16="http://schemas.microsoft.com/office/drawing/2014/main" id="{CA5B7B68-3FF6-4CC3-A666-BA3CA38C659B}"/>
              </a:ext>
            </a:extLst>
          </p:cNvPr>
          <p:cNvSpPr>
            <a:spLocks noGrp="1"/>
          </p:cNvSpPr>
          <p:nvPr>
            <p:ph idx="1"/>
          </p:nvPr>
        </p:nvSpPr>
        <p:spPr>
          <a:xfrm>
            <a:off x="0" y="191131"/>
            <a:ext cx="12192000" cy="6069710"/>
          </a:xfrm>
        </p:spPr>
        <p:txBody>
          <a:bodyPr>
            <a:normAutofit/>
          </a:bodyPr>
          <a:lstStyle/>
          <a:p>
            <a:pPr algn="just">
              <a:lnSpc>
                <a:spcPct val="100000"/>
              </a:lnSpc>
            </a:pPr>
            <a:r>
              <a:rPr lang="en-US" dirty="0">
                <a:latin typeface="Times New Roman" panose="02020603050405020304" pitchFamily="18" charset="0"/>
                <a:cs typeface="Times New Roman" panose="02020603050405020304" pitchFamily="18" charset="0"/>
              </a:rPr>
              <a:t>Cultivate cereal fodder crops like maize, bajra and sorghum along with fodder legumes like cowpea, cluster bean and velvet bean. </a:t>
            </a:r>
          </a:p>
          <a:p>
            <a:pPr algn="just">
              <a:lnSpc>
                <a:spcPct val="100000"/>
              </a:lnSpc>
            </a:pPr>
            <a:r>
              <a:rPr lang="en-US" dirty="0">
                <a:latin typeface="Times New Roman" panose="02020603050405020304" pitchFamily="18" charset="0"/>
                <a:cs typeface="Times New Roman" panose="02020603050405020304" pitchFamily="18" charset="0"/>
              </a:rPr>
              <a:t> Cultivation of high yielding multi-cut perennial fodder crop like Hybrid Napier grass in fields and also on boundaries of other crop fields. </a:t>
            </a:r>
          </a:p>
          <a:p>
            <a:pPr algn="just">
              <a:lnSpc>
                <a:spcPct val="100000"/>
              </a:lnSpc>
            </a:pPr>
            <a:r>
              <a:rPr lang="en-US" dirty="0">
                <a:latin typeface="Times New Roman" panose="02020603050405020304" pitchFamily="18" charset="0"/>
                <a:cs typeface="Times New Roman" panose="02020603050405020304" pitchFamily="18" charset="0"/>
              </a:rPr>
              <a:t> Cultivate guinea grass, a shade tolerant fodder crop along with forage legumes like </a:t>
            </a:r>
            <a:r>
              <a:rPr lang="en-US" dirty="0" err="1">
                <a:latin typeface="Times New Roman" panose="02020603050405020304" pitchFamily="18" charset="0"/>
                <a:cs typeface="Times New Roman" panose="02020603050405020304" pitchFamily="18" charset="0"/>
              </a:rPr>
              <a:t>siratro</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stylos</a:t>
            </a:r>
            <a:r>
              <a:rPr lang="en-US" dirty="0">
                <a:latin typeface="Times New Roman" panose="02020603050405020304" pitchFamily="18" charset="0"/>
                <a:cs typeface="Times New Roman" panose="02020603050405020304" pitchFamily="18" charset="0"/>
              </a:rPr>
              <a:t> under mixed cropping between trees rows in orchards. </a:t>
            </a:r>
          </a:p>
          <a:p>
            <a:pPr algn="just">
              <a:lnSpc>
                <a:spcPct val="100000"/>
              </a:lnSpc>
            </a:pPr>
            <a:r>
              <a:rPr lang="en-US" dirty="0">
                <a:latin typeface="Times New Roman" panose="02020603050405020304" pitchFamily="18" charset="0"/>
                <a:cs typeface="Times New Roman" panose="02020603050405020304" pitchFamily="18" charset="0"/>
              </a:rPr>
              <a:t>Harvest the multi-cut fodder crops at regular intervals (30 to 45 days) 10 cm height from ground level to get optimum production and quality fodder. </a:t>
            </a:r>
          </a:p>
          <a:p>
            <a:pPr algn="just">
              <a:lnSpc>
                <a:spcPct val="100000"/>
              </a:lnSpc>
            </a:pPr>
            <a:r>
              <a:rPr lang="en-US" dirty="0">
                <a:latin typeface="Times New Roman" panose="02020603050405020304" pitchFamily="18" charset="0"/>
                <a:cs typeface="Times New Roman" panose="02020603050405020304" pitchFamily="18" charset="0"/>
              </a:rPr>
              <a:t> Cultivate drought tolerant perennial grasses like </a:t>
            </a:r>
            <a:r>
              <a:rPr lang="en-US" dirty="0" err="1">
                <a:latin typeface="Times New Roman" panose="02020603050405020304" pitchFamily="18" charset="0"/>
                <a:cs typeface="Times New Roman" panose="02020603050405020304" pitchFamily="18" charset="0"/>
              </a:rPr>
              <a:t>anjan</a:t>
            </a:r>
            <a:r>
              <a:rPr lang="en-US" dirty="0">
                <a:latin typeface="Times New Roman" panose="02020603050405020304" pitchFamily="18" charset="0"/>
                <a:cs typeface="Times New Roman" panose="02020603050405020304" pitchFamily="18" charset="0"/>
              </a:rPr>
              <a:t> grass, sewan grass, </a:t>
            </a:r>
            <a:r>
              <a:rPr lang="en-US" dirty="0" err="1">
                <a:latin typeface="Times New Roman" panose="02020603050405020304" pitchFamily="18" charset="0"/>
                <a:cs typeface="Times New Roman" panose="02020603050405020304" pitchFamily="18" charset="0"/>
              </a:rPr>
              <a:t>rhodes</a:t>
            </a:r>
            <a:r>
              <a:rPr lang="en-US" dirty="0">
                <a:latin typeface="Times New Roman" panose="02020603050405020304" pitchFamily="18" charset="0"/>
                <a:cs typeface="Times New Roman" panose="02020603050405020304" pitchFamily="18" charset="0"/>
              </a:rPr>
              <a:t> grass and fodder trees like desi </a:t>
            </a:r>
            <a:r>
              <a:rPr lang="en-US" dirty="0" err="1">
                <a:latin typeface="Times New Roman" panose="02020603050405020304" pitchFamily="18" charset="0"/>
                <a:cs typeface="Times New Roman" panose="02020603050405020304" pitchFamily="18" charset="0"/>
              </a:rPr>
              <a:t>babool</a:t>
            </a:r>
            <a:r>
              <a:rPr lang="en-US" dirty="0">
                <a:latin typeface="Times New Roman" panose="02020603050405020304" pitchFamily="18" charset="0"/>
                <a:cs typeface="Times New Roman" panose="02020603050405020304" pitchFamily="18" charset="0"/>
              </a:rPr>
              <a:t>, neem, </a:t>
            </a:r>
            <a:r>
              <a:rPr lang="en-US" dirty="0" err="1">
                <a:latin typeface="Times New Roman" panose="02020603050405020304" pitchFamily="18" charset="0"/>
                <a:cs typeface="Times New Roman" panose="02020603050405020304" pitchFamily="18" charset="0"/>
              </a:rPr>
              <a:t>shisam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kanchan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aaradu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khejri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subabul</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Gliricidia</a:t>
            </a:r>
            <a:r>
              <a:rPr lang="en-US" dirty="0">
                <a:latin typeface="Times New Roman" panose="02020603050405020304" pitchFamily="18" charset="0"/>
                <a:cs typeface="Times New Roman" panose="02020603050405020304" pitchFamily="18" charset="0"/>
              </a:rPr>
              <a:t> on fallow lands/wastelands/community for grazing. </a:t>
            </a:r>
          </a:p>
        </p:txBody>
      </p:sp>
    </p:spTree>
    <p:extLst>
      <p:ext uri="{BB962C8B-B14F-4D97-AF65-F5344CB8AC3E}">
        <p14:creationId xmlns:p14="http://schemas.microsoft.com/office/powerpoint/2010/main" val="2713649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B196-3CB0-483E-A6E7-103A51152499}"/>
              </a:ext>
            </a:extLst>
          </p:cNvPr>
          <p:cNvSpPr>
            <a:spLocks noGrp="1"/>
          </p:cNvSpPr>
          <p:nvPr>
            <p:ph type="title"/>
          </p:nvPr>
        </p:nvSpPr>
        <p:spPr/>
        <p:txBody>
          <a:bodyPr/>
          <a:lstStyle/>
          <a:p>
            <a:r>
              <a:rPr lang="en-IN" dirty="0"/>
              <a:t>Images of maize fodder</a:t>
            </a:r>
          </a:p>
        </p:txBody>
      </p:sp>
      <p:pic>
        <p:nvPicPr>
          <p:cNvPr id="1026" name="Picture 2" descr="Fodder cultivation to be banned | Verticroft">
            <a:extLst>
              <a:ext uri="{FF2B5EF4-FFF2-40B4-BE49-F238E27FC236}">
                <a16:creationId xmlns:a16="http://schemas.microsoft.com/office/drawing/2014/main" id="{9EA432CF-B8E0-4968-950B-A83B88D520F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3225" y="2325549"/>
            <a:ext cx="4161452" cy="33754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rom seed to grass: Fodder as a solution to feed sustainability - Small  Farm Canada">
            <a:extLst>
              <a:ext uri="{FF2B5EF4-FFF2-40B4-BE49-F238E27FC236}">
                <a16:creationId xmlns:a16="http://schemas.microsoft.com/office/drawing/2014/main" id="{F544FC5E-B30B-4226-8C3F-0A07528D24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2106" y="2258008"/>
            <a:ext cx="4667250" cy="3305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49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856</Words>
  <Application>Microsoft Office PowerPoint</Application>
  <PresentationFormat>Widescreen</PresentationFormat>
  <Paragraphs>65</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arial</vt:lpstr>
      <vt:lpstr>Calibri</vt:lpstr>
      <vt:lpstr>Calibri Light</vt:lpstr>
      <vt:lpstr>Google Sans</vt:lpstr>
      <vt:lpstr>Times New Roman</vt:lpstr>
      <vt:lpstr>Wingdings</vt:lpstr>
      <vt:lpstr>Office Theme</vt:lpstr>
      <vt:lpstr>LPM (Unit-2) Fodder Production and Conservation (Importance of Grassland and Fodder in livestock production)</vt:lpstr>
      <vt:lpstr>Fodder </vt:lpstr>
      <vt:lpstr>Types of fodder </vt:lpstr>
      <vt:lpstr>IMPORTANCE OF   GREEN FODDER PRODUCTION</vt:lpstr>
      <vt:lpstr>PowerPoint Presentation</vt:lpstr>
      <vt:lpstr>IMPORTANCE OF GREEN FODDER IN MILK PRODUCTION</vt:lpstr>
      <vt:lpstr>PowerPoint Presentation</vt:lpstr>
      <vt:lpstr>PowerPoint Presentation</vt:lpstr>
      <vt:lpstr>Images of maize fodder</vt:lpstr>
      <vt:lpstr>Leucern fodder (alfa alfa)</vt:lpstr>
      <vt:lpstr>Books for 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LPM</dc:title>
  <dc:creator>SAKET GUNGUN</dc:creator>
  <cp:lastModifiedBy>saket</cp:lastModifiedBy>
  <cp:revision>21</cp:revision>
  <dcterms:created xsi:type="dcterms:W3CDTF">2021-01-23T13:46:14Z</dcterms:created>
  <dcterms:modified xsi:type="dcterms:W3CDTF">2021-01-27T06:46:40Z</dcterms:modified>
</cp:coreProperties>
</file>