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9"/>
  </p:notesMasterIdLst>
  <p:sldIdLst>
    <p:sldId id="256" r:id="rId2"/>
    <p:sldId id="257" r:id="rId3"/>
    <p:sldId id="268" r:id="rId4"/>
    <p:sldId id="269" r:id="rId5"/>
    <p:sldId id="258" r:id="rId6"/>
    <p:sldId id="260" r:id="rId7"/>
    <p:sldId id="270" r:id="rId8"/>
    <p:sldId id="262" r:id="rId9"/>
    <p:sldId id="271" r:id="rId10"/>
    <p:sldId id="261" r:id="rId11"/>
    <p:sldId id="273" r:id="rId12"/>
    <p:sldId id="264" r:id="rId13"/>
    <p:sldId id="265" r:id="rId14"/>
    <p:sldId id="266" r:id="rId15"/>
    <p:sldId id="263" r:id="rId16"/>
    <p:sldId id="272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D19C9-5907-45DC-81F4-0D35D3748F3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EBBAE-BC17-4B23-B129-53E4A1A40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6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EBBAE-BC17-4B23-B129-53E4A1A400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17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EBBAE-BC17-4B23-B129-53E4A1A400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EBBAE-BC17-4B23-B129-53E4A1A400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EBBAE-BC17-4B23-B129-53E4A1A400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1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EBBAE-BC17-4B23-B129-53E4A1A400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2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EBBAE-BC17-4B23-B129-53E4A1A400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6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EBBAE-BC17-4B23-B129-53E4A1A400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EBBAE-BC17-4B23-B129-53E4A1A400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30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EBBAE-BC17-4B23-B129-53E4A1A400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53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EBBAE-BC17-4B23-B129-53E4A1A400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9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6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0442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15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8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15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8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5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6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4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7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0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7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4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8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5AC81-E3E6-4AD7-892C-CB3A26314F7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C1577-FE8E-41FB-9AD5-FD7A0B0B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94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4D13-B93B-4182-9E0A-E3620E83E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326572"/>
            <a:ext cx="9764313" cy="830424"/>
          </a:xfrm>
        </p:spPr>
        <p:txBody>
          <a:bodyPr/>
          <a:lstStyle/>
          <a:p>
            <a:pPr algn="ctr"/>
            <a:r>
              <a:rPr lang="en-US" sz="4400" cap="none" dirty="0">
                <a:solidFill>
                  <a:schemeClr val="accent6">
                    <a:lumMod val="75000"/>
                  </a:schemeClr>
                </a:solidFill>
                <a:latin typeface="Modern No. 20" panose="02070704070505020303" pitchFamily="18" charset="0"/>
              </a:rPr>
              <a:t>Genus : Echinococcus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713D-8EB2-4BC0-A449-B0BD37C0B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429000"/>
            <a:ext cx="9605692" cy="229066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Instructor: </a:t>
            </a:r>
          </a:p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R. K. Sharma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Veterinary Parasitology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Bihar Veterinary College, Patna.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6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B04B-91C1-45BD-AEEC-3DC29AC2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05274"/>
            <a:ext cx="7766936" cy="821094"/>
          </a:xfrm>
        </p:spPr>
        <p:txBody>
          <a:bodyPr>
            <a:normAutofit/>
          </a:bodyPr>
          <a:lstStyle/>
          <a:p>
            <a:pPr algn="ctr"/>
            <a:r>
              <a:rPr lang="en-US" sz="4400" cap="none" dirty="0">
                <a:solidFill>
                  <a:schemeClr val="accent6">
                    <a:lumMod val="75000"/>
                  </a:schemeClr>
                </a:solidFill>
                <a:latin typeface="Modern No. 20" panose="02070704070505020303" pitchFamily="18" charset="0"/>
              </a:rPr>
              <a:t>Echinococcus : pathogenesis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51604-DE3F-4C25-979D-662F76B4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507" y="1101012"/>
            <a:ext cx="10636898" cy="5486400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infections are acquired during childhood</a:t>
            </a:r>
          </a:p>
          <a:p>
            <a:pPr marL="285750" indent="-285750"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Clinical signs and pathogenesis of echinococcosis may not appear for years, except when cysts are in vital organs. </a:t>
            </a:r>
          </a:p>
          <a:p>
            <a:pPr marL="457200" indent="-457200"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cysts may eventually cause abdominal pain or a palpable mass.</a:t>
            </a:r>
          </a:p>
          <a:p>
            <a:pPr marL="285750" indent="-285750"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Jaundice may occur if the bile duct is obstructed.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Rupture into the bile duct, peritoneal cavity, or lung may cause fever, urticaria, or a serious anaphylactic reaction.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cysts can rupture, causing cough, chest pain, and hemoptysis.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7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B04B-91C1-45BD-AEEC-3DC29AC2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205272"/>
            <a:ext cx="10403634" cy="5449079"/>
          </a:xfrm>
        </p:spPr>
        <p:txBody>
          <a:bodyPr/>
          <a:lstStyle/>
          <a:p>
            <a:pPr algn="l"/>
            <a:r>
              <a:rPr lang="en-US" sz="1200" cap="none" dirty="0">
                <a:solidFill>
                  <a:schemeClr val="accent6">
                    <a:lumMod val="75000"/>
                  </a:schemeClr>
                </a:solidFill>
                <a:latin typeface="Modern No. 20" panose="02070704070505020303" pitchFamily="18" charset="0"/>
              </a:rPr>
              <a:t>Source - google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51604-DE3F-4C25-979D-662F76B4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506" y="5654351"/>
            <a:ext cx="11243387" cy="91440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Hydatid cyst of liver                         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 .R .K. Sharma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4403E-0169-489B-AB2A-D430D443E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8" y="513183"/>
            <a:ext cx="4973218" cy="4963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809A0D-8707-4E83-9868-AC1530C28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037" y="513183"/>
            <a:ext cx="6074228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75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8A9BC6-4190-4774-ABAD-89BCC9C90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43" y="335901"/>
            <a:ext cx="10350761" cy="4889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4B04B-91C1-45BD-AEEC-3DC29AC2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205273"/>
            <a:ext cx="10403634" cy="5374433"/>
          </a:xfrm>
        </p:spPr>
        <p:txBody>
          <a:bodyPr/>
          <a:lstStyle/>
          <a:p>
            <a:pPr algn="l"/>
            <a:r>
              <a:rPr lang="en-US" sz="1200" cap="none" dirty="0">
                <a:solidFill>
                  <a:schemeClr val="accent6">
                    <a:lumMod val="75000"/>
                  </a:schemeClr>
                </a:solidFill>
                <a:latin typeface="Modern No. 20" panose="02070704070505020303" pitchFamily="18" charset="0"/>
              </a:rPr>
              <a:t>Source - google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51604-DE3F-4C25-979D-662F76B4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918" y="5495731"/>
            <a:ext cx="11775233" cy="1026367"/>
          </a:xfrm>
        </p:spPr>
        <p:txBody>
          <a:bodyPr>
            <a:normAutofit fontScale="62500" lnSpcReduction="20000"/>
          </a:bodyPr>
          <a:lstStyle/>
          <a:p>
            <a:pPr algn="l">
              <a:buClr>
                <a:srgbClr val="002060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6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6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ydatid cyst of the liver with spontaneous rupture in peritoneum</a:t>
            </a:r>
          </a:p>
          <a:p>
            <a:pPr algn="l">
              <a:buClr>
                <a:srgbClr val="002060"/>
              </a:buClr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</a:t>
            </a:r>
            <a:r>
              <a:rPr lang="en-US" sz="1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Dr.R.K.Sharma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4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B04B-91C1-45BD-AEEC-3DC29AC2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205272"/>
            <a:ext cx="10403634" cy="5449079"/>
          </a:xfrm>
        </p:spPr>
        <p:txBody>
          <a:bodyPr/>
          <a:lstStyle/>
          <a:p>
            <a:pPr algn="l"/>
            <a:r>
              <a:rPr lang="en-US" sz="1200" cap="none" dirty="0">
                <a:solidFill>
                  <a:schemeClr val="accent6">
                    <a:lumMod val="75000"/>
                  </a:schemeClr>
                </a:solidFill>
                <a:latin typeface="Modern No. 20" panose="02070704070505020303" pitchFamily="18" charset="0"/>
              </a:rPr>
              <a:t>Source - google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51604-DE3F-4C25-979D-662F76B4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507" y="5654351"/>
            <a:ext cx="11112758" cy="91440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Hydatid cyst of the peritoneum         </a:t>
            </a:r>
            <a:r>
              <a:rPr lang="en-US" sz="1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Dr.R.K.Sharma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17178-0CEC-4738-BEC3-DC54F9004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07" y="121296"/>
            <a:ext cx="11112758" cy="530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1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B04B-91C1-45BD-AEEC-3DC29AC2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205272"/>
            <a:ext cx="10403634" cy="5449079"/>
          </a:xfrm>
        </p:spPr>
        <p:txBody>
          <a:bodyPr/>
          <a:lstStyle/>
          <a:p>
            <a:pPr algn="l"/>
            <a:r>
              <a:rPr lang="en-US" sz="1200" cap="none" dirty="0">
                <a:solidFill>
                  <a:schemeClr val="accent6">
                    <a:lumMod val="75000"/>
                  </a:schemeClr>
                </a:solidFill>
                <a:latin typeface="Modern No. 20" panose="02070704070505020303" pitchFamily="18" charset="0"/>
              </a:rPr>
              <a:t>Source - google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51604-DE3F-4C25-979D-662F76B4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507" y="5803641"/>
            <a:ext cx="11019452" cy="718457"/>
          </a:xfrm>
        </p:spPr>
        <p:txBody>
          <a:bodyPr>
            <a:normAutofit fontScale="92500"/>
          </a:bodyPr>
          <a:lstStyle/>
          <a:p>
            <a:pPr algn="just">
              <a:buClr>
                <a:srgbClr val="002060"/>
              </a:buClr>
            </a:pP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P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eritoneal Echinococcosis                    </a:t>
            </a:r>
            <a:r>
              <a:rPr lang="en-US" sz="14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14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R.K.Sharma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ED415-004D-450C-BA2F-6B16897E5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49895"/>
            <a:ext cx="10142375" cy="5159831"/>
          </a:xfrm>
          <a:prstGeom prst="rect">
            <a:avLst/>
          </a:prstGeom>
        </p:spPr>
      </p:pic>
      <p:sp>
        <p:nvSpPr>
          <p:cNvPr id="5" name="AutoShape 2" descr="Mechanisms of Immunity in Hydatid Disease: Implications for Vaccine  Development | The Journal of Immunology">
            <a:extLst>
              <a:ext uri="{FF2B5EF4-FFF2-40B4-BE49-F238E27FC236}">
                <a16:creationId xmlns:a16="http://schemas.microsoft.com/office/drawing/2014/main" id="{51F48A70-CCF8-47CD-889D-432447CCE2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1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B04B-91C1-45BD-AEEC-3DC29AC2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205274"/>
            <a:ext cx="8709953" cy="821094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accent6">
                    <a:lumMod val="75000"/>
                  </a:schemeClr>
                </a:solidFill>
                <a:latin typeface="Modern No. 20" panose="02070704070505020303" pitchFamily="18" charset="0"/>
              </a:rPr>
              <a:t>Echinococcus : Diagnosis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51604-DE3F-4C25-979D-662F76B4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507" y="1586204"/>
            <a:ext cx="10636898" cy="5271796"/>
          </a:xfrm>
        </p:spPr>
        <p:txBody>
          <a:bodyPr>
            <a:normAutofit/>
          </a:bodyPr>
          <a:lstStyle/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Early detection of </a:t>
            </a:r>
            <a:r>
              <a:rPr lang="en-US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granulosus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multilocularis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infections is based on clinical signs and symptoms.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Ultrasonography imaging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technique for the diagnosis of both cystic and alveolar echinococcosis in human beings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technique is usually validated by computed tomography (CT) and/or magnetic resonance imaging (MRI) scans.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Cysts can be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diagnosed by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radiography and  different serological tests .</a:t>
            </a:r>
            <a:b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31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B04B-91C1-45BD-AEEC-3DC29AC2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07" y="205272"/>
            <a:ext cx="10636898" cy="5663683"/>
          </a:xfrm>
        </p:spPr>
        <p:txBody>
          <a:bodyPr/>
          <a:lstStyle/>
          <a:p>
            <a:pPr algn="l"/>
            <a:r>
              <a:rPr lang="en-US" sz="1200" cap="none" dirty="0">
                <a:solidFill>
                  <a:schemeClr val="accent6">
                    <a:lumMod val="75000"/>
                  </a:schemeClr>
                </a:solidFill>
                <a:latin typeface="Modern No. 20" panose="02070704070505020303" pitchFamily="18" charset="0"/>
              </a:rPr>
              <a:t>Source - google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51604-DE3F-4C25-979D-662F76B4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507" y="5803641"/>
            <a:ext cx="11019452" cy="718457"/>
          </a:xfrm>
        </p:spPr>
        <p:txBody>
          <a:bodyPr>
            <a:normAutofit/>
          </a:bodyPr>
          <a:lstStyle/>
          <a:p>
            <a:pPr algn="just">
              <a:buClr>
                <a:srgbClr val="002060"/>
              </a:buClr>
            </a:pP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Echinococcus :  eggs                          </a:t>
            </a:r>
            <a:r>
              <a:rPr lang="en-US" sz="14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14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R.K.Sharma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Mechanisms of Immunity in Hydatid Disease: Implications for Vaccine  Development | The Journal of Immunology">
            <a:extLst>
              <a:ext uri="{FF2B5EF4-FFF2-40B4-BE49-F238E27FC236}">
                <a16:creationId xmlns:a16="http://schemas.microsoft.com/office/drawing/2014/main" id="{51F48A70-CCF8-47CD-889D-432447CCE2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A6A14-A8EC-4108-A6A0-BD7C97413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25" y="335902"/>
            <a:ext cx="4758613" cy="502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96DB1-B392-44BF-98A4-F3C67503E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599" y="335902"/>
            <a:ext cx="5539275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29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B04B-91C1-45BD-AEEC-3DC29AC2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05274"/>
            <a:ext cx="8896566" cy="821094"/>
          </a:xfrm>
        </p:spPr>
        <p:txBody>
          <a:bodyPr>
            <a:normAutofit/>
          </a:bodyPr>
          <a:lstStyle/>
          <a:p>
            <a:pPr algn="ctr"/>
            <a:r>
              <a:rPr lang="en-US" sz="4400" cap="none" dirty="0">
                <a:solidFill>
                  <a:schemeClr val="accent6">
                    <a:lumMod val="75000"/>
                  </a:schemeClr>
                </a:solidFill>
                <a:latin typeface="Modern No. 20" panose="02070704070505020303" pitchFamily="18" charset="0"/>
              </a:rPr>
              <a:t>Echinococcus :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51604-DE3F-4C25-979D-662F76B4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68" y="1586204"/>
            <a:ext cx="10636898" cy="5271796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Chemotherapy.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yst puncture. 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PAIR (percutaneous aspiration, injection of chemicals and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reaspiration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have been used to replace surgery as effective treatments for cystic echinococcosis. 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treatment of alveolar echinococcosis is more difficult than cystic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echinoccosis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630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B04B-91C1-45BD-AEEC-3DC29AC2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05274"/>
            <a:ext cx="7766936" cy="821094"/>
          </a:xfrm>
        </p:spPr>
        <p:txBody>
          <a:bodyPr>
            <a:normAutofit/>
          </a:bodyPr>
          <a:lstStyle/>
          <a:p>
            <a:pPr algn="ctr"/>
            <a:r>
              <a:rPr lang="en-US" sz="4000" cap="none" dirty="0">
                <a:solidFill>
                  <a:schemeClr val="accent6">
                    <a:lumMod val="75000"/>
                  </a:schemeClr>
                </a:solidFill>
                <a:latin typeface="Modern No. 20" panose="02070704070505020303" pitchFamily="18" charset="0"/>
              </a:rPr>
              <a:t>Echinococcus : morphology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51604-DE3F-4C25-979D-662F76B4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507" y="1231639"/>
            <a:ext cx="10636898" cy="5626361"/>
          </a:xfrm>
        </p:spPr>
        <p:txBody>
          <a:bodyPr>
            <a:normAutofit fontScale="92500"/>
          </a:bodyPr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Adult 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granulosus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worms are small and have a scolex with only three attached segments. 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scolex has four lateral suckers. 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rostellum is non-retractable and armed with a double crown of 28-50 recurved hooks. 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anterior segment is immature, the middle segment is mature with functional testes 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ovaries, and the posterior segment is gravid with the uterus filled with eggs. 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eggs are typical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small and rounded , thick-shelled and contain a hexacanth (6-hooked) embryo (oncosphere). 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encysted larval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metacestode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stage is known as a bladder-worm or hydatid.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granulosus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forms fluid-filled unilocular cysts with endogenous budding of brood capsules.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7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B04B-91C1-45BD-AEEC-3DC29AC2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56" y="130628"/>
            <a:ext cx="11290038" cy="5187821"/>
          </a:xfrm>
        </p:spPr>
        <p:txBody>
          <a:bodyPr/>
          <a:lstStyle/>
          <a:p>
            <a:pPr algn="ct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               Source -Google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51604-DE3F-4C25-979D-662F76B4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506" y="5934268"/>
            <a:ext cx="11485983" cy="718457"/>
          </a:xfrm>
        </p:spPr>
        <p:txBody>
          <a:bodyPr>
            <a:normAutofit/>
          </a:bodyPr>
          <a:lstStyle/>
          <a:p>
            <a:pPr algn="ctr">
              <a:buClr>
                <a:srgbClr val="002060"/>
              </a:buClr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Google.                                                  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Echinococcus : Adult                      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.R. K. Sharma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E1E4E-8BD5-4128-9D59-CA4E731E5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922" y="335902"/>
            <a:ext cx="8938727" cy="559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5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848A3A-E307-4205-BC93-BF62897C1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07" y="130628"/>
            <a:ext cx="5654350" cy="5187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A2C795-FD74-4E9A-8791-ABEDCA413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493" y="130628"/>
            <a:ext cx="5533053" cy="5187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4B04B-91C1-45BD-AEEC-3DC29AC2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56" y="130628"/>
            <a:ext cx="11290038" cy="5187821"/>
          </a:xfrm>
        </p:spPr>
        <p:txBody>
          <a:bodyPr/>
          <a:lstStyle/>
          <a:p>
            <a:pPr algn="ct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               Source -Google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51604-DE3F-4C25-979D-662F76B4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506" y="5934268"/>
            <a:ext cx="11485983" cy="718457"/>
          </a:xfrm>
        </p:spPr>
        <p:txBody>
          <a:bodyPr>
            <a:normAutofit/>
          </a:bodyPr>
          <a:lstStyle/>
          <a:p>
            <a:pPr algn="ctr">
              <a:buClr>
                <a:srgbClr val="002060"/>
              </a:buClr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Source- Google              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Echinococcus :Parts of the body                      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.R. K. Sharma</a:t>
            </a:r>
          </a:p>
        </p:txBody>
      </p:sp>
    </p:spTree>
    <p:extLst>
      <p:ext uri="{BB962C8B-B14F-4D97-AF65-F5344CB8AC3E}">
        <p14:creationId xmlns:p14="http://schemas.microsoft.com/office/powerpoint/2010/main" val="254480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B04B-91C1-45BD-AEEC-3DC29AC2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05274"/>
            <a:ext cx="7766936" cy="821094"/>
          </a:xfrm>
        </p:spPr>
        <p:txBody>
          <a:bodyPr>
            <a:normAutofit/>
          </a:bodyPr>
          <a:lstStyle/>
          <a:p>
            <a:pPr algn="ctr"/>
            <a:r>
              <a:rPr lang="en-US" sz="4400" cap="none" dirty="0">
                <a:solidFill>
                  <a:schemeClr val="accent6">
                    <a:lumMod val="75000"/>
                  </a:schemeClr>
                </a:solidFill>
                <a:latin typeface="Modern No. 20" panose="02070704070505020303" pitchFamily="18" charset="0"/>
              </a:rPr>
              <a:t>Echinococcus : life cycle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51604-DE3F-4C25-979D-662F76B4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506" y="933061"/>
            <a:ext cx="11364685" cy="5924939"/>
          </a:xfrm>
        </p:spPr>
        <p:txBody>
          <a:bodyPr>
            <a:normAutofit fontScale="25000" lnSpcReduction="20000"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11200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cycle outside the body: </a:t>
            </a:r>
          </a:p>
          <a:p>
            <a:pPr marL="1143000" indent="-11430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adult Echinococcus is about 3-6 mm, resides in the bowel of its definite host.</a:t>
            </a:r>
          </a:p>
          <a:p>
            <a:pPr marL="1143000" indent="-11430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Gravid proglottids release eggs that are passed in the feces.</a:t>
            </a:r>
          </a:p>
          <a:p>
            <a:pPr marL="1143000" indent="-11430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eggs are then ingested by a suitable intermediate host, including sheep, goat, swine, cattle, horses and camels.</a:t>
            </a:r>
          </a:p>
          <a:p>
            <a:pPr marL="1143000" indent="-11430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eggs then hatch in the bowels and release oncospheres that penetrate the intestinal wall. These oncospheres then migrate through the circulatory system to various organs of the host.</a:t>
            </a:r>
          </a:p>
          <a:p>
            <a:pPr marL="1143000" indent="-11430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organ site, the oncosphere develops into a hydatid cyst. This cyst enlarges gradually, producing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protoscolices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daughter cysts that fill the cyst interior.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n-US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8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B04B-91C1-45BD-AEEC-3DC29AC2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05274"/>
            <a:ext cx="7766936" cy="821094"/>
          </a:xfrm>
        </p:spPr>
        <p:txBody>
          <a:bodyPr>
            <a:normAutofit/>
          </a:bodyPr>
          <a:lstStyle/>
          <a:p>
            <a:pPr algn="ctr"/>
            <a:r>
              <a:rPr lang="en-US" sz="4000" cap="none" dirty="0">
                <a:solidFill>
                  <a:schemeClr val="accent6">
                    <a:lumMod val="75000"/>
                  </a:schemeClr>
                </a:solidFill>
                <a:latin typeface="Modern No. 20" panose="02070704070505020303" pitchFamily="18" charset="0"/>
              </a:rPr>
              <a:t>Life cycle  </a:t>
            </a:r>
            <a:r>
              <a:rPr lang="en-US" sz="4000" cap="none" dirty="0" err="1">
                <a:solidFill>
                  <a:schemeClr val="tx2"/>
                </a:solidFill>
                <a:latin typeface="Modern No. 20" panose="02070704070505020303" pitchFamily="18" charset="0"/>
              </a:rPr>
              <a:t>conted</a:t>
            </a:r>
            <a:r>
              <a:rPr lang="en-US" sz="4000" cap="none" dirty="0">
                <a:solidFill>
                  <a:schemeClr val="tx2"/>
                </a:solidFill>
                <a:latin typeface="Modern No. 20" panose="02070704070505020303" pitchFamily="18" charset="0"/>
              </a:rPr>
              <a:t>…..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51604-DE3F-4C25-979D-662F76B4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539" y="1026368"/>
            <a:ext cx="11551298" cy="5831632"/>
          </a:xfrm>
        </p:spPr>
        <p:txBody>
          <a:bodyPr>
            <a:normAutofit fontScale="25000" lnSpcReduction="20000"/>
          </a:bodyPr>
          <a:lstStyle/>
          <a:p>
            <a:pPr marL="1143000" indent="-11430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cyst-containing organs are then ingested by the definite host, causing infection. After ingestion, the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protoscolices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evaginate, producing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protoscolexes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0" indent="-11430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scolexes of the organisms attach to the intestine of the definite host and develop into adults in 32-80 days.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112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life cycle then continues in humans:</a:t>
            </a:r>
          </a:p>
          <a:p>
            <a:pPr marL="1143000" indent="-11430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Humans can become infected if they ingest substances infected with Echinococcus eggs.</a:t>
            </a:r>
          </a:p>
          <a:p>
            <a:pPr marL="1143000" indent="-11430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eggs then release oncospheres in the small intestine.</a:t>
            </a:r>
          </a:p>
          <a:p>
            <a:pPr marL="1143000" indent="-11430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these places, oncospheres migrate through the circulatory system and produce hydatid cysts.</a:t>
            </a:r>
          </a:p>
          <a:p>
            <a:pPr marL="1143000" indent="-11430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2060"/>
              </a:buClr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9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B04B-91C1-45BD-AEEC-3DC29AC2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56" y="130628"/>
            <a:ext cx="11290038" cy="5187821"/>
          </a:xfrm>
        </p:spPr>
        <p:txBody>
          <a:bodyPr/>
          <a:lstStyle/>
          <a:p>
            <a:pPr algn="ct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               Source -Google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51604-DE3F-4C25-979D-662F76B4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506" y="5934268"/>
            <a:ext cx="11485983" cy="718457"/>
          </a:xfrm>
        </p:spPr>
        <p:txBody>
          <a:bodyPr>
            <a:normAutofit/>
          </a:bodyPr>
          <a:lstStyle/>
          <a:p>
            <a:pPr algn="ctr">
              <a:buClr>
                <a:srgbClr val="002060"/>
              </a:buClr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Google                                         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Echinococcus : life cycle                     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.R. K. Sharma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43E18-6984-4757-88B0-642D3285C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9" y="205276"/>
            <a:ext cx="10310326" cy="52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B04B-91C1-45BD-AEEC-3DC29AC2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07" y="121298"/>
            <a:ext cx="9797142" cy="914400"/>
          </a:xfrm>
        </p:spPr>
        <p:txBody>
          <a:bodyPr>
            <a:normAutofit/>
          </a:bodyPr>
          <a:lstStyle/>
          <a:p>
            <a:pPr algn="ctr"/>
            <a:r>
              <a:rPr lang="en-US" sz="3600" cap="none" dirty="0">
                <a:solidFill>
                  <a:schemeClr val="accent6">
                    <a:lumMod val="75000"/>
                  </a:schemeClr>
                </a:solidFill>
                <a:latin typeface="Modern No. 20" panose="02070704070505020303" pitchFamily="18" charset="0"/>
              </a:rPr>
              <a:t>      </a:t>
            </a:r>
            <a:r>
              <a:rPr lang="en-US" sz="4000" cap="none" dirty="0">
                <a:solidFill>
                  <a:schemeClr val="accent6">
                    <a:lumMod val="75000"/>
                  </a:schemeClr>
                </a:solidFill>
                <a:latin typeface="Modern No. 20" panose="02070704070505020303" pitchFamily="18" charset="0"/>
              </a:rPr>
              <a:t>Echinococcus : mode of transmission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51604-DE3F-4C25-979D-662F76B4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1194318"/>
            <a:ext cx="11653935" cy="593427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cysts develop into adult tapeworms in the dog. </a:t>
            </a:r>
          </a:p>
          <a:p>
            <a:pPr marL="457200" indent="-457200"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Infected dogs shed tapeworm eggs in their feces which contaminate the ground. </a:t>
            </a:r>
          </a:p>
          <a:p>
            <a:pPr marL="457200" indent="-457200"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Echinococcus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eggs deposited in soil can stay viable for up to a year. </a:t>
            </a:r>
          </a:p>
          <a:p>
            <a:pPr marL="457200" indent="-457200"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Sheep, cattle, goats, and pigs ingest tapeworm eggs in the contaminated ground.</a:t>
            </a:r>
          </a:p>
          <a:p>
            <a:pPr marL="457200" indent="-457200"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After hatching the eggs develop into cysts in the internal organs. </a:t>
            </a:r>
          </a:p>
          <a:p>
            <a:pPr marL="457200" indent="-457200"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mode of transmission to humans is by the accidental consumption of soil, water, or food that has been contaminated by the fecal matter of an infected dog. </a:t>
            </a:r>
          </a:p>
          <a:p>
            <a:pPr marL="457200" indent="-457200"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disease is most commonly in people involved in raising sheep.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B04B-91C1-45BD-AEEC-3DC29AC2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56" y="130628"/>
            <a:ext cx="11290038" cy="5187821"/>
          </a:xfrm>
        </p:spPr>
        <p:txBody>
          <a:bodyPr/>
          <a:lstStyle/>
          <a:p>
            <a:pPr algn="ct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               Source -Google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51604-DE3F-4C25-979D-662F76B4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506" y="5934268"/>
            <a:ext cx="11485983" cy="718457"/>
          </a:xfrm>
        </p:spPr>
        <p:txBody>
          <a:bodyPr>
            <a:normAutofit fontScale="92500"/>
          </a:bodyPr>
          <a:lstStyle/>
          <a:p>
            <a:pPr algn="ctr">
              <a:buClr>
                <a:srgbClr val="002060"/>
              </a:buClr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Google                                         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Echinococcus : mode of transmission                  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.R. K. Sharma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EDF71-939F-46D4-9AD1-C120090DC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05" y="298580"/>
            <a:ext cx="11814590" cy="56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96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228</TotalTime>
  <Words>859</Words>
  <Application>Microsoft Office PowerPoint</Application>
  <PresentationFormat>Widescreen</PresentationFormat>
  <Paragraphs>82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Bookman Old Style</vt:lpstr>
      <vt:lpstr>Calibri</vt:lpstr>
      <vt:lpstr>Modern No. 20</vt:lpstr>
      <vt:lpstr>Rockwell</vt:lpstr>
      <vt:lpstr>Times New Roman</vt:lpstr>
      <vt:lpstr>Wingdings</vt:lpstr>
      <vt:lpstr>Damask</vt:lpstr>
      <vt:lpstr>Genus : Echinococcus</vt:lpstr>
      <vt:lpstr>Echinococcus : morphology</vt:lpstr>
      <vt:lpstr>               Source -Google</vt:lpstr>
      <vt:lpstr>               Source -Google</vt:lpstr>
      <vt:lpstr>Echinococcus : life cycle</vt:lpstr>
      <vt:lpstr>Life cycle  conted…..</vt:lpstr>
      <vt:lpstr>               Source -Google</vt:lpstr>
      <vt:lpstr>      Echinococcus : mode of transmission</vt:lpstr>
      <vt:lpstr>               Source -Google</vt:lpstr>
      <vt:lpstr>Echinococcus : pathogenesis</vt:lpstr>
      <vt:lpstr>Source - google</vt:lpstr>
      <vt:lpstr>Source - google</vt:lpstr>
      <vt:lpstr>Source - google</vt:lpstr>
      <vt:lpstr>Source - google</vt:lpstr>
      <vt:lpstr>Echinococcus : Diagnosis</vt:lpstr>
      <vt:lpstr>Source - google</vt:lpstr>
      <vt:lpstr>Echinococcus :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Genus : Echinococcus</dc:title>
  <dc:creator>DELL</dc:creator>
  <cp:lastModifiedBy>DELL</cp:lastModifiedBy>
  <cp:revision>27</cp:revision>
  <dcterms:created xsi:type="dcterms:W3CDTF">2020-11-30T06:03:01Z</dcterms:created>
  <dcterms:modified xsi:type="dcterms:W3CDTF">2021-01-25T05:34:21Z</dcterms:modified>
</cp:coreProperties>
</file>