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2" r:id="rId4"/>
    <p:sldId id="263" r:id="rId5"/>
    <p:sldId id="264" r:id="rId6"/>
    <p:sldId id="258" r:id="rId7"/>
    <p:sldId id="265" r:id="rId8"/>
    <p:sldId id="266" r:id="rId9"/>
    <p:sldId id="259" r:id="rId10"/>
    <p:sldId id="267" r:id="rId11"/>
    <p:sldId id="268" r:id="rId12"/>
    <p:sldId id="261" r:id="rId13"/>
    <p:sldId id="269" r:id="rId14"/>
    <p:sldId id="270" r:id="rId15"/>
    <p:sldId id="272" r:id="rId16"/>
    <p:sldId id="273" r:id="rId17"/>
    <p:sldId id="260" r:id="rId18"/>
    <p:sldId id="271"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FADE3C-058A-4699-A982-BB606559CDA9}"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A43C1-7F83-4EC0-AA4A-333D88605222}" type="slidenum">
              <a:rPr lang="en-US" smtClean="0"/>
              <a:t>‹#›</a:t>
            </a:fld>
            <a:endParaRPr lang="en-US"/>
          </a:p>
        </p:txBody>
      </p:sp>
    </p:spTree>
    <p:extLst>
      <p:ext uri="{BB962C8B-B14F-4D97-AF65-F5344CB8AC3E}">
        <p14:creationId xmlns:p14="http://schemas.microsoft.com/office/powerpoint/2010/main" val="176914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DE3C-058A-4699-A982-BB606559CDA9}"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A43C1-7F83-4EC0-AA4A-333D88605222}" type="slidenum">
              <a:rPr lang="en-US" smtClean="0"/>
              <a:t>‹#›</a:t>
            </a:fld>
            <a:endParaRPr lang="en-US"/>
          </a:p>
        </p:txBody>
      </p:sp>
    </p:spTree>
    <p:extLst>
      <p:ext uri="{BB962C8B-B14F-4D97-AF65-F5344CB8AC3E}">
        <p14:creationId xmlns:p14="http://schemas.microsoft.com/office/powerpoint/2010/main" val="216656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DE3C-058A-4699-A982-BB606559CDA9}"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A43C1-7F83-4EC0-AA4A-333D88605222}" type="slidenum">
              <a:rPr lang="en-US" smtClean="0"/>
              <a:t>‹#›</a:t>
            </a:fld>
            <a:endParaRPr lang="en-US"/>
          </a:p>
        </p:txBody>
      </p:sp>
    </p:spTree>
    <p:extLst>
      <p:ext uri="{BB962C8B-B14F-4D97-AF65-F5344CB8AC3E}">
        <p14:creationId xmlns:p14="http://schemas.microsoft.com/office/powerpoint/2010/main" val="2311164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DE3C-058A-4699-A982-BB606559CDA9}"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A43C1-7F83-4EC0-AA4A-333D88605222}"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61639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DE3C-058A-4699-A982-BB606559CDA9}"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A43C1-7F83-4EC0-AA4A-333D88605222}" type="slidenum">
              <a:rPr lang="en-US" smtClean="0"/>
              <a:t>‹#›</a:t>
            </a:fld>
            <a:endParaRPr lang="en-US"/>
          </a:p>
        </p:txBody>
      </p:sp>
    </p:spTree>
    <p:extLst>
      <p:ext uri="{BB962C8B-B14F-4D97-AF65-F5344CB8AC3E}">
        <p14:creationId xmlns:p14="http://schemas.microsoft.com/office/powerpoint/2010/main" val="3300630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DFADE3C-058A-4699-A982-BB606559CDA9}"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CA43C1-7F83-4EC0-AA4A-333D88605222}" type="slidenum">
              <a:rPr lang="en-US" smtClean="0"/>
              <a:t>‹#›</a:t>
            </a:fld>
            <a:endParaRPr lang="en-US"/>
          </a:p>
        </p:txBody>
      </p:sp>
    </p:spTree>
    <p:extLst>
      <p:ext uri="{BB962C8B-B14F-4D97-AF65-F5344CB8AC3E}">
        <p14:creationId xmlns:p14="http://schemas.microsoft.com/office/powerpoint/2010/main" val="461123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DFADE3C-058A-4699-A982-BB606559CDA9}"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CA43C1-7F83-4EC0-AA4A-333D88605222}" type="slidenum">
              <a:rPr lang="en-US" smtClean="0"/>
              <a:t>‹#›</a:t>
            </a:fld>
            <a:endParaRPr lang="en-US"/>
          </a:p>
        </p:txBody>
      </p:sp>
    </p:spTree>
    <p:extLst>
      <p:ext uri="{BB962C8B-B14F-4D97-AF65-F5344CB8AC3E}">
        <p14:creationId xmlns:p14="http://schemas.microsoft.com/office/powerpoint/2010/main" val="282535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FADE3C-058A-4699-A982-BB606559CDA9}"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A43C1-7F83-4EC0-AA4A-333D88605222}" type="slidenum">
              <a:rPr lang="en-US" smtClean="0"/>
              <a:t>‹#›</a:t>
            </a:fld>
            <a:endParaRPr lang="en-US"/>
          </a:p>
        </p:txBody>
      </p:sp>
    </p:spTree>
    <p:extLst>
      <p:ext uri="{BB962C8B-B14F-4D97-AF65-F5344CB8AC3E}">
        <p14:creationId xmlns:p14="http://schemas.microsoft.com/office/powerpoint/2010/main" val="139995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FADE3C-058A-4699-A982-BB606559CDA9}"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A43C1-7F83-4EC0-AA4A-333D88605222}" type="slidenum">
              <a:rPr lang="en-US" smtClean="0"/>
              <a:t>‹#›</a:t>
            </a:fld>
            <a:endParaRPr lang="en-US"/>
          </a:p>
        </p:txBody>
      </p:sp>
    </p:spTree>
    <p:extLst>
      <p:ext uri="{BB962C8B-B14F-4D97-AF65-F5344CB8AC3E}">
        <p14:creationId xmlns:p14="http://schemas.microsoft.com/office/powerpoint/2010/main" val="419015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FADE3C-058A-4699-A982-BB606559CDA9}"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A43C1-7F83-4EC0-AA4A-333D88605222}" type="slidenum">
              <a:rPr lang="en-US" smtClean="0"/>
              <a:t>‹#›</a:t>
            </a:fld>
            <a:endParaRPr lang="en-US"/>
          </a:p>
        </p:txBody>
      </p:sp>
    </p:spTree>
    <p:extLst>
      <p:ext uri="{BB962C8B-B14F-4D97-AF65-F5344CB8AC3E}">
        <p14:creationId xmlns:p14="http://schemas.microsoft.com/office/powerpoint/2010/main" val="240525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ADE3C-058A-4699-A982-BB606559CDA9}"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A43C1-7F83-4EC0-AA4A-333D88605222}" type="slidenum">
              <a:rPr lang="en-US" smtClean="0"/>
              <a:t>‹#›</a:t>
            </a:fld>
            <a:endParaRPr lang="en-US"/>
          </a:p>
        </p:txBody>
      </p:sp>
    </p:spTree>
    <p:extLst>
      <p:ext uri="{BB962C8B-B14F-4D97-AF65-F5344CB8AC3E}">
        <p14:creationId xmlns:p14="http://schemas.microsoft.com/office/powerpoint/2010/main" val="5044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FADE3C-058A-4699-A982-BB606559CDA9}"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A43C1-7F83-4EC0-AA4A-333D88605222}" type="slidenum">
              <a:rPr lang="en-US" smtClean="0"/>
              <a:t>‹#›</a:t>
            </a:fld>
            <a:endParaRPr lang="en-US"/>
          </a:p>
        </p:txBody>
      </p:sp>
    </p:spTree>
    <p:extLst>
      <p:ext uri="{BB962C8B-B14F-4D97-AF65-F5344CB8AC3E}">
        <p14:creationId xmlns:p14="http://schemas.microsoft.com/office/powerpoint/2010/main" val="141792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FADE3C-058A-4699-A982-BB606559CDA9}"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CA43C1-7F83-4EC0-AA4A-333D88605222}" type="slidenum">
              <a:rPr lang="en-US" smtClean="0"/>
              <a:t>‹#›</a:t>
            </a:fld>
            <a:endParaRPr lang="en-US"/>
          </a:p>
        </p:txBody>
      </p:sp>
    </p:spTree>
    <p:extLst>
      <p:ext uri="{BB962C8B-B14F-4D97-AF65-F5344CB8AC3E}">
        <p14:creationId xmlns:p14="http://schemas.microsoft.com/office/powerpoint/2010/main" val="304741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FADE3C-058A-4699-A982-BB606559CDA9}"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CA43C1-7F83-4EC0-AA4A-333D88605222}" type="slidenum">
              <a:rPr lang="en-US" smtClean="0"/>
              <a:t>‹#›</a:t>
            </a:fld>
            <a:endParaRPr lang="en-US"/>
          </a:p>
        </p:txBody>
      </p:sp>
    </p:spTree>
    <p:extLst>
      <p:ext uri="{BB962C8B-B14F-4D97-AF65-F5344CB8AC3E}">
        <p14:creationId xmlns:p14="http://schemas.microsoft.com/office/powerpoint/2010/main" val="97113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ADE3C-058A-4699-A982-BB606559CDA9}"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CA43C1-7F83-4EC0-AA4A-333D88605222}" type="slidenum">
              <a:rPr lang="en-US" smtClean="0"/>
              <a:t>‹#›</a:t>
            </a:fld>
            <a:endParaRPr lang="en-US"/>
          </a:p>
        </p:txBody>
      </p:sp>
    </p:spTree>
    <p:extLst>
      <p:ext uri="{BB962C8B-B14F-4D97-AF65-F5344CB8AC3E}">
        <p14:creationId xmlns:p14="http://schemas.microsoft.com/office/powerpoint/2010/main" val="32267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DE3C-058A-4699-A982-BB606559CDA9}"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A43C1-7F83-4EC0-AA4A-333D88605222}" type="slidenum">
              <a:rPr lang="en-US" smtClean="0"/>
              <a:t>‹#›</a:t>
            </a:fld>
            <a:endParaRPr lang="en-US"/>
          </a:p>
        </p:txBody>
      </p:sp>
    </p:spTree>
    <p:extLst>
      <p:ext uri="{BB962C8B-B14F-4D97-AF65-F5344CB8AC3E}">
        <p14:creationId xmlns:p14="http://schemas.microsoft.com/office/powerpoint/2010/main" val="2727761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DE3C-058A-4699-A982-BB606559CDA9}"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A43C1-7F83-4EC0-AA4A-333D88605222}" type="slidenum">
              <a:rPr lang="en-US" smtClean="0"/>
              <a:t>‹#›</a:t>
            </a:fld>
            <a:endParaRPr lang="en-US"/>
          </a:p>
        </p:txBody>
      </p:sp>
    </p:spTree>
    <p:extLst>
      <p:ext uri="{BB962C8B-B14F-4D97-AF65-F5344CB8AC3E}">
        <p14:creationId xmlns:p14="http://schemas.microsoft.com/office/powerpoint/2010/main" val="369688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DFADE3C-058A-4699-A982-BB606559CDA9}" type="datetimeFigureOut">
              <a:rPr lang="en-US" smtClean="0"/>
              <a:t>1/18/2021</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1CA43C1-7F83-4EC0-AA4A-333D88605222}" type="slidenum">
              <a:rPr lang="en-US" smtClean="0"/>
              <a:t>‹#›</a:t>
            </a:fld>
            <a:endParaRPr lang="en-US"/>
          </a:p>
        </p:txBody>
      </p:sp>
    </p:spTree>
    <p:extLst>
      <p:ext uri="{BB962C8B-B14F-4D97-AF65-F5344CB8AC3E}">
        <p14:creationId xmlns:p14="http://schemas.microsoft.com/office/powerpoint/2010/main" val="205899951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1595269" y="289249"/>
            <a:ext cx="9001462" cy="1530220"/>
          </a:xfrm>
        </p:spPr>
        <p:txBody>
          <a:bodyPr>
            <a:normAutofit/>
          </a:bodyPr>
          <a:lstStyle/>
          <a:p>
            <a:r>
              <a:rPr lang="en-US" b="0" cap="none" dirty="0">
                <a:solidFill>
                  <a:srgbClr val="FFFF00"/>
                </a:solidFill>
                <a:latin typeface="Modern No. 20" panose="02070704070505020303" pitchFamily="18" charset="0"/>
              </a:rPr>
              <a:t>Family : Taeniidae</a:t>
            </a:r>
            <a:br>
              <a:rPr lang="en-US" b="0" cap="none" dirty="0">
                <a:latin typeface="Modern No. 20" panose="02070704070505020303" pitchFamily="18" charset="0"/>
              </a:rPr>
            </a:br>
            <a:r>
              <a:rPr lang="en-US" sz="4400" b="0" cap="none" dirty="0">
                <a:latin typeface="Modern No. 20" panose="02070704070505020303" pitchFamily="18" charset="0"/>
              </a:rPr>
              <a:t>Genus : Taenia</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1595269" y="3630030"/>
            <a:ext cx="9001462" cy="2826754"/>
          </a:xfrm>
        </p:spPr>
        <p:txBody>
          <a:bodyPr/>
          <a:lstStyle/>
          <a:p>
            <a:pPr algn="ctr">
              <a:lnSpc>
                <a:spcPct val="100000"/>
              </a:lnSpc>
            </a:pPr>
            <a:r>
              <a:rPr lang="en-US" sz="2400" dirty="0">
                <a:latin typeface="Times New Roman" panose="02020603050405020304" pitchFamily="18" charset="0"/>
                <a:cs typeface="Times New Roman" panose="02020603050405020304" pitchFamily="18" charset="0"/>
              </a:rPr>
              <a:t>Instructor: </a:t>
            </a:r>
          </a:p>
          <a:p>
            <a:pPr algn="ctr">
              <a:lnSpc>
                <a:spcPct val="100000"/>
              </a:lnSpc>
            </a:pPr>
            <a:r>
              <a:rPr lang="en-US" sz="2400" b="1" dirty="0">
                <a:latin typeface="Times New Roman" panose="02020603050405020304" pitchFamily="18" charset="0"/>
                <a:cs typeface="Times New Roman" panose="02020603050405020304" pitchFamily="18" charset="0"/>
              </a:rPr>
              <a:t>Dr R. K. Sharma</a:t>
            </a:r>
          </a:p>
          <a:p>
            <a:pPr algn="ctr">
              <a:lnSpc>
                <a:spcPct val="100000"/>
              </a:lnSpc>
            </a:pPr>
            <a:r>
              <a:rPr lang="en-US" sz="2400" dirty="0">
                <a:latin typeface="Times New Roman" panose="02020603050405020304" pitchFamily="18" charset="0"/>
                <a:cs typeface="Times New Roman" panose="02020603050405020304" pitchFamily="18" charset="0"/>
              </a:rPr>
              <a:t>Assistant Professor</a:t>
            </a:r>
          </a:p>
          <a:p>
            <a:pPr algn="ctr">
              <a:lnSpc>
                <a:spcPct val="100000"/>
              </a:lnSpc>
            </a:pPr>
            <a:r>
              <a:rPr lang="en-US" sz="2400" dirty="0">
                <a:latin typeface="Times New Roman" panose="02020603050405020304" pitchFamily="18" charset="0"/>
                <a:cs typeface="Times New Roman" panose="02020603050405020304" pitchFamily="18" charset="0"/>
              </a:rPr>
              <a:t> Veterinary Parasitology</a:t>
            </a:r>
          </a:p>
          <a:p>
            <a:pPr algn="ctr">
              <a:lnSpc>
                <a:spcPct val="100000"/>
              </a:lnSpc>
            </a:pPr>
            <a:r>
              <a:rPr lang="en-US" sz="2400" dirty="0">
                <a:latin typeface="Times New Roman" panose="02020603050405020304" pitchFamily="18" charset="0"/>
                <a:cs typeface="Times New Roman" panose="02020603050405020304" pitchFamily="18" charset="0"/>
              </a:rPr>
              <a:t>Bihar Veterinary College, Patna.</a:t>
            </a:r>
          </a:p>
          <a:p>
            <a:endParaRPr lang="en-US" dirty="0"/>
          </a:p>
        </p:txBody>
      </p:sp>
    </p:spTree>
    <p:extLst>
      <p:ext uri="{BB962C8B-B14F-4D97-AF65-F5344CB8AC3E}">
        <p14:creationId xmlns:p14="http://schemas.microsoft.com/office/powerpoint/2010/main" val="1990854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485192" y="289248"/>
            <a:ext cx="11131420" cy="6074229"/>
          </a:xfrm>
        </p:spPr>
        <p:txBody>
          <a:bodyPr>
            <a:normAutofit/>
          </a:bodyPr>
          <a:lstStyle/>
          <a:p>
            <a:pPr algn="l"/>
            <a:r>
              <a:rPr lang="en-US" sz="1200" b="0" cap="none" dirty="0">
                <a:solidFill>
                  <a:srgbClr val="FF0000"/>
                </a:solidFill>
                <a:latin typeface="Modern No. 20" panose="02070704070505020303" pitchFamily="18" charset="0"/>
              </a:rPr>
              <a:t>SOURCE-GOOGLE</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5747656"/>
            <a:ext cx="11131420" cy="821095"/>
          </a:xfrm>
        </p:spPr>
        <p:txBody>
          <a:bodyPr>
            <a:noAutofit/>
          </a:bodyPr>
          <a:lstStyle/>
          <a:p>
            <a:r>
              <a:rPr lang="en-US" sz="4000" dirty="0">
                <a:latin typeface="Times New Roman" panose="02020603050405020304" pitchFamily="18" charset="0"/>
                <a:cs typeface="Times New Roman" panose="02020603050405020304" pitchFamily="18" charset="0"/>
              </a:rPr>
              <a:t>                  Taenia : mode of transmission          </a:t>
            </a:r>
            <a:r>
              <a:rPr lang="en-US" sz="1200" dirty="0">
                <a:latin typeface="Times New Roman" panose="02020603050405020304" pitchFamily="18" charset="0"/>
                <a:cs typeface="Times New Roman" panose="02020603050405020304" pitchFamily="18" charset="0"/>
              </a:rPr>
              <a:t>DR.R.K.SHARMA</a:t>
            </a:r>
            <a:endParaRPr lang="en-US" sz="4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2110062-5317-45AB-A613-939C516DF329}"/>
              </a:ext>
            </a:extLst>
          </p:cNvPr>
          <p:cNvPicPr>
            <a:picLocks noChangeAspect="1"/>
          </p:cNvPicPr>
          <p:nvPr/>
        </p:nvPicPr>
        <p:blipFill>
          <a:blip r:embed="rId2"/>
          <a:stretch>
            <a:fillRect/>
          </a:stretch>
        </p:blipFill>
        <p:spPr>
          <a:xfrm>
            <a:off x="270588" y="83975"/>
            <a:ext cx="11346024" cy="5906278"/>
          </a:xfrm>
          <a:prstGeom prst="rect">
            <a:avLst/>
          </a:prstGeom>
        </p:spPr>
      </p:pic>
    </p:spTree>
    <p:extLst>
      <p:ext uri="{BB962C8B-B14F-4D97-AF65-F5344CB8AC3E}">
        <p14:creationId xmlns:p14="http://schemas.microsoft.com/office/powerpoint/2010/main" val="897153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485192" y="289248"/>
            <a:ext cx="11131420" cy="6074229"/>
          </a:xfrm>
        </p:spPr>
        <p:txBody>
          <a:bodyPr>
            <a:normAutofit/>
          </a:bodyPr>
          <a:lstStyle/>
          <a:p>
            <a:pPr algn="l"/>
            <a:r>
              <a:rPr lang="en-US" sz="1200" b="0" cap="none" dirty="0">
                <a:solidFill>
                  <a:srgbClr val="FF0000"/>
                </a:solidFill>
                <a:latin typeface="Modern No. 20" panose="02070704070505020303" pitchFamily="18" charset="0"/>
              </a:rPr>
              <a:t>SOURCE-GOOGLE</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5747656"/>
            <a:ext cx="11131420" cy="821095"/>
          </a:xfrm>
        </p:spPr>
        <p:txBody>
          <a:bodyPr>
            <a:noAutofit/>
          </a:bodyPr>
          <a:lstStyle/>
          <a:p>
            <a:r>
              <a:rPr lang="en-US" sz="4000" dirty="0">
                <a:latin typeface="Times New Roman" panose="02020603050405020304" pitchFamily="18" charset="0"/>
                <a:cs typeface="Times New Roman" panose="02020603050405020304" pitchFamily="18" charset="0"/>
              </a:rPr>
              <a:t>                  Taenia : mode of transmission          </a:t>
            </a:r>
            <a:r>
              <a:rPr lang="en-US" sz="1200" dirty="0">
                <a:latin typeface="Times New Roman" panose="02020603050405020304" pitchFamily="18" charset="0"/>
                <a:cs typeface="Times New Roman" panose="02020603050405020304" pitchFamily="18" charset="0"/>
              </a:rPr>
              <a:t>DR.R.K.SHARMA</a:t>
            </a:r>
            <a:endParaRPr lang="en-US" sz="4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ADD458C-B362-4850-9614-AB7E6258BEBE}"/>
              </a:ext>
            </a:extLst>
          </p:cNvPr>
          <p:cNvPicPr>
            <a:picLocks noChangeAspect="1"/>
          </p:cNvPicPr>
          <p:nvPr/>
        </p:nvPicPr>
        <p:blipFill>
          <a:blip r:embed="rId2"/>
          <a:stretch>
            <a:fillRect/>
          </a:stretch>
        </p:blipFill>
        <p:spPr>
          <a:xfrm>
            <a:off x="381000" y="0"/>
            <a:ext cx="11430000" cy="6000750"/>
          </a:xfrm>
          <a:prstGeom prst="rect">
            <a:avLst/>
          </a:prstGeom>
        </p:spPr>
      </p:pic>
    </p:spTree>
    <p:extLst>
      <p:ext uri="{BB962C8B-B14F-4D97-AF65-F5344CB8AC3E}">
        <p14:creationId xmlns:p14="http://schemas.microsoft.com/office/powerpoint/2010/main" val="3965130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1595269" y="289249"/>
            <a:ext cx="9001462" cy="839755"/>
          </a:xfrm>
        </p:spPr>
        <p:txBody>
          <a:bodyPr/>
          <a:lstStyle/>
          <a:p>
            <a:r>
              <a:rPr lang="en-US" b="0" cap="none" dirty="0">
                <a:latin typeface="Modern No. 20" panose="02070704070505020303" pitchFamily="18" charset="0"/>
              </a:rPr>
              <a:t>Taenia : Pathogenesis</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1007707"/>
            <a:ext cx="11485984" cy="5561046"/>
          </a:xfrm>
        </p:spPr>
        <p:txBody>
          <a:bodyPr>
            <a:noAutofit/>
          </a:bodyPr>
          <a:lstStyle/>
          <a:p>
            <a:pPr marL="342900" indent="-342900" algn="just">
              <a:buFont typeface="Wingdings" panose="05000000000000000000" pitchFamily="2" charset="2"/>
              <a:buChar char="§"/>
            </a:pPr>
            <a:r>
              <a:rPr lang="en-US" dirty="0">
                <a:effectLst/>
                <a:latin typeface="Times New Roman" panose="02020603050405020304" pitchFamily="18" charset="0"/>
                <a:cs typeface="Times New Roman" panose="02020603050405020304" pitchFamily="18" charset="0"/>
              </a:rPr>
              <a:t>Viable </a:t>
            </a:r>
            <a:r>
              <a:rPr lang="en-US" dirty="0" err="1">
                <a:effectLst/>
                <a:latin typeface="Times New Roman" panose="02020603050405020304" pitchFamily="18" charset="0"/>
                <a:cs typeface="Times New Roman" panose="02020603050405020304" pitchFamily="18" charset="0"/>
              </a:rPr>
              <a:t>cysticerci</a:t>
            </a:r>
            <a:r>
              <a:rPr lang="en-US" dirty="0">
                <a:effectLst/>
                <a:latin typeface="Times New Roman" panose="02020603050405020304" pitchFamily="18" charset="0"/>
                <a:cs typeface="Times New Roman" panose="02020603050405020304" pitchFamily="18" charset="0"/>
              </a:rPr>
              <a:t> (larval form) in most organs cause minimal or no tissue reaction.</a:t>
            </a:r>
          </a:p>
          <a:p>
            <a:pPr marL="342900" indent="-342900" algn="just">
              <a:buFont typeface="Wingdings" panose="05000000000000000000" pitchFamily="2" charset="2"/>
              <a:buChar char="§"/>
            </a:pPr>
            <a:r>
              <a:rPr lang="en-US" dirty="0">
                <a:effectLst/>
                <a:latin typeface="Times New Roman" panose="02020603050405020304" pitchFamily="18" charset="0"/>
                <a:cs typeface="Times New Roman" panose="02020603050405020304" pitchFamily="18" charset="0"/>
              </a:rPr>
              <a:t>But dying cysts in the central nervous system, eye, or spinal cord can release antigens that cause an intense tissue response. Thus, symptoms often do not appear for years after infection.</a:t>
            </a:r>
          </a:p>
          <a:p>
            <a:pPr marL="342900" indent="-342900" algn="just">
              <a:buFont typeface="Wingdings" panose="05000000000000000000" pitchFamily="2" charset="2"/>
              <a:buChar char="§"/>
            </a:pPr>
            <a:r>
              <a:rPr lang="en-US" dirty="0">
                <a:effectLst/>
                <a:latin typeface="Times New Roman" panose="02020603050405020304" pitchFamily="18" charset="0"/>
                <a:cs typeface="Times New Roman" panose="02020603050405020304" pitchFamily="18" charset="0"/>
              </a:rPr>
              <a:t>Infection in the brain (neurocysticercosis) may result in severe symptoms due to mass effect and inflammation induced by degeneration of </a:t>
            </a:r>
            <a:r>
              <a:rPr lang="en-US" dirty="0" err="1">
                <a:effectLst/>
                <a:latin typeface="Times New Roman" panose="02020603050405020304" pitchFamily="18" charset="0"/>
                <a:cs typeface="Times New Roman" panose="02020603050405020304" pitchFamily="18" charset="0"/>
              </a:rPr>
              <a:t>cysticerci</a:t>
            </a:r>
            <a:r>
              <a:rPr lang="en-US" dirty="0">
                <a:effectLst/>
                <a:latin typeface="Times New Roman" panose="02020603050405020304" pitchFamily="18" charset="0"/>
                <a:cs typeface="Times New Roman" panose="02020603050405020304" pitchFamily="18" charset="0"/>
              </a:rPr>
              <a:t> and release of antigens.</a:t>
            </a:r>
          </a:p>
          <a:p>
            <a:pPr marL="342900" indent="-342900" algn="just">
              <a:buFont typeface="Wingdings" panose="05000000000000000000" pitchFamily="2" charset="2"/>
              <a:buChar char="§"/>
            </a:pPr>
            <a:r>
              <a:rPr lang="en-US" dirty="0">
                <a:effectLst/>
                <a:latin typeface="Times New Roman" panose="02020603050405020304" pitchFamily="18" charset="0"/>
                <a:cs typeface="Times New Roman" panose="02020603050405020304" pitchFamily="18" charset="0"/>
              </a:rPr>
              <a:t>Depending on the location and number of </a:t>
            </a:r>
            <a:r>
              <a:rPr lang="en-US" dirty="0" err="1">
                <a:effectLst/>
                <a:latin typeface="Times New Roman" panose="02020603050405020304" pitchFamily="18" charset="0"/>
                <a:cs typeface="Times New Roman" panose="02020603050405020304" pitchFamily="18" charset="0"/>
              </a:rPr>
              <a:t>cysticerci</a:t>
            </a:r>
            <a:r>
              <a:rPr lang="en-US" dirty="0">
                <a:effectLst/>
                <a:latin typeface="Times New Roman" panose="02020603050405020304" pitchFamily="18" charset="0"/>
                <a:cs typeface="Times New Roman" panose="02020603050405020304" pitchFamily="18" charset="0"/>
              </a:rPr>
              <a:t>, patients with neurocysticercosis may present with seizures, signs of increased intracranial pressure, hydrocephalus, focal neurologic signs, altered mental status, or aseptic meningitis.</a:t>
            </a:r>
          </a:p>
          <a:p>
            <a:pPr marL="342900" indent="-342900" algn="just">
              <a:buFont typeface="Wingdings" panose="05000000000000000000" pitchFamily="2" charset="2"/>
              <a:buChar char="§"/>
            </a:pPr>
            <a:r>
              <a:rPr lang="en-US" dirty="0" err="1">
                <a:effectLst/>
                <a:latin typeface="Times New Roman" panose="02020603050405020304" pitchFamily="18" charset="0"/>
                <a:cs typeface="Times New Roman" panose="02020603050405020304" pitchFamily="18" charset="0"/>
              </a:rPr>
              <a:t>Cysticerci</a:t>
            </a:r>
            <a:r>
              <a:rPr lang="en-US" dirty="0">
                <a:effectLst/>
                <a:latin typeface="Times New Roman" panose="02020603050405020304" pitchFamily="18" charset="0"/>
                <a:cs typeface="Times New Roman" panose="02020603050405020304" pitchFamily="18" charset="0"/>
              </a:rPr>
              <a:t> may also infect the spinal cord, muscles, subcutaneous tissues, and eyes.</a:t>
            </a:r>
          </a:p>
          <a:p>
            <a:pPr marL="342900" indent="-342900" algn="just">
              <a:buFont typeface="Wingdings" panose="05000000000000000000" pitchFamily="2" charset="2"/>
              <a:buChar char="§"/>
            </a:pPr>
            <a:br>
              <a:rPr lang="en-US" b="1" dirty="0">
                <a:solidFill>
                  <a:srgbClr val="113A50"/>
                </a:solidFill>
                <a:effectLst/>
                <a:latin typeface="Times New Roman" panose="02020603050405020304" pitchFamily="18" charset="0"/>
                <a:cs typeface="Times New Roman" panose="02020603050405020304" pitchFamily="18" charset="0"/>
              </a:rPr>
            </a:br>
            <a:endParaRPr lang="en-US"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3528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485192" y="289248"/>
            <a:ext cx="11131420" cy="6074229"/>
          </a:xfrm>
        </p:spPr>
        <p:txBody>
          <a:bodyPr>
            <a:normAutofit/>
          </a:bodyPr>
          <a:lstStyle/>
          <a:p>
            <a:pPr algn="l"/>
            <a:r>
              <a:rPr lang="en-US" sz="1200" b="0" cap="none" dirty="0">
                <a:solidFill>
                  <a:srgbClr val="FF0000"/>
                </a:solidFill>
                <a:latin typeface="Modern No. 20" panose="02070704070505020303" pitchFamily="18" charset="0"/>
              </a:rPr>
              <a:t>SOURCE-GOOGLE</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5747656"/>
            <a:ext cx="11131420" cy="821095"/>
          </a:xfrm>
        </p:spPr>
        <p:txBody>
          <a:bodyPr>
            <a:noAutofit/>
          </a:bodyPr>
          <a:lstStyle/>
          <a:p>
            <a:r>
              <a:rPr lang="en-US" sz="4000" dirty="0">
                <a:latin typeface="Times New Roman" panose="02020603050405020304" pitchFamily="18" charset="0"/>
                <a:cs typeface="Times New Roman" panose="02020603050405020304" pitchFamily="18" charset="0"/>
              </a:rPr>
              <a:t>                  Taenia : </a:t>
            </a:r>
            <a:r>
              <a:rPr lang="en-US" sz="4000" dirty="0" err="1">
                <a:latin typeface="Times New Roman" panose="02020603050405020304" pitchFamily="18" charset="0"/>
                <a:cs typeface="Times New Roman" panose="02020603050405020304" pitchFamily="18" charset="0"/>
              </a:rPr>
              <a:t>Pahogenesis</a:t>
            </a:r>
            <a:r>
              <a:rPr lang="en-US" sz="40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DR.R.K.SHARMA</a:t>
            </a:r>
            <a:endParaRPr lang="en-US" sz="4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4266FD3-EAC2-4E09-B594-5A63C452C460}"/>
              </a:ext>
            </a:extLst>
          </p:cNvPr>
          <p:cNvPicPr>
            <a:picLocks noChangeAspect="1"/>
          </p:cNvPicPr>
          <p:nvPr/>
        </p:nvPicPr>
        <p:blipFill>
          <a:blip r:embed="rId2"/>
          <a:stretch>
            <a:fillRect/>
          </a:stretch>
        </p:blipFill>
        <p:spPr>
          <a:xfrm>
            <a:off x="819720" y="163284"/>
            <a:ext cx="4786241" cy="5710336"/>
          </a:xfrm>
          <a:prstGeom prst="rect">
            <a:avLst/>
          </a:prstGeom>
        </p:spPr>
      </p:pic>
      <p:pic>
        <p:nvPicPr>
          <p:cNvPr id="6" name="Picture 5">
            <a:extLst>
              <a:ext uri="{FF2B5EF4-FFF2-40B4-BE49-F238E27FC236}">
                <a16:creationId xmlns:a16="http://schemas.microsoft.com/office/drawing/2014/main" id="{B528A4D8-A824-4EE6-9F71-5506FC9C82E7}"/>
              </a:ext>
            </a:extLst>
          </p:cNvPr>
          <p:cNvPicPr>
            <a:picLocks noChangeAspect="1"/>
          </p:cNvPicPr>
          <p:nvPr/>
        </p:nvPicPr>
        <p:blipFill>
          <a:blip r:embed="rId3"/>
          <a:stretch>
            <a:fillRect/>
          </a:stretch>
        </p:blipFill>
        <p:spPr>
          <a:xfrm>
            <a:off x="6242180" y="163284"/>
            <a:ext cx="5374432" cy="5710336"/>
          </a:xfrm>
          <a:prstGeom prst="rect">
            <a:avLst/>
          </a:prstGeom>
        </p:spPr>
      </p:pic>
    </p:spTree>
    <p:extLst>
      <p:ext uri="{BB962C8B-B14F-4D97-AF65-F5344CB8AC3E}">
        <p14:creationId xmlns:p14="http://schemas.microsoft.com/office/powerpoint/2010/main" val="3484009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485192" y="289248"/>
            <a:ext cx="11131420" cy="6074229"/>
          </a:xfrm>
        </p:spPr>
        <p:txBody>
          <a:bodyPr>
            <a:normAutofit/>
          </a:bodyPr>
          <a:lstStyle/>
          <a:p>
            <a:pPr algn="l"/>
            <a:r>
              <a:rPr lang="en-US" sz="1200" b="0" cap="none" dirty="0">
                <a:solidFill>
                  <a:srgbClr val="FF0000"/>
                </a:solidFill>
                <a:latin typeface="Modern No. 20" panose="02070704070505020303" pitchFamily="18" charset="0"/>
              </a:rPr>
              <a:t>SOURCE-GOOGLE</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5747656"/>
            <a:ext cx="11131420" cy="821095"/>
          </a:xfrm>
        </p:spPr>
        <p:txBody>
          <a:bodyPr>
            <a:noAutofit/>
          </a:bodyPr>
          <a:lstStyle/>
          <a:p>
            <a:r>
              <a:rPr lang="en-US" sz="4000" dirty="0">
                <a:latin typeface="Times New Roman" panose="02020603050405020304" pitchFamily="18" charset="0"/>
                <a:cs typeface="Times New Roman" panose="02020603050405020304" pitchFamily="18" charset="0"/>
              </a:rPr>
              <a:t>                  Taenia : pathogenesis         </a:t>
            </a:r>
            <a:r>
              <a:rPr lang="en-US" sz="1200" dirty="0">
                <a:latin typeface="Times New Roman" panose="02020603050405020304" pitchFamily="18" charset="0"/>
                <a:cs typeface="Times New Roman" panose="02020603050405020304" pitchFamily="18" charset="0"/>
              </a:rPr>
              <a:t>DR.R.K.SHARMA</a:t>
            </a:r>
            <a:endParaRPr lang="en-US" sz="4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45BDEF2-9A15-4792-96AA-0BA1975D6E25}"/>
              </a:ext>
            </a:extLst>
          </p:cNvPr>
          <p:cNvPicPr>
            <a:picLocks noChangeAspect="1"/>
          </p:cNvPicPr>
          <p:nvPr/>
        </p:nvPicPr>
        <p:blipFill>
          <a:blip r:embed="rId2"/>
          <a:stretch>
            <a:fillRect/>
          </a:stretch>
        </p:blipFill>
        <p:spPr>
          <a:xfrm>
            <a:off x="485192" y="289248"/>
            <a:ext cx="6076950" cy="5701005"/>
          </a:xfrm>
          <a:prstGeom prst="rect">
            <a:avLst/>
          </a:prstGeom>
        </p:spPr>
      </p:pic>
      <p:pic>
        <p:nvPicPr>
          <p:cNvPr id="7" name="Picture 6">
            <a:extLst>
              <a:ext uri="{FF2B5EF4-FFF2-40B4-BE49-F238E27FC236}">
                <a16:creationId xmlns:a16="http://schemas.microsoft.com/office/drawing/2014/main" id="{D41FE422-C8FC-45FD-8EE5-65B1D12B8DAF}"/>
              </a:ext>
            </a:extLst>
          </p:cNvPr>
          <p:cNvPicPr>
            <a:picLocks noChangeAspect="1"/>
          </p:cNvPicPr>
          <p:nvPr/>
        </p:nvPicPr>
        <p:blipFill>
          <a:blip r:embed="rId3"/>
          <a:stretch>
            <a:fillRect/>
          </a:stretch>
        </p:blipFill>
        <p:spPr>
          <a:xfrm>
            <a:off x="6811348" y="289248"/>
            <a:ext cx="5057192" cy="5784981"/>
          </a:xfrm>
          <a:prstGeom prst="rect">
            <a:avLst/>
          </a:prstGeom>
        </p:spPr>
      </p:pic>
    </p:spTree>
    <p:extLst>
      <p:ext uri="{BB962C8B-B14F-4D97-AF65-F5344CB8AC3E}">
        <p14:creationId xmlns:p14="http://schemas.microsoft.com/office/powerpoint/2010/main" val="71644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1595269" y="289249"/>
            <a:ext cx="9001462" cy="839755"/>
          </a:xfrm>
        </p:spPr>
        <p:txBody>
          <a:bodyPr/>
          <a:lstStyle/>
          <a:p>
            <a:r>
              <a:rPr lang="en-US" b="0" cap="none" dirty="0">
                <a:latin typeface="Modern No. 20" panose="02070704070505020303" pitchFamily="18" charset="0"/>
              </a:rPr>
              <a:t>Taenia : diagnosis</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1698171"/>
            <a:ext cx="11485984" cy="4870582"/>
          </a:xfrm>
        </p:spPr>
        <p:txBody>
          <a:bodyPr>
            <a:noAutofit/>
          </a:bodyPr>
          <a:lstStyle/>
          <a:p>
            <a:pPr marL="342900" indent="-342900" algn="just">
              <a:buFont typeface="Wingdings" panose="05000000000000000000" pitchFamily="2" charset="2"/>
              <a:buChar char="§"/>
            </a:pPr>
            <a:r>
              <a:rPr lang="en-US" sz="2800" b="0" i="0" dirty="0">
                <a:effectLst/>
                <a:latin typeface="Times New Roman" panose="02020603050405020304" pitchFamily="18" charset="0"/>
                <a:cs typeface="Times New Roman" panose="02020603050405020304" pitchFamily="18" charset="0"/>
              </a:rPr>
              <a:t>Diagnosis of Taenia tapeworm infections is made by examination of </a:t>
            </a:r>
            <a:r>
              <a:rPr lang="en-US" sz="2800" b="0" i="0" dirty="0" err="1">
                <a:effectLst/>
                <a:latin typeface="Times New Roman" panose="02020603050405020304" pitchFamily="18" charset="0"/>
                <a:cs typeface="Times New Roman" panose="02020603050405020304" pitchFamily="18" charset="0"/>
              </a:rPr>
              <a:t>faecal</a:t>
            </a:r>
            <a:r>
              <a:rPr lang="en-US" sz="2800" b="0" i="0" dirty="0">
                <a:effectLst/>
                <a:latin typeface="Times New Roman" panose="02020603050405020304" pitchFamily="18" charset="0"/>
                <a:cs typeface="Times New Roman" panose="02020603050405020304" pitchFamily="18" charset="0"/>
              </a:rPr>
              <a:t> samples for detection of tapeworm segments.</a:t>
            </a:r>
          </a:p>
          <a:p>
            <a:pPr marL="342900" indent="-342900" algn="just">
              <a:buFont typeface="Wingdings" panose="05000000000000000000" pitchFamily="2" charset="2"/>
              <a:buChar char="§"/>
            </a:pP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Faecal</a:t>
            </a:r>
            <a:r>
              <a:rPr lang="en-US" sz="2800" b="0" i="0" dirty="0">
                <a:effectLst/>
                <a:latin typeface="Times New Roman" panose="02020603050405020304" pitchFamily="18" charset="0"/>
                <a:cs typeface="Times New Roman" panose="02020603050405020304" pitchFamily="18" charset="0"/>
              </a:rPr>
              <a:t> specimens should be collected on three different days and examined in the lab for Taenia eggs using a microscope. </a:t>
            </a:r>
          </a:p>
          <a:p>
            <a:pPr marL="342900" indent="-342900" algn="just">
              <a:buFont typeface="Wingdings" panose="05000000000000000000" pitchFamily="2" charset="2"/>
              <a:buChar char="§"/>
            </a:pPr>
            <a:r>
              <a:rPr lang="en-US" sz="2800" b="0" i="0" dirty="0">
                <a:effectLst/>
                <a:latin typeface="Times New Roman" panose="02020603050405020304" pitchFamily="18" charset="0"/>
                <a:cs typeface="Times New Roman" panose="02020603050405020304" pitchFamily="18" charset="0"/>
              </a:rPr>
              <a:t>Tapeworm eggs can be detected in the </a:t>
            </a:r>
            <a:r>
              <a:rPr lang="en-US" sz="2800" b="0" i="0" dirty="0" err="1">
                <a:effectLst/>
                <a:latin typeface="Times New Roman" panose="02020603050405020304" pitchFamily="18" charset="0"/>
                <a:cs typeface="Times New Roman" panose="02020603050405020304" pitchFamily="18" charset="0"/>
              </a:rPr>
              <a:t>faeces</a:t>
            </a:r>
            <a:r>
              <a:rPr lang="en-US" sz="2800" b="0" i="0" dirty="0">
                <a:effectLst/>
                <a:latin typeface="Times New Roman" panose="02020603050405020304" pitchFamily="18" charset="0"/>
                <a:cs typeface="Times New Roman" panose="02020603050405020304" pitchFamily="18" charset="0"/>
              </a:rPr>
              <a:t> 2 to 3 months after the tapeworm infection is established.</a:t>
            </a:r>
          </a:p>
        </p:txBody>
      </p:sp>
    </p:spTree>
    <p:extLst>
      <p:ext uri="{BB962C8B-B14F-4D97-AF65-F5344CB8AC3E}">
        <p14:creationId xmlns:p14="http://schemas.microsoft.com/office/powerpoint/2010/main" val="359843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485192" y="289249"/>
            <a:ext cx="11131420" cy="5458408"/>
          </a:xfrm>
        </p:spPr>
        <p:txBody>
          <a:bodyPr>
            <a:normAutofit/>
          </a:bodyPr>
          <a:lstStyle/>
          <a:p>
            <a:pPr algn="l"/>
            <a:r>
              <a:rPr lang="en-US" sz="1200" b="0" cap="none" dirty="0">
                <a:latin typeface="Modern No. 20" panose="02070704070505020303" pitchFamily="18" charset="0"/>
              </a:rPr>
              <a:t>SOURCE-GOOGLE</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5747656"/>
            <a:ext cx="11131420" cy="821095"/>
          </a:xfrm>
        </p:spPr>
        <p:txBody>
          <a:bodyPr>
            <a:noAutofit/>
          </a:bodyPr>
          <a:lstStyle/>
          <a:p>
            <a:r>
              <a:rPr lang="en-US" sz="4000" dirty="0">
                <a:latin typeface="Times New Roman" panose="02020603050405020304" pitchFamily="18" charset="0"/>
                <a:cs typeface="Times New Roman" panose="02020603050405020304" pitchFamily="18" charset="0"/>
              </a:rPr>
              <a:t>                               Taenia : Eggs                       </a:t>
            </a:r>
            <a:r>
              <a:rPr lang="en-US" sz="1200" dirty="0">
                <a:latin typeface="Times New Roman" panose="02020603050405020304" pitchFamily="18" charset="0"/>
                <a:cs typeface="Times New Roman" panose="02020603050405020304" pitchFamily="18" charset="0"/>
              </a:rPr>
              <a:t>DR.R.K.SHARMA</a:t>
            </a:r>
            <a:endParaRPr lang="en-US" sz="4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8599F12-8E57-4CFA-8290-341CBDC662D2}"/>
              </a:ext>
            </a:extLst>
          </p:cNvPr>
          <p:cNvPicPr>
            <a:picLocks noChangeAspect="1"/>
          </p:cNvPicPr>
          <p:nvPr/>
        </p:nvPicPr>
        <p:blipFill>
          <a:blip r:embed="rId2"/>
          <a:stretch>
            <a:fillRect/>
          </a:stretch>
        </p:blipFill>
        <p:spPr>
          <a:xfrm>
            <a:off x="419878" y="559837"/>
            <a:ext cx="5676122" cy="4795934"/>
          </a:xfrm>
          <a:prstGeom prst="rect">
            <a:avLst/>
          </a:prstGeom>
        </p:spPr>
      </p:pic>
      <p:pic>
        <p:nvPicPr>
          <p:cNvPr id="6" name="Picture 5">
            <a:extLst>
              <a:ext uri="{FF2B5EF4-FFF2-40B4-BE49-F238E27FC236}">
                <a16:creationId xmlns:a16="http://schemas.microsoft.com/office/drawing/2014/main" id="{C965C206-63E3-4031-A640-76EFF9A4BBC8}"/>
              </a:ext>
            </a:extLst>
          </p:cNvPr>
          <p:cNvPicPr>
            <a:picLocks noChangeAspect="1"/>
          </p:cNvPicPr>
          <p:nvPr/>
        </p:nvPicPr>
        <p:blipFill>
          <a:blip r:embed="rId3"/>
          <a:stretch>
            <a:fillRect/>
          </a:stretch>
        </p:blipFill>
        <p:spPr>
          <a:xfrm>
            <a:off x="6783355" y="643811"/>
            <a:ext cx="5122506" cy="4711959"/>
          </a:xfrm>
          <a:prstGeom prst="rect">
            <a:avLst/>
          </a:prstGeom>
        </p:spPr>
      </p:pic>
    </p:spTree>
    <p:extLst>
      <p:ext uri="{BB962C8B-B14F-4D97-AF65-F5344CB8AC3E}">
        <p14:creationId xmlns:p14="http://schemas.microsoft.com/office/powerpoint/2010/main" val="4282339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1595269" y="289249"/>
            <a:ext cx="9001462" cy="839755"/>
          </a:xfrm>
        </p:spPr>
        <p:txBody>
          <a:bodyPr/>
          <a:lstStyle/>
          <a:p>
            <a:r>
              <a:rPr lang="en-US" b="0" cap="none" dirty="0">
                <a:latin typeface="Modern No. 20" panose="02070704070505020303" pitchFamily="18" charset="0"/>
              </a:rPr>
              <a:t>Taenia : management</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1007707"/>
            <a:ext cx="11485984" cy="5561046"/>
          </a:xfrm>
        </p:spPr>
        <p:txBody>
          <a:bodyPr>
            <a:noAutofit/>
          </a:bodyPr>
          <a:lstStyle/>
          <a:p>
            <a:pPr algn="l"/>
            <a:r>
              <a:rPr lang="en-US" dirty="0">
                <a:solidFill>
                  <a:srgbClr val="FFFF00"/>
                </a:solidFill>
                <a:effectLst/>
                <a:latin typeface="Times New Roman" panose="02020603050405020304" pitchFamily="18" charset="0"/>
                <a:cs typeface="Times New Roman" panose="02020603050405020304" pitchFamily="18" charset="0"/>
              </a:rPr>
              <a:t>Management</a:t>
            </a:r>
            <a:r>
              <a:rPr lang="en-US" b="0" i="0" dirty="0">
                <a:solidFill>
                  <a:srgbClr val="FFFF00"/>
                </a:solidFill>
                <a:effectLst/>
                <a:latin typeface="Times New Roman" panose="02020603050405020304" pitchFamily="18" charset="0"/>
                <a:cs typeface="Times New Roman" panose="02020603050405020304" pitchFamily="18" charset="0"/>
              </a:rPr>
              <a:t> involve the following:</a:t>
            </a:r>
          </a:p>
          <a:p>
            <a:pPr marL="342900" indent="-342900" algn="l">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Thorough cooking of pork, beef , fish and other types of meat .</a:t>
            </a:r>
          </a:p>
          <a:p>
            <a:pPr marL="342900" indent="-342900" algn="l">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Prolonged freezing of meat for some tapeworms (e.g., fish tapeworm).</a:t>
            </a:r>
          </a:p>
          <a:p>
            <a:pPr marL="342900" indent="-342900" algn="l">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Regular deworming of dogs and cats.</a:t>
            </a:r>
          </a:p>
          <a:p>
            <a:pPr marL="342900" indent="-342900" algn="l">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Prevention of recycling through hosts (</a:t>
            </a:r>
            <a:r>
              <a:rPr lang="en-US" b="0" i="0" dirty="0" err="1">
                <a:effectLst/>
                <a:latin typeface="Times New Roman" panose="02020603050405020304" pitchFamily="18" charset="0"/>
                <a:cs typeface="Times New Roman" panose="02020603050405020304" pitchFamily="18" charset="0"/>
              </a:rPr>
              <a:t>eg</a:t>
            </a:r>
            <a:r>
              <a:rPr lang="en-US" b="0" i="0" dirty="0">
                <a:effectLst/>
                <a:latin typeface="Times New Roman" panose="02020603050405020304" pitchFamily="18" charset="0"/>
                <a:cs typeface="Times New Roman" panose="02020603050405020304" pitchFamily="18" charset="0"/>
              </a:rPr>
              <a:t>, dogs eating dead game or livestock).</a:t>
            </a:r>
          </a:p>
          <a:p>
            <a:pPr marL="342900" indent="-342900" algn="l">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Reduction and avoidance of intermediate hosts such as rodents, fleas, and grain beetles</a:t>
            </a:r>
          </a:p>
          <a:p>
            <a:pPr marL="342900" indent="-342900" algn="l">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Meat inspection.</a:t>
            </a:r>
          </a:p>
          <a:p>
            <a:pPr marL="342900" indent="-342900" algn="l">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Sanitary treatment of human waste.</a:t>
            </a:r>
          </a:p>
          <a:p>
            <a:pPr marL="342900" indent="-342900" algn="l">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Smoking and drying meat are ineffective in preventing infection</a:t>
            </a:r>
          </a:p>
          <a:p>
            <a:pPr marL="342900" indent="-342900" algn="just">
              <a:buFont typeface="Wingdings" panose="05000000000000000000" pitchFamily="2" charset="2"/>
              <a:buChar char="§"/>
            </a:pPr>
            <a:endParaRPr lang="en-US" sz="28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40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485192" y="289248"/>
            <a:ext cx="11131420" cy="6074229"/>
          </a:xfrm>
        </p:spPr>
        <p:txBody>
          <a:bodyPr>
            <a:normAutofit/>
          </a:bodyPr>
          <a:lstStyle/>
          <a:p>
            <a:pPr algn="l"/>
            <a:r>
              <a:rPr lang="en-US" sz="1200" b="0" cap="none" dirty="0">
                <a:solidFill>
                  <a:srgbClr val="FF0000"/>
                </a:solidFill>
                <a:latin typeface="Modern No. 20" panose="02070704070505020303" pitchFamily="18" charset="0"/>
              </a:rPr>
              <a:t>SOURCE-GOOGLE</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5747656"/>
            <a:ext cx="11131420" cy="821095"/>
          </a:xfrm>
        </p:spPr>
        <p:txBody>
          <a:bodyPr>
            <a:noAutofit/>
          </a:bodyPr>
          <a:lstStyle/>
          <a:p>
            <a:r>
              <a:rPr lang="en-US" sz="4000" dirty="0">
                <a:latin typeface="Times New Roman" panose="02020603050405020304" pitchFamily="18" charset="0"/>
                <a:cs typeface="Times New Roman" panose="02020603050405020304" pitchFamily="18" charset="0"/>
              </a:rPr>
              <a:t>                  Taenia : Management          </a:t>
            </a:r>
            <a:r>
              <a:rPr lang="en-US" sz="1200" dirty="0">
                <a:latin typeface="Times New Roman" panose="02020603050405020304" pitchFamily="18" charset="0"/>
                <a:cs typeface="Times New Roman" panose="02020603050405020304" pitchFamily="18" charset="0"/>
              </a:rPr>
              <a:t>DR.R.K.SHARMA</a:t>
            </a:r>
            <a:endParaRPr lang="en-US" sz="4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72BC835-429B-44B0-9D09-0EDAE91C79CD}"/>
              </a:ext>
            </a:extLst>
          </p:cNvPr>
          <p:cNvPicPr>
            <a:picLocks noChangeAspect="1"/>
          </p:cNvPicPr>
          <p:nvPr/>
        </p:nvPicPr>
        <p:blipFill>
          <a:blip r:embed="rId2"/>
          <a:stretch>
            <a:fillRect/>
          </a:stretch>
        </p:blipFill>
        <p:spPr>
          <a:xfrm>
            <a:off x="1045028" y="83975"/>
            <a:ext cx="10198359" cy="5840964"/>
          </a:xfrm>
          <a:prstGeom prst="rect">
            <a:avLst/>
          </a:prstGeom>
        </p:spPr>
      </p:pic>
    </p:spTree>
    <p:extLst>
      <p:ext uri="{BB962C8B-B14F-4D97-AF65-F5344CB8AC3E}">
        <p14:creationId xmlns:p14="http://schemas.microsoft.com/office/powerpoint/2010/main" val="1025843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485192" y="289248"/>
            <a:ext cx="11131420" cy="6074229"/>
          </a:xfrm>
        </p:spPr>
        <p:txBody>
          <a:bodyPr>
            <a:normAutofit/>
          </a:bodyPr>
          <a:lstStyle/>
          <a:p>
            <a:pPr algn="l"/>
            <a:r>
              <a:rPr lang="en-US" sz="1200" b="0" cap="none" dirty="0">
                <a:solidFill>
                  <a:srgbClr val="FF0000"/>
                </a:solidFill>
                <a:latin typeface="Modern No. 20" panose="02070704070505020303" pitchFamily="18" charset="0"/>
              </a:rPr>
              <a:t>SOURCE-GOOGLE</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5747656"/>
            <a:ext cx="11131420" cy="821095"/>
          </a:xfrm>
        </p:spPr>
        <p:txBody>
          <a:bodyPr>
            <a:noAutofit/>
          </a:bodyPr>
          <a:lstStyle/>
          <a:p>
            <a:r>
              <a:rPr lang="en-US" sz="4000" dirty="0">
                <a:latin typeface="Times New Roman" panose="02020603050405020304" pitchFamily="18" charset="0"/>
                <a:cs typeface="Times New Roman" panose="02020603050405020304" pitchFamily="18" charset="0"/>
              </a:rPr>
              <a:t>                  Taenia : management          </a:t>
            </a:r>
            <a:r>
              <a:rPr lang="en-US" sz="1200" dirty="0">
                <a:latin typeface="Times New Roman" panose="02020603050405020304" pitchFamily="18" charset="0"/>
                <a:cs typeface="Times New Roman" panose="02020603050405020304" pitchFamily="18" charset="0"/>
              </a:rPr>
              <a:t>DR.R.K.SHARMA</a:t>
            </a:r>
            <a:endParaRPr lang="en-US" sz="4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A59B349-8D96-411C-9028-85C463D4CDF6}"/>
              </a:ext>
            </a:extLst>
          </p:cNvPr>
          <p:cNvPicPr>
            <a:picLocks noChangeAspect="1"/>
          </p:cNvPicPr>
          <p:nvPr/>
        </p:nvPicPr>
        <p:blipFill>
          <a:blip r:embed="rId2"/>
          <a:stretch>
            <a:fillRect/>
          </a:stretch>
        </p:blipFill>
        <p:spPr>
          <a:xfrm>
            <a:off x="3461657" y="0"/>
            <a:ext cx="5337110" cy="5887616"/>
          </a:xfrm>
          <a:prstGeom prst="rect">
            <a:avLst/>
          </a:prstGeom>
        </p:spPr>
      </p:pic>
    </p:spTree>
    <p:extLst>
      <p:ext uri="{BB962C8B-B14F-4D97-AF65-F5344CB8AC3E}">
        <p14:creationId xmlns:p14="http://schemas.microsoft.com/office/powerpoint/2010/main" val="2695660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1595269" y="289249"/>
            <a:ext cx="9001462" cy="839755"/>
          </a:xfrm>
        </p:spPr>
        <p:txBody>
          <a:bodyPr/>
          <a:lstStyle/>
          <a:p>
            <a:r>
              <a:rPr lang="en-US" b="0" cap="none" dirty="0">
                <a:latin typeface="Modern No. 20" panose="02070704070505020303" pitchFamily="18" charset="0"/>
              </a:rPr>
              <a:t>Taenia :morphology </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1250302"/>
            <a:ext cx="11131420" cy="5318450"/>
          </a:xfrm>
        </p:spPr>
        <p:txBody>
          <a:bodyPr>
            <a:normAutofit lnSpcReduction="10000"/>
          </a:bodyPr>
          <a:lstStyle/>
          <a:p>
            <a:pPr marL="342900" indent="-342900" algn="just">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The adult </a:t>
            </a:r>
            <a:r>
              <a:rPr lang="en-US" b="0" i="1" dirty="0">
                <a:effectLst/>
                <a:latin typeface="Times New Roman" panose="02020603050405020304" pitchFamily="18" charset="0"/>
                <a:cs typeface="Times New Roman" panose="02020603050405020304" pitchFamily="18" charset="0"/>
              </a:rPr>
              <a:t>Taenia </a:t>
            </a:r>
            <a:r>
              <a:rPr lang="en-US" b="0" dirty="0">
                <a:effectLst/>
                <a:latin typeface="Times New Roman" panose="02020603050405020304" pitchFamily="18" charset="0"/>
                <a:cs typeface="Times New Roman" panose="02020603050405020304" pitchFamily="18" charset="0"/>
              </a:rPr>
              <a:t>spp</a:t>
            </a:r>
            <a:r>
              <a:rPr lang="en-US" b="0" i="1" dirty="0">
                <a:effectLst/>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has a head (scolex) that consists of four </a:t>
            </a:r>
            <a:r>
              <a:rPr lang="en-US" b="0" i="0" dirty="0">
                <a:solidFill>
                  <a:srgbClr val="FFFF00"/>
                </a:solidFill>
                <a:effectLst/>
                <a:latin typeface="Times New Roman" panose="02020603050405020304" pitchFamily="18" charset="0"/>
                <a:cs typeface="Times New Roman" panose="02020603050405020304" pitchFamily="18" charset="0"/>
              </a:rPr>
              <a:t>suckers</a:t>
            </a:r>
            <a:r>
              <a:rPr lang="en-US" b="0" i="0" dirty="0">
                <a:effectLst/>
                <a:latin typeface="Times New Roman" panose="02020603050405020304" pitchFamily="18" charset="0"/>
                <a:cs typeface="Times New Roman" panose="02020603050405020304" pitchFamily="18" charset="0"/>
              </a:rPr>
              <a:t> and a </a:t>
            </a:r>
            <a:r>
              <a:rPr lang="en-US" b="0" i="0" dirty="0">
                <a:solidFill>
                  <a:srgbClr val="FFFF00"/>
                </a:solidFill>
                <a:effectLst/>
                <a:latin typeface="Times New Roman" panose="02020603050405020304" pitchFamily="18" charset="0"/>
                <a:cs typeface="Times New Roman" panose="02020603050405020304" pitchFamily="18" charset="0"/>
              </a:rPr>
              <a:t>rostellum</a:t>
            </a:r>
            <a:r>
              <a:rPr lang="en-US" b="0" i="0" dirty="0">
                <a:effectLst/>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
            </a:pPr>
            <a:r>
              <a:rPr lang="en-US" dirty="0">
                <a:effectLst/>
                <a:latin typeface="Times New Roman" panose="02020603050405020304" pitchFamily="18" charset="0"/>
                <a:cs typeface="Times New Roman" panose="02020603050405020304" pitchFamily="18" charset="0"/>
              </a:rPr>
              <a:t>The rostellum</a:t>
            </a:r>
            <a:r>
              <a:rPr lang="en-US" b="0" i="0" dirty="0">
                <a:effectLst/>
                <a:latin typeface="Times New Roman" panose="02020603050405020304" pitchFamily="18" charset="0"/>
                <a:cs typeface="Times New Roman" panose="02020603050405020304" pitchFamily="18" charset="0"/>
              </a:rPr>
              <a:t> is with a double crown of hooks, and unsegmented narrow neck. </a:t>
            </a:r>
          </a:p>
          <a:p>
            <a:pPr marL="342900" indent="-342900" algn="just">
              <a:buFont typeface="Wingdings" panose="05000000000000000000" pitchFamily="2" charset="2"/>
              <a:buChar char="§"/>
            </a:pPr>
            <a:r>
              <a:rPr lang="en-US" dirty="0">
                <a:effectLst/>
                <a:latin typeface="Times New Roman" panose="02020603050405020304" pitchFamily="18" charset="0"/>
                <a:cs typeface="Times New Roman" panose="02020603050405020304" pitchFamily="18" charset="0"/>
              </a:rPr>
              <a:t> They have </a:t>
            </a:r>
            <a:r>
              <a:rPr lang="en-US" b="0" i="0" dirty="0">
                <a:effectLst/>
                <a:latin typeface="Times New Roman" panose="02020603050405020304" pitchFamily="18" charset="0"/>
                <a:cs typeface="Times New Roman" panose="02020603050405020304" pitchFamily="18" charset="0"/>
              </a:rPr>
              <a:t>a large body formed by several hundred proglottids. </a:t>
            </a:r>
          </a:p>
          <a:p>
            <a:pPr marL="342900" indent="-342900" algn="just">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The entire body is called a </a:t>
            </a:r>
            <a:r>
              <a:rPr lang="en-US" b="0" i="0" dirty="0">
                <a:solidFill>
                  <a:srgbClr val="FFFF00"/>
                </a:solidFill>
                <a:effectLst/>
                <a:latin typeface="Times New Roman" panose="02020603050405020304" pitchFamily="18" charset="0"/>
                <a:cs typeface="Times New Roman" panose="02020603050405020304" pitchFamily="18" charset="0"/>
              </a:rPr>
              <a:t>strobila</a:t>
            </a:r>
            <a:r>
              <a:rPr lang="en-US" b="0" i="0" dirty="0">
                <a:effectLst/>
                <a:latin typeface="Times New Roman" panose="02020603050405020304" pitchFamily="18" charset="0"/>
                <a:cs typeface="Times New Roman" panose="02020603050405020304" pitchFamily="18" charset="0"/>
              </a:rPr>
              <a:t> and may range in size from two to eight meters long. </a:t>
            </a:r>
          </a:p>
          <a:p>
            <a:pPr marL="342900" indent="-342900" algn="just">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Each proglottid of </a:t>
            </a:r>
            <a:r>
              <a:rPr lang="en-US" b="0" i="1" dirty="0">
                <a:effectLst/>
                <a:latin typeface="Times New Roman" panose="02020603050405020304" pitchFamily="18" charset="0"/>
                <a:cs typeface="Times New Roman" panose="02020603050405020304" pitchFamily="18" charset="0"/>
              </a:rPr>
              <a:t>Taenia </a:t>
            </a:r>
            <a:r>
              <a:rPr lang="en-US" b="0" i="0" dirty="0">
                <a:effectLst/>
                <a:latin typeface="Times New Roman" panose="02020603050405020304" pitchFamily="18" charset="0"/>
                <a:cs typeface="Times New Roman" panose="02020603050405020304" pitchFamily="18" charset="0"/>
              </a:rPr>
              <a:t> has reproductive organs from both sexes and a complex absorption and reproduction system. </a:t>
            </a:r>
          </a:p>
          <a:p>
            <a:pPr marL="342900" indent="-342900" algn="just">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Proglottids that are closer to the scolex do not have sexual organs where as the  further from the scolex, are more sexually matured proglottid. </a:t>
            </a:r>
          </a:p>
          <a:p>
            <a:pPr marL="342900" indent="-342900" algn="just">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Mature proglottids contain more than 50,000 fertile eggs which are accumulated with a long and profusely branched central uterus.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777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11EAB2-7BD5-4206-B3B2-A30640A1BDC5}"/>
              </a:ext>
            </a:extLst>
          </p:cNvPr>
          <p:cNvPicPr>
            <a:picLocks noChangeAspect="1"/>
          </p:cNvPicPr>
          <p:nvPr/>
        </p:nvPicPr>
        <p:blipFill>
          <a:blip r:embed="rId2"/>
          <a:stretch>
            <a:fillRect/>
          </a:stretch>
        </p:blipFill>
        <p:spPr>
          <a:xfrm>
            <a:off x="485192" y="289248"/>
            <a:ext cx="11131420" cy="5458408"/>
          </a:xfrm>
          <a:prstGeom prst="rect">
            <a:avLst/>
          </a:prstGeom>
        </p:spPr>
      </p:pic>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485192" y="289249"/>
            <a:ext cx="11131420" cy="5458408"/>
          </a:xfrm>
        </p:spPr>
        <p:txBody>
          <a:bodyPr>
            <a:normAutofit/>
          </a:bodyPr>
          <a:lstStyle/>
          <a:p>
            <a:pPr algn="l"/>
            <a:r>
              <a:rPr lang="en-US" sz="1200" b="0" cap="none" dirty="0">
                <a:solidFill>
                  <a:srgbClr val="FF0000"/>
                </a:solidFill>
                <a:latin typeface="Modern No. 20" panose="02070704070505020303" pitchFamily="18" charset="0"/>
              </a:rPr>
              <a:t>SOURCE-GOOGLE</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5747656"/>
            <a:ext cx="11131420" cy="821095"/>
          </a:xfrm>
        </p:spPr>
        <p:txBody>
          <a:bodyPr>
            <a:noAutofit/>
          </a:bodyPr>
          <a:lstStyle/>
          <a:p>
            <a:r>
              <a:rPr lang="en-US" sz="4000" dirty="0">
                <a:latin typeface="Times New Roman" panose="02020603050405020304" pitchFamily="18" charset="0"/>
                <a:cs typeface="Times New Roman" panose="02020603050405020304" pitchFamily="18" charset="0"/>
              </a:rPr>
              <a:t>                    Taenia : Parts of body.                     </a:t>
            </a:r>
            <a:r>
              <a:rPr lang="en-US" sz="1200" dirty="0">
                <a:latin typeface="Times New Roman" panose="02020603050405020304" pitchFamily="18" charset="0"/>
                <a:cs typeface="Times New Roman" panose="02020603050405020304" pitchFamily="18" charset="0"/>
              </a:rPr>
              <a:t>DR.R.K.SHARMA</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94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485192" y="289249"/>
            <a:ext cx="11131420" cy="5458408"/>
          </a:xfrm>
        </p:spPr>
        <p:txBody>
          <a:bodyPr>
            <a:normAutofit/>
          </a:bodyPr>
          <a:lstStyle/>
          <a:p>
            <a:pPr algn="l"/>
            <a:r>
              <a:rPr lang="en-US" sz="1200" b="0" cap="none" dirty="0">
                <a:solidFill>
                  <a:srgbClr val="FF0000"/>
                </a:solidFill>
                <a:latin typeface="Modern No. 20" panose="02070704070505020303" pitchFamily="18" charset="0"/>
              </a:rPr>
              <a:t>SOURCE-GOOGLE</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5747656"/>
            <a:ext cx="11131420" cy="821095"/>
          </a:xfrm>
        </p:spPr>
        <p:txBody>
          <a:bodyPr>
            <a:noAutofit/>
          </a:bodyPr>
          <a:lstStyle/>
          <a:p>
            <a:r>
              <a:rPr lang="en-US" sz="4000" dirty="0">
                <a:latin typeface="Times New Roman" panose="02020603050405020304" pitchFamily="18" charset="0"/>
                <a:cs typeface="Times New Roman" panose="02020603050405020304" pitchFamily="18" charset="0"/>
              </a:rPr>
              <a:t>                    Taenia : Parts of body.                     </a:t>
            </a:r>
            <a:r>
              <a:rPr lang="en-US" sz="1200" dirty="0">
                <a:latin typeface="Times New Roman" panose="02020603050405020304" pitchFamily="18" charset="0"/>
                <a:cs typeface="Times New Roman" panose="02020603050405020304" pitchFamily="18" charset="0"/>
              </a:rPr>
              <a:t>DR.R.K.SHARMA</a:t>
            </a:r>
            <a:endParaRPr lang="en-US" sz="4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6B90FB7-5DB6-4561-91A2-C94F0F0F5DD0}"/>
              </a:ext>
            </a:extLst>
          </p:cNvPr>
          <p:cNvPicPr>
            <a:picLocks noChangeAspect="1"/>
          </p:cNvPicPr>
          <p:nvPr/>
        </p:nvPicPr>
        <p:blipFill>
          <a:blip r:embed="rId2"/>
          <a:stretch>
            <a:fillRect/>
          </a:stretch>
        </p:blipFill>
        <p:spPr>
          <a:xfrm>
            <a:off x="575388" y="139958"/>
            <a:ext cx="5520612" cy="5374434"/>
          </a:xfrm>
          <a:prstGeom prst="rect">
            <a:avLst/>
          </a:prstGeom>
        </p:spPr>
      </p:pic>
      <p:pic>
        <p:nvPicPr>
          <p:cNvPr id="8" name="Picture 7">
            <a:extLst>
              <a:ext uri="{FF2B5EF4-FFF2-40B4-BE49-F238E27FC236}">
                <a16:creationId xmlns:a16="http://schemas.microsoft.com/office/drawing/2014/main" id="{DE4EE7A2-2A73-4583-AB3F-400F36F3701C}"/>
              </a:ext>
            </a:extLst>
          </p:cNvPr>
          <p:cNvPicPr>
            <a:picLocks noChangeAspect="1"/>
          </p:cNvPicPr>
          <p:nvPr/>
        </p:nvPicPr>
        <p:blipFill>
          <a:blip r:embed="rId3"/>
          <a:stretch>
            <a:fillRect/>
          </a:stretch>
        </p:blipFill>
        <p:spPr>
          <a:xfrm>
            <a:off x="6447452" y="139958"/>
            <a:ext cx="4982547" cy="5374433"/>
          </a:xfrm>
          <a:prstGeom prst="rect">
            <a:avLst/>
          </a:prstGeom>
        </p:spPr>
      </p:pic>
    </p:spTree>
    <p:extLst>
      <p:ext uri="{BB962C8B-B14F-4D97-AF65-F5344CB8AC3E}">
        <p14:creationId xmlns:p14="http://schemas.microsoft.com/office/powerpoint/2010/main" val="220176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485192" y="289249"/>
            <a:ext cx="11131420" cy="5458408"/>
          </a:xfrm>
        </p:spPr>
        <p:txBody>
          <a:bodyPr>
            <a:normAutofit/>
          </a:bodyPr>
          <a:lstStyle/>
          <a:p>
            <a:pPr algn="l"/>
            <a:r>
              <a:rPr lang="en-US" sz="1200" b="0" cap="none" dirty="0">
                <a:solidFill>
                  <a:srgbClr val="FF0000"/>
                </a:solidFill>
                <a:latin typeface="Modern No. 20" panose="02070704070505020303" pitchFamily="18" charset="0"/>
              </a:rPr>
              <a:t>SOURCE-GOOGLE</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5747656"/>
            <a:ext cx="11131420" cy="821095"/>
          </a:xfrm>
        </p:spPr>
        <p:txBody>
          <a:bodyPr>
            <a:noAutofit/>
          </a:bodyPr>
          <a:lstStyle/>
          <a:p>
            <a:r>
              <a:rPr lang="en-US" sz="4000" dirty="0">
                <a:latin typeface="Times New Roman" panose="02020603050405020304" pitchFamily="18" charset="0"/>
                <a:cs typeface="Times New Roman" panose="02020603050405020304" pitchFamily="18" charset="0"/>
              </a:rPr>
              <a:t>                    Taenia : Parts of body.                     </a:t>
            </a:r>
            <a:r>
              <a:rPr lang="en-US" sz="1200" dirty="0">
                <a:latin typeface="Times New Roman" panose="02020603050405020304" pitchFamily="18" charset="0"/>
                <a:cs typeface="Times New Roman" panose="02020603050405020304" pitchFamily="18" charset="0"/>
              </a:rPr>
              <a:t>DR.R.K.SHARMA</a:t>
            </a:r>
            <a:endParaRPr lang="en-US" sz="4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068204B-4D79-4803-9FB1-C5987BA5904D}"/>
              </a:ext>
            </a:extLst>
          </p:cNvPr>
          <p:cNvPicPr>
            <a:picLocks noChangeAspect="1"/>
          </p:cNvPicPr>
          <p:nvPr/>
        </p:nvPicPr>
        <p:blipFill>
          <a:blip r:embed="rId2"/>
          <a:stretch>
            <a:fillRect/>
          </a:stretch>
        </p:blipFill>
        <p:spPr>
          <a:xfrm>
            <a:off x="1968759" y="186611"/>
            <a:ext cx="8080310" cy="5803641"/>
          </a:xfrm>
          <a:prstGeom prst="rect">
            <a:avLst/>
          </a:prstGeom>
        </p:spPr>
      </p:pic>
    </p:spTree>
    <p:extLst>
      <p:ext uri="{BB962C8B-B14F-4D97-AF65-F5344CB8AC3E}">
        <p14:creationId xmlns:p14="http://schemas.microsoft.com/office/powerpoint/2010/main" val="2362729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1595269" y="289249"/>
            <a:ext cx="9001462" cy="839755"/>
          </a:xfrm>
        </p:spPr>
        <p:txBody>
          <a:bodyPr/>
          <a:lstStyle/>
          <a:p>
            <a:r>
              <a:rPr lang="en-US" b="0" cap="none" dirty="0">
                <a:latin typeface="Modern No. 20" panose="02070704070505020303" pitchFamily="18" charset="0"/>
              </a:rPr>
              <a:t>Taenia : life cycle </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1007707"/>
            <a:ext cx="11485984" cy="5561046"/>
          </a:xfrm>
        </p:spPr>
        <p:txBody>
          <a:bodyPr>
            <a:noAutofit/>
          </a:bodyPr>
          <a:lstStyle/>
          <a:p>
            <a:pPr marL="342900" indent="-342900" algn="just">
              <a:buFont typeface="Wingdings" panose="05000000000000000000" pitchFamily="2" charset="2"/>
              <a:buChar char="§"/>
            </a:pPr>
            <a:r>
              <a:rPr lang="en-US" sz="2800" dirty="0">
                <a:effectLst/>
                <a:latin typeface="Times New Roman" panose="02020603050405020304" pitchFamily="18" charset="0"/>
                <a:cs typeface="Times New Roman" panose="02020603050405020304" pitchFamily="18" charset="0"/>
              </a:rPr>
              <a:t>Taenia life </a:t>
            </a:r>
            <a:r>
              <a:rPr lang="en-US" sz="2800" b="0" i="0" dirty="0">
                <a:effectLst/>
                <a:latin typeface="Times New Roman" panose="02020603050405020304" pitchFamily="18" charset="0"/>
                <a:cs typeface="Times New Roman" panose="02020603050405020304" pitchFamily="18" charset="0"/>
              </a:rPr>
              <a:t>cycle completed through 3 stage </a:t>
            </a:r>
            <a:r>
              <a:rPr lang="en-US" sz="2800" b="0" i="0" dirty="0" err="1">
                <a:effectLst/>
                <a:latin typeface="Times New Roman" panose="02020603050405020304" pitchFamily="18" charset="0"/>
                <a:cs typeface="Times New Roman" panose="02020603050405020304" pitchFamily="18" charset="0"/>
              </a:rPr>
              <a:t>i.e</a:t>
            </a:r>
            <a:r>
              <a:rPr lang="en-US" sz="2800" b="0" i="0" dirty="0">
                <a:effectLst/>
                <a:latin typeface="Times New Roman" panose="02020603050405020304" pitchFamily="18" charset="0"/>
                <a:cs typeface="Times New Roman" panose="02020603050405020304" pitchFamily="18" charset="0"/>
              </a:rPr>
              <a:t> eggs, larvae, and adults. </a:t>
            </a:r>
          </a:p>
          <a:p>
            <a:pPr marL="342900" indent="-342900" algn="just">
              <a:buFont typeface="Wingdings" panose="05000000000000000000" pitchFamily="2" charset="2"/>
              <a:buChar char="§"/>
            </a:pPr>
            <a:r>
              <a:rPr lang="en-US" sz="2800" b="0" i="0" dirty="0">
                <a:effectLst/>
                <a:latin typeface="Times New Roman" panose="02020603050405020304" pitchFamily="18" charset="0"/>
                <a:cs typeface="Times New Roman" panose="02020603050405020304" pitchFamily="18" charset="0"/>
              </a:rPr>
              <a:t>Adults inhabit the intestines of definitive hosts, mammalian carnivores. </a:t>
            </a:r>
          </a:p>
          <a:p>
            <a:pPr marL="342900" indent="-342900" algn="just">
              <a:buFont typeface="Wingdings" panose="05000000000000000000" pitchFamily="2" charset="2"/>
              <a:buChar char="§"/>
            </a:pPr>
            <a:r>
              <a:rPr lang="en-US" sz="2800" b="0" i="0" dirty="0">
                <a:effectLst/>
                <a:latin typeface="Times New Roman" panose="02020603050405020304" pitchFamily="18" charset="0"/>
                <a:cs typeface="Times New Roman" panose="02020603050405020304" pitchFamily="18" charset="0"/>
              </a:rPr>
              <a:t>Eggs laid by adult tapeworms living in the intestines of definitive hosts are excreted with </a:t>
            </a:r>
            <a:r>
              <a:rPr lang="en-US" sz="2800" b="0" i="0" dirty="0" err="1">
                <a:effectLst/>
                <a:latin typeface="Times New Roman" panose="02020603050405020304" pitchFamily="18" charset="0"/>
                <a:cs typeface="Times New Roman" panose="02020603050405020304" pitchFamily="18" charset="0"/>
              </a:rPr>
              <a:t>faeces</a:t>
            </a:r>
            <a:r>
              <a:rPr lang="en-US" sz="2800" b="0" i="0" dirty="0">
                <a:effectLst/>
                <a:latin typeface="Times New Roman" panose="02020603050405020304" pitchFamily="18" charset="0"/>
                <a:cs typeface="Times New Roman" panose="02020603050405020304" pitchFamily="18" charset="0"/>
              </a:rPr>
              <a:t> into the environment .</a:t>
            </a:r>
          </a:p>
          <a:p>
            <a:pPr marL="342900" indent="-342900" algn="just">
              <a:buFont typeface="Wingdings" panose="05000000000000000000" pitchFamily="2" charset="2"/>
              <a:buChar char="§"/>
            </a:pPr>
            <a:r>
              <a:rPr lang="en-US" sz="2800" dirty="0">
                <a:effectLst/>
                <a:latin typeface="Times New Roman" panose="02020603050405020304" pitchFamily="18" charset="0"/>
                <a:cs typeface="Times New Roman" panose="02020603050405020304" pitchFamily="18" charset="0"/>
              </a:rPr>
              <a:t>These eggs</a:t>
            </a:r>
            <a:r>
              <a:rPr lang="en-US" sz="2800" b="0" i="0" dirty="0">
                <a:effectLst/>
                <a:latin typeface="Times New Roman" panose="02020603050405020304" pitchFamily="18" charset="0"/>
                <a:cs typeface="Times New Roman" panose="02020603050405020304" pitchFamily="18" charset="0"/>
              </a:rPr>
              <a:t> are ingested by an intermediate host, in which the eggs hatch into larvae.</a:t>
            </a:r>
          </a:p>
          <a:p>
            <a:pPr marL="342900" indent="-342900" algn="just">
              <a:buFont typeface="Wingdings" panose="05000000000000000000" pitchFamily="2" charset="2"/>
              <a:buChar char="§"/>
            </a:pPr>
            <a:r>
              <a:rPr lang="en-US" sz="2800" b="0" i="0" dirty="0">
                <a:effectLst/>
                <a:latin typeface="Times New Roman" panose="02020603050405020304" pitchFamily="18" charset="0"/>
                <a:cs typeface="Times New Roman" panose="02020603050405020304" pitchFamily="18" charset="0"/>
              </a:rPr>
              <a:t> These larva develop, enter the circulation, and encyst in the musculature or other organs. When the intermediate host is eaten raw or undercooked meat, the parasites are released from the ingested cysts in the intestines and develop into adult tapeworms in the definitive host, restarting the cycle. </a:t>
            </a:r>
          </a:p>
        </p:txBody>
      </p:sp>
    </p:spTree>
    <p:extLst>
      <p:ext uri="{BB962C8B-B14F-4D97-AF65-F5344CB8AC3E}">
        <p14:creationId xmlns:p14="http://schemas.microsoft.com/office/powerpoint/2010/main" val="115441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485192" y="289249"/>
            <a:ext cx="11131420" cy="5458408"/>
          </a:xfrm>
        </p:spPr>
        <p:txBody>
          <a:bodyPr>
            <a:normAutofit/>
          </a:bodyPr>
          <a:lstStyle/>
          <a:p>
            <a:pPr algn="l"/>
            <a:r>
              <a:rPr lang="en-US" sz="1200" b="0" cap="none" dirty="0">
                <a:solidFill>
                  <a:srgbClr val="FF0000"/>
                </a:solidFill>
                <a:latin typeface="Modern No. 20" panose="02070704070505020303" pitchFamily="18" charset="0"/>
              </a:rPr>
              <a:t>SOURCE-GOOGLE</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5747656"/>
            <a:ext cx="11131420" cy="821095"/>
          </a:xfrm>
        </p:spPr>
        <p:txBody>
          <a:bodyPr>
            <a:noAutofit/>
          </a:bodyPr>
          <a:lstStyle/>
          <a:p>
            <a:r>
              <a:rPr lang="en-US" sz="4000" dirty="0">
                <a:latin typeface="Times New Roman" panose="02020603050405020304" pitchFamily="18" charset="0"/>
                <a:cs typeface="Times New Roman" panose="02020603050405020304" pitchFamily="18" charset="0"/>
              </a:rPr>
              <a:t>                    Taenia : life cycle                     </a:t>
            </a:r>
            <a:r>
              <a:rPr lang="en-US" sz="1200" dirty="0">
                <a:latin typeface="Times New Roman" panose="02020603050405020304" pitchFamily="18" charset="0"/>
                <a:cs typeface="Times New Roman" panose="02020603050405020304" pitchFamily="18" charset="0"/>
              </a:rPr>
              <a:t>DR.R.K.SHARMA</a:t>
            </a:r>
            <a:endParaRPr lang="en-US" sz="4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A9802F1-4AAF-4EE1-9935-6BE035B081FC}"/>
              </a:ext>
            </a:extLst>
          </p:cNvPr>
          <p:cNvPicPr>
            <a:picLocks noChangeAspect="1"/>
          </p:cNvPicPr>
          <p:nvPr/>
        </p:nvPicPr>
        <p:blipFill>
          <a:blip r:embed="rId2"/>
          <a:stretch>
            <a:fillRect/>
          </a:stretch>
        </p:blipFill>
        <p:spPr>
          <a:xfrm>
            <a:off x="2015412" y="289248"/>
            <a:ext cx="8472196" cy="5663683"/>
          </a:xfrm>
          <a:prstGeom prst="rect">
            <a:avLst/>
          </a:prstGeom>
        </p:spPr>
      </p:pic>
    </p:spTree>
    <p:extLst>
      <p:ext uri="{BB962C8B-B14F-4D97-AF65-F5344CB8AC3E}">
        <p14:creationId xmlns:p14="http://schemas.microsoft.com/office/powerpoint/2010/main" val="293748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485192" y="289249"/>
            <a:ext cx="11131420" cy="5458408"/>
          </a:xfrm>
        </p:spPr>
        <p:txBody>
          <a:bodyPr>
            <a:normAutofit/>
          </a:bodyPr>
          <a:lstStyle/>
          <a:p>
            <a:pPr algn="l"/>
            <a:r>
              <a:rPr lang="en-US" sz="1200" b="0" cap="none" dirty="0">
                <a:solidFill>
                  <a:srgbClr val="FF0000"/>
                </a:solidFill>
                <a:latin typeface="Modern No. 20" panose="02070704070505020303" pitchFamily="18" charset="0"/>
              </a:rPr>
              <a:t>SOURCE-GOOGLE</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5747656"/>
            <a:ext cx="11131420" cy="821095"/>
          </a:xfrm>
        </p:spPr>
        <p:txBody>
          <a:bodyPr>
            <a:noAutofit/>
          </a:bodyPr>
          <a:lstStyle/>
          <a:p>
            <a:r>
              <a:rPr lang="en-US" sz="4000" dirty="0">
                <a:latin typeface="Times New Roman" panose="02020603050405020304" pitchFamily="18" charset="0"/>
                <a:cs typeface="Times New Roman" panose="02020603050405020304" pitchFamily="18" charset="0"/>
              </a:rPr>
              <a:t>                    Taenia : life cycle                     </a:t>
            </a:r>
            <a:r>
              <a:rPr lang="en-US" sz="1200" dirty="0">
                <a:latin typeface="Times New Roman" panose="02020603050405020304" pitchFamily="18" charset="0"/>
                <a:cs typeface="Times New Roman" panose="02020603050405020304" pitchFamily="18" charset="0"/>
              </a:rPr>
              <a:t>DR.R.K.SHARMA</a:t>
            </a:r>
            <a:endParaRPr lang="en-US" sz="4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9A665DD-D258-43A8-BFD8-CD4A56CB2F40}"/>
              </a:ext>
            </a:extLst>
          </p:cNvPr>
          <p:cNvPicPr>
            <a:picLocks noChangeAspect="1"/>
          </p:cNvPicPr>
          <p:nvPr/>
        </p:nvPicPr>
        <p:blipFill>
          <a:blip r:embed="rId2"/>
          <a:stretch>
            <a:fillRect/>
          </a:stretch>
        </p:blipFill>
        <p:spPr>
          <a:xfrm>
            <a:off x="1847461" y="139959"/>
            <a:ext cx="8770776" cy="5803641"/>
          </a:xfrm>
          <a:prstGeom prst="rect">
            <a:avLst/>
          </a:prstGeom>
        </p:spPr>
      </p:pic>
    </p:spTree>
    <p:extLst>
      <p:ext uri="{BB962C8B-B14F-4D97-AF65-F5344CB8AC3E}">
        <p14:creationId xmlns:p14="http://schemas.microsoft.com/office/powerpoint/2010/main" val="167630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8415-C60F-4A4B-878A-1B41DA9097B2}"/>
              </a:ext>
            </a:extLst>
          </p:cNvPr>
          <p:cNvSpPr>
            <a:spLocks noGrp="1"/>
          </p:cNvSpPr>
          <p:nvPr>
            <p:ph type="ctrTitle"/>
          </p:nvPr>
        </p:nvSpPr>
        <p:spPr>
          <a:xfrm>
            <a:off x="1595269" y="289249"/>
            <a:ext cx="9001462" cy="839755"/>
          </a:xfrm>
        </p:spPr>
        <p:txBody>
          <a:bodyPr/>
          <a:lstStyle/>
          <a:p>
            <a:r>
              <a:rPr lang="en-US" b="0" cap="none" dirty="0">
                <a:latin typeface="Modern No. 20" panose="02070704070505020303" pitchFamily="18" charset="0"/>
              </a:rPr>
              <a:t>Taenia : mode of transmission</a:t>
            </a:r>
          </a:p>
        </p:txBody>
      </p:sp>
      <p:sp>
        <p:nvSpPr>
          <p:cNvPr id="3" name="Subtitle 2">
            <a:extLst>
              <a:ext uri="{FF2B5EF4-FFF2-40B4-BE49-F238E27FC236}">
                <a16:creationId xmlns:a16="http://schemas.microsoft.com/office/drawing/2014/main" id="{C0B84AE3-A6BD-4DBD-BEA1-9DDFCF07131B}"/>
              </a:ext>
            </a:extLst>
          </p:cNvPr>
          <p:cNvSpPr>
            <a:spLocks noGrp="1"/>
          </p:cNvSpPr>
          <p:nvPr>
            <p:ph type="subTitle" idx="1"/>
          </p:nvPr>
        </p:nvSpPr>
        <p:spPr>
          <a:xfrm>
            <a:off x="485192" y="1045029"/>
            <a:ext cx="11485984" cy="5523723"/>
          </a:xfrm>
        </p:spPr>
        <p:txBody>
          <a:bodyPr>
            <a:noAutofit/>
          </a:bodyPr>
          <a:lstStyle/>
          <a:p>
            <a:pPr marL="342900" indent="-342900" algn="just">
              <a:buFont typeface="Wingdings" panose="05000000000000000000" pitchFamily="2" charset="2"/>
              <a:buChar char="§"/>
            </a:pPr>
            <a:r>
              <a:rPr lang="en-US" sz="2800" b="0" i="0" dirty="0">
                <a:effectLst/>
                <a:latin typeface="Times New Roman" panose="02020603050405020304" pitchFamily="18" charset="0"/>
                <a:cs typeface="Times New Roman" panose="02020603050405020304" pitchFamily="18" charset="0"/>
              </a:rPr>
              <a:t>Taeniasis and cysticercosis are common in areas where animal husbandry practices are such that pigs come into contact with human </a:t>
            </a:r>
            <a:r>
              <a:rPr lang="en-US" sz="2800" b="0" i="0" dirty="0" err="1">
                <a:effectLst/>
                <a:latin typeface="Times New Roman" panose="02020603050405020304" pitchFamily="18" charset="0"/>
                <a:cs typeface="Times New Roman" panose="02020603050405020304" pitchFamily="18" charset="0"/>
              </a:rPr>
              <a:t>faeces</a:t>
            </a:r>
            <a:r>
              <a:rPr lang="en-US" sz="2800" b="0" i="0" dirty="0">
                <a:effectLst/>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
            </a:pPr>
            <a:r>
              <a:rPr lang="en-US" sz="2800" b="0" i="0" dirty="0">
                <a:effectLst/>
                <a:latin typeface="Times New Roman" panose="02020603050405020304" pitchFamily="18" charset="0"/>
                <a:cs typeface="Times New Roman" panose="02020603050405020304" pitchFamily="18" charset="0"/>
              </a:rPr>
              <a:t>Taeniasis is acquired by humans through the  ingestion of </a:t>
            </a:r>
            <a:r>
              <a:rPr lang="en-US" sz="2800" b="0" i="0" dirty="0" err="1">
                <a:effectLst/>
                <a:latin typeface="Times New Roman" panose="02020603050405020304" pitchFamily="18" charset="0"/>
                <a:cs typeface="Times New Roman" panose="02020603050405020304" pitchFamily="18" charset="0"/>
              </a:rPr>
              <a:t>cysticerci</a:t>
            </a:r>
            <a:r>
              <a:rPr lang="en-US" sz="2800" b="0" i="0" dirty="0">
                <a:effectLst/>
                <a:latin typeface="Times New Roman" panose="02020603050405020304" pitchFamily="18" charset="0"/>
                <a:cs typeface="Times New Roman" panose="02020603050405020304" pitchFamily="18" charset="0"/>
              </a:rPr>
              <a:t> in undercooked or uncooked pork. </a:t>
            </a:r>
          </a:p>
          <a:p>
            <a:pPr marL="342900" indent="-342900" algn="just">
              <a:buFont typeface="Wingdings" panose="05000000000000000000" pitchFamily="2" charset="2"/>
              <a:buChar char="§"/>
            </a:pPr>
            <a:r>
              <a:rPr lang="en-US" sz="2800" b="0" i="0" dirty="0">
                <a:effectLst/>
                <a:latin typeface="Times New Roman" panose="02020603050405020304" pitchFamily="18" charset="0"/>
                <a:cs typeface="Times New Roman" panose="02020603050405020304" pitchFamily="18" charset="0"/>
              </a:rPr>
              <a:t>Once in the human body, </a:t>
            </a:r>
            <a:r>
              <a:rPr lang="en-US" sz="2800" b="0" i="0" dirty="0" err="1">
                <a:effectLst/>
                <a:latin typeface="Times New Roman" panose="02020603050405020304" pitchFamily="18" charset="0"/>
                <a:cs typeface="Times New Roman" panose="02020603050405020304" pitchFamily="18" charset="0"/>
              </a:rPr>
              <a:t>cysticerci</a:t>
            </a:r>
            <a:r>
              <a:rPr lang="en-US" sz="2800" b="0" i="0" dirty="0">
                <a:effectLst/>
                <a:latin typeface="Times New Roman" panose="02020603050405020304" pitchFamily="18" charset="0"/>
                <a:cs typeface="Times New Roman" panose="02020603050405020304" pitchFamily="18" charset="0"/>
              </a:rPr>
              <a:t> develop into adult worms that live in the intestine and release egg-bearing gravid proglottids (segments) which are passed in the </a:t>
            </a:r>
            <a:r>
              <a:rPr lang="en-US" sz="2800" b="0" i="0" dirty="0" err="1">
                <a:effectLst/>
                <a:latin typeface="Times New Roman" panose="02020603050405020304" pitchFamily="18" charset="0"/>
                <a:cs typeface="Times New Roman" panose="02020603050405020304" pitchFamily="18" charset="0"/>
              </a:rPr>
              <a:t>faeces</a:t>
            </a:r>
            <a:r>
              <a:rPr lang="en-US" sz="2800" b="0" i="0" dirty="0">
                <a:effectLst/>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
            </a:pPr>
            <a:r>
              <a:rPr lang="en-US" sz="2800" b="0" i="0" dirty="0">
                <a:effectLst/>
                <a:latin typeface="Times New Roman" panose="02020603050405020304" pitchFamily="18" charset="0"/>
                <a:cs typeface="Times New Roman" panose="02020603050405020304" pitchFamily="18" charset="0"/>
              </a:rPr>
              <a:t>Cysticercosis is acquired when proglottids or eggs are ingested. </a:t>
            </a:r>
          </a:p>
          <a:p>
            <a:pPr marL="342900" indent="-342900" algn="just">
              <a:buFont typeface="Wingdings" panose="05000000000000000000" pitchFamily="2" charset="2"/>
              <a:buChar char="§"/>
            </a:pPr>
            <a:r>
              <a:rPr lang="en-US" sz="2800" b="0" i="0" dirty="0">
                <a:effectLst/>
                <a:latin typeface="Times New Roman" panose="02020603050405020304" pitchFamily="18" charset="0"/>
                <a:cs typeface="Times New Roman" panose="02020603050405020304" pitchFamily="18" charset="0"/>
              </a:rPr>
              <a:t>Cysticercosis is a natural infection of pigs, but it can also affect humans, usually when they swallow </a:t>
            </a:r>
            <a:r>
              <a:rPr lang="en-US" sz="2800" b="0" i="1" dirty="0">
                <a:effectLst/>
                <a:latin typeface="Times New Roman" panose="02020603050405020304" pitchFamily="18" charset="0"/>
                <a:cs typeface="Times New Roman" panose="02020603050405020304" pitchFamily="18" charset="0"/>
              </a:rPr>
              <a:t>T. </a:t>
            </a:r>
            <a:r>
              <a:rPr lang="en-US" sz="2800" b="0" i="1" dirty="0" err="1">
                <a:effectLst/>
                <a:latin typeface="Times New Roman" panose="02020603050405020304" pitchFamily="18" charset="0"/>
                <a:cs typeface="Times New Roman" panose="02020603050405020304" pitchFamily="18" charset="0"/>
              </a:rPr>
              <a:t>solium</a:t>
            </a:r>
            <a:r>
              <a:rPr lang="en-US" sz="2800" b="0" i="0" dirty="0">
                <a:effectLst/>
                <a:latin typeface="Times New Roman" panose="02020603050405020304" pitchFamily="18" charset="0"/>
                <a:cs typeface="Times New Roman" panose="02020603050405020304" pitchFamily="18" charset="0"/>
              </a:rPr>
              <a:t> egg-contaminated soil, water or food.</a:t>
            </a:r>
          </a:p>
        </p:txBody>
      </p:sp>
    </p:spTree>
    <p:extLst>
      <p:ext uri="{BB962C8B-B14F-4D97-AF65-F5344CB8AC3E}">
        <p14:creationId xmlns:p14="http://schemas.microsoft.com/office/powerpoint/2010/main" val="23845978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164</TotalTime>
  <Words>845</Words>
  <Application>Microsoft Office PowerPoint</Application>
  <PresentationFormat>Widescreen</PresentationFormat>
  <Paragraphs>71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Bookman Old Style</vt:lpstr>
      <vt:lpstr>Modern No. 20</vt:lpstr>
      <vt:lpstr>Rockwell</vt:lpstr>
      <vt:lpstr>Times New Roman</vt:lpstr>
      <vt:lpstr>Wingdings</vt:lpstr>
      <vt:lpstr>Damask</vt:lpstr>
      <vt:lpstr>Family : Taeniidae Genus : Taenia</vt:lpstr>
      <vt:lpstr>Taenia :morphology </vt:lpstr>
      <vt:lpstr>SOURCE-GOOGLE</vt:lpstr>
      <vt:lpstr>SOURCE-GOOGLE</vt:lpstr>
      <vt:lpstr>SOURCE-GOOGLE</vt:lpstr>
      <vt:lpstr>Taenia : life cycle </vt:lpstr>
      <vt:lpstr>SOURCE-GOOGLE</vt:lpstr>
      <vt:lpstr>SOURCE-GOOGLE</vt:lpstr>
      <vt:lpstr>Taenia : mode of transmission</vt:lpstr>
      <vt:lpstr>SOURCE-GOOGLE</vt:lpstr>
      <vt:lpstr>SOURCE-GOOGLE</vt:lpstr>
      <vt:lpstr>Taenia : Pathogenesis</vt:lpstr>
      <vt:lpstr>SOURCE-GOOGLE</vt:lpstr>
      <vt:lpstr>SOURCE-GOOGLE</vt:lpstr>
      <vt:lpstr>Taenia : diagnosis</vt:lpstr>
      <vt:lpstr>SOURCE-GOOGLE</vt:lpstr>
      <vt:lpstr>Taenia : management</vt:lpstr>
      <vt:lpstr>SOURCE-GOOGLE</vt:lpstr>
      <vt:lpstr>SOURCE-GOOGLE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Genus : Taenia</dc:title>
  <dc:creator>DELL</dc:creator>
  <cp:lastModifiedBy>DELL</cp:lastModifiedBy>
  <cp:revision>26</cp:revision>
  <dcterms:created xsi:type="dcterms:W3CDTF">2020-11-18T13:51:11Z</dcterms:created>
  <dcterms:modified xsi:type="dcterms:W3CDTF">2021-01-18T04:55:14Z</dcterms:modified>
</cp:coreProperties>
</file>