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1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89" r:id="rId9"/>
    <p:sldId id="278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7" r:id="rId22"/>
    <p:sldId id="281" r:id="rId23"/>
    <p:sldId id="282" r:id="rId24"/>
    <p:sldId id="283" r:id="rId25"/>
    <p:sldId id="284" r:id="rId26"/>
    <p:sldId id="285" r:id="rId27"/>
    <p:sldId id="279" r:id="rId28"/>
    <p:sldId id="280" r:id="rId29"/>
    <p:sldId id="287" r:id="rId3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1446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ableStyles" Target="tableStyles.xml"/><Relationship Id="rId8" Type="http://schemas.openxmlformats.org/officeDocument/2006/relationships/slide" Target="slides/slide7.xml"/></Relationships>
</file>

<file path=ppt/diagrams/_rels/data1.xml.rels><?xml version="1.0" encoding="UTF-8" standalone="yes"?>
<Relationships xmlns="http://schemas.openxmlformats.org/package/2006/relationships"><Relationship Id="rId1" Type="http://schemas.openxmlformats.org/officeDocument/2006/relationships/image" Target="../media/image35.jpg"/></Relationships>
</file>

<file path=ppt/diagrams/_rels/drawing1.xml.rels><?xml version="1.0" encoding="UTF-8" standalone="yes"?>
<Relationships xmlns="http://schemas.openxmlformats.org/package/2006/relationships"><Relationship Id="rId1" Type="http://schemas.openxmlformats.org/officeDocument/2006/relationships/image" Target="../media/image35.jp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4503F81-0178-4BDE-816F-6A7BD94456D5}" type="doc">
      <dgm:prSet loTypeId="urn:microsoft.com/office/officeart/2005/8/layout/pList1" loCatId="list" qsTypeId="urn:microsoft.com/office/officeart/2005/8/quickstyle/3d1" qsCatId="3D" csTypeId="urn:microsoft.com/office/officeart/2005/8/colors/colorful4" csCatId="colorful" phldr="1"/>
      <dgm:spPr/>
      <dgm:t>
        <a:bodyPr/>
        <a:lstStyle/>
        <a:p>
          <a:endParaRPr lang="en-IN"/>
        </a:p>
      </dgm:t>
    </dgm:pt>
    <dgm:pt modelId="{15368474-F443-44CF-9774-AEDDE49A218B}">
      <dgm:prSet phldrT="[Text]" custT="1">
        <dgm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dgm:style>
      </dgm:prSet>
      <dgm:spPr/>
      <dgm:t>
        <a:bodyPr/>
        <a:lstStyle/>
        <a:p>
          <a:r>
            <a:rPr lang="en-US" sz="7200" b="1" dirty="0">
              <a:latin typeface="AR DECODE" pitchFamily="2" charset="0"/>
            </a:rPr>
            <a:t>Thank you</a:t>
          </a:r>
          <a:endParaRPr lang="en-IN" sz="7200" b="1" dirty="0">
            <a:latin typeface="AR DECODE" pitchFamily="2" charset="0"/>
          </a:endParaRPr>
        </a:p>
      </dgm:t>
    </dgm:pt>
    <dgm:pt modelId="{ECD1A03E-23A0-4AFF-8815-8898FED89C5A}" type="parTrans" cxnId="{F7D534FC-BB61-4AB9-BD33-5E6A4DED52A8}">
      <dgm:prSet/>
      <dgm:spPr/>
      <dgm:t>
        <a:bodyPr/>
        <a:lstStyle/>
        <a:p>
          <a:endParaRPr lang="en-IN"/>
        </a:p>
      </dgm:t>
    </dgm:pt>
    <dgm:pt modelId="{C1EFEF92-5F54-4DD4-BF30-F794B3A17671}" type="sibTrans" cxnId="{F7D534FC-BB61-4AB9-BD33-5E6A4DED52A8}">
      <dgm:prSet/>
      <dgm:spPr/>
      <dgm:t>
        <a:bodyPr/>
        <a:lstStyle/>
        <a:p>
          <a:endParaRPr lang="en-IN"/>
        </a:p>
      </dgm:t>
    </dgm:pt>
    <dgm:pt modelId="{4AC8ABB2-44E1-4D9E-A755-FB57DD54843F}" type="pres">
      <dgm:prSet presAssocID="{74503F81-0178-4BDE-816F-6A7BD94456D5}" presName="Name0" presStyleCnt="0">
        <dgm:presLayoutVars>
          <dgm:dir/>
          <dgm:resizeHandles val="exact"/>
        </dgm:presLayoutVars>
      </dgm:prSet>
      <dgm:spPr/>
    </dgm:pt>
    <dgm:pt modelId="{1048F2D4-DC2F-4B47-BBB6-A9765AAF3AA5}" type="pres">
      <dgm:prSet presAssocID="{15368474-F443-44CF-9774-AEDDE49A218B}" presName="compNode" presStyleCnt="0"/>
      <dgm:spPr/>
    </dgm:pt>
    <dgm:pt modelId="{F3CCFD95-132A-4E23-AC91-7F37EB3BA626}" type="pres">
      <dgm:prSet presAssocID="{15368474-F443-44CF-9774-AEDDE49A218B}" presName="pictRect" presStyleLbl="node1" presStyleIdx="0" presStyleCnt="1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23000" b="-23000"/>
          </a:stretch>
        </a:blipFill>
      </dgm:spPr>
    </dgm:pt>
    <dgm:pt modelId="{F63DE352-EF5F-41FA-B2C6-73929611F9E6}" type="pres">
      <dgm:prSet presAssocID="{15368474-F443-44CF-9774-AEDDE49A218B}" presName="textRect" presStyleLbl="revTx" presStyleIdx="0" presStyleCnt="1" custLinFactNeighborX="-1804" custLinFactNeighborY="11562">
        <dgm:presLayoutVars>
          <dgm:bulletEnabled val="1"/>
        </dgm:presLayoutVars>
      </dgm:prSet>
      <dgm:spPr/>
    </dgm:pt>
  </dgm:ptLst>
  <dgm:cxnLst>
    <dgm:cxn modelId="{EFC6DB0D-3AD7-4AC7-8D54-DDF5F1F4C6E2}" type="presOf" srcId="{74503F81-0178-4BDE-816F-6A7BD94456D5}" destId="{4AC8ABB2-44E1-4D9E-A755-FB57DD54843F}" srcOrd="0" destOrd="0" presId="urn:microsoft.com/office/officeart/2005/8/layout/pList1"/>
    <dgm:cxn modelId="{D94D0380-5553-41E7-BC03-BD6E6BCDE0D4}" type="presOf" srcId="{15368474-F443-44CF-9774-AEDDE49A218B}" destId="{F63DE352-EF5F-41FA-B2C6-73929611F9E6}" srcOrd="0" destOrd="0" presId="urn:microsoft.com/office/officeart/2005/8/layout/pList1"/>
    <dgm:cxn modelId="{F7D534FC-BB61-4AB9-BD33-5E6A4DED52A8}" srcId="{74503F81-0178-4BDE-816F-6A7BD94456D5}" destId="{15368474-F443-44CF-9774-AEDDE49A218B}" srcOrd="0" destOrd="0" parTransId="{ECD1A03E-23A0-4AFF-8815-8898FED89C5A}" sibTransId="{C1EFEF92-5F54-4DD4-BF30-F794B3A17671}"/>
    <dgm:cxn modelId="{B1AA5C03-CE10-43A0-BD1A-C8D15538B3B4}" type="presParOf" srcId="{4AC8ABB2-44E1-4D9E-A755-FB57DD54843F}" destId="{1048F2D4-DC2F-4B47-BBB6-A9765AAF3AA5}" srcOrd="0" destOrd="0" presId="urn:microsoft.com/office/officeart/2005/8/layout/pList1"/>
    <dgm:cxn modelId="{E0DD3D4C-A185-4DE8-ADA7-042A71E5E15B}" type="presParOf" srcId="{1048F2D4-DC2F-4B47-BBB6-A9765AAF3AA5}" destId="{F3CCFD95-132A-4E23-AC91-7F37EB3BA626}" srcOrd="0" destOrd="0" presId="urn:microsoft.com/office/officeart/2005/8/layout/pList1"/>
    <dgm:cxn modelId="{39CFA4CF-9A72-4DD7-B798-BC637BB133BB}" type="presParOf" srcId="{1048F2D4-DC2F-4B47-BBB6-A9765AAF3AA5}" destId="{F63DE352-EF5F-41FA-B2C6-73929611F9E6}" srcOrd="1" destOrd="0" presId="urn:microsoft.com/office/officeart/2005/8/layout/p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3CCFD95-132A-4E23-AC91-7F37EB3BA626}">
      <dsp:nvSpPr>
        <dsp:cNvPr id="0" name=""/>
        <dsp:cNvSpPr/>
      </dsp:nvSpPr>
      <dsp:spPr>
        <a:xfrm>
          <a:off x="1659774" y="1268"/>
          <a:ext cx="4986251" cy="3435527"/>
        </a:xfrm>
        <a:prstGeom prst="round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23000" b="-23000"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F63DE352-EF5F-41FA-B2C6-73929611F9E6}">
      <dsp:nvSpPr>
        <dsp:cNvPr id="0" name=""/>
        <dsp:cNvSpPr/>
      </dsp:nvSpPr>
      <dsp:spPr>
        <a:xfrm>
          <a:off x="1569822" y="3438063"/>
          <a:ext cx="4986251" cy="1849899"/>
        </a:xfrm>
        <a:prstGeom prst="rect">
          <a:avLst/>
        </a:prstGeom>
        <a:gradFill rotWithShape="1">
          <a:gsLst>
            <a:gs pos="0">
              <a:schemeClr val="accent5">
                <a:tint val="50000"/>
                <a:satMod val="300000"/>
              </a:schemeClr>
            </a:gs>
            <a:gs pos="35000">
              <a:schemeClr val="accent5">
                <a:tint val="37000"/>
                <a:satMod val="300000"/>
              </a:schemeClr>
            </a:gs>
            <a:gs pos="100000">
              <a:schemeClr val="accent5">
                <a:tint val="15000"/>
                <a:satMod val="350000"/>
              </a:schemeClr>
            </a:gs>
          </a:gsLst>
          <a:lin ang="16200000" scaled="1"/>
        </a:gradFill>
        <a:ln w="9525" cap="flat" cmpd="sng" algn="ctr">
          <a:solidFill>
            <a:schemeClr val="accent5">
              <a:shade val="95000"/>
              <a:satMod val="10500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hemeClr val="accent5"/>
        </a:lnRef>
        <a:fillRef idx="2">
          <a:schemeClr val="accent5"/>
        </a:fillRef>
        <a:effectRef idx="1">
          <a:schemeClr val="accent5"/>
        </a:effectRef>
        <a:fontRef idx="minor">
          <a:schemeClr val="dk1"/>
        </a:fontRef>
      </dsp:style>
      <dsp:txBody>
        <a:bodyPr spcFirstLastPara="0" vert="horz" wrap="square" lIns="512064" tIns="512064" rIns="512064" bIns="0" numCol="1" spcCol="1270" anchor="t" anchorCtr="0">
          <a:noAutofit/>
        </a:bodyPr>
        <a:lstStyle/>
        <a:p>
          <a:pPr marL="0" lvl="0" indent="0" algn="ctr" defTabSz="3200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7200" b="1" kern="1200" dirty="0">
              <a:latin typeface="AR DECODE" pitchFamily="2" charset="0"/>
            </a:rPr>
            <a:t>Thank you</a:t>
          </a:r>
          <a:endParaRPr lang="en-IN" sz="7200" b="1" kern="1200" dirty="0">
            <a:latin typeface="AR DECODE" pitchFamily="2" charset="0"/>
          </a:endParaRPr>
        </a:p>
      </dsp:txBody>
      <dsp:txXfrm>
        <a:off x="1569822" y="3438063"/>
        <a:ext cx="4986251" cy="1849899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pList1">
  <dgm:title val=""/>
  <dgm:desc val=""/>
  <dgm:catLst>
    <dgm:cat type="list" pri="2000"/>
    <dgm:cat type="picture" pri="2500"/>
    <dgm:cat type="pictureconvert" pri="25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Name0">
    <dgm:varLst>
      <dgm:dir/>
      <dgm:resizeHandles val="exact"/>
    </dgm:varLst>
    <dgm:choose name="Name1">
      <dgm:if name="Name2" axis="self" func="var" arg="dir" op="equ" val="norm">
        <dgm:alg type="snake">
          <dgm:param type="grDir" val="tL"/>
          <dgm:param type="flowDir" val="row"/>
          <dgm:param type="contDir" val="sameDir"/>
          <dgm:param type="off" val="ctr"/>
          <dgm:param type="vertAlign" val="mid"/>
          <dgm:param type="horzAlign" val="ctr"/>
        </dgm:alg>
      </dgm:if>
      <dgm:else name="Name3">
        <dgm:alg type="snake">
          <dgm:param type="grDir" val="tR"/>
          <dgm:param type="flowDir" val="row"/>
          <dgm:param type="contDir" val="sameDir"/>
          <dgm:param type="off" val="ctr"/>
          <dgm:param type="vertAlign" val="mid"/>
          <dgm:param type="horzAlign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w" for="ch" ptType="sibTrans" refType="w" refFor="ch" refForName="compNode" op="equ" fact="0.1"/>
      <dgm:constr type="sp" refType="w" refFor="ch" refForName="compNode" op="equ" fact="0.1"/>
      <dgm:constr type="primFontSz" for="des" ptType="node" op="equ" val="65"/>
    </dgm:constrLst>
    <dgm:ruleLst/>
    <dgm:forEach name="Name4" axis="ch" ptType="node">
      <dgm:layoutNode name="compNode">
        <dgm:alg type="composite">
          <dgm:param type="ar" val="0.943"/>
        </dgm:alg>
        <dgm:shape xmlns:r="http://schemas.openxmlformats.org/officeDocument/2006/relationships" r:blip="">
          <dgm:adjLst/>
        </dgm:shape>
        <dgm:presOf axis="self"/>
        <dgm:constrLst>
          <dgm:constr type="h" refType="w" fact="1.06"/>
          <dgm:constr type="h" for="ch" forName="pictRect" refType="h" fact="0.65"/>
          <dgm:constr type="w" for="ch" forName="pictRect" refType="w"/>
          <dgm:constr type="l" for="ch" forName="pictRect"/>
          <dgm:constr type="t" for="ch" forName="pictRect"/>
          <dgm:constr type="w" for="ch" forName="textRect" refType="w"/>
          <dgm:constr type="h" for="ch" forName="textRect" refType="h" fact="0.35"/>
          <dgm:constr type="l" for="ch" forName="textRect"/>
          <dgm:constr type="t" for="ch" forName="textRect" refType="b" refFor="ch" refForName="pictRect"/>
        </dgm:constrLst>
        <dgm:ruleLst/>
        <dgm:layoutNode name="pictRect">
          <dgm:alg type="sp"/>
          <dgm:shape xmlns:r="http://schemas.openxmlformats.org/officeDocument/2006/relationships" type="roundRect" r:blip="" blipPhldr="1">
            <dgm:adjLst/>
          </dgm:shape>
          <dgm:presOf/>
          <dgm:constrLst/>
          <dgm:ruleLst/>
        </dgm:layoutNode>
        <dgm:layoutNode name="textRect" styleLbl="revTx">
          <dgm:varLst>
            <dgm:bulletEnabled val="1"/>
          </dgm:varLst>
          <dgm:alg type="tx">
            <dgm:param type="txAnchorVert" val="t"/>
          </dgm:alg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bMarg"/>
          </dgm:constrLst>
          <dgm:ruleLst>
            <dgm:rule type="primFontSz" val="5" fact="NaN" max="NaN"/>
          </dgm:ruleLst>
        </dgm:layoutNode>
      </dgm:layoutNode>
      <dgm:forEach name="Name5" axis="followSib" ptType="sibTrans" cnt="1">
        <dgm:layoutNode name="sibTrans">
          <dgm:alg type="sp"/>
          <dgm:shape xmlns:r="http://schemas.openxmlformats.org/officeDocument/2006/relationships" type="rect" r:blip="" hideGeom="1">
            <dgm:adjLst/>
          </dgm:shape>
          <dgm:presOf axis="self"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BAEE05E-8527-4E02-AD2E-A1442B613678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66DADA8-74E4-4BCD-957C-9265869A9FD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8617117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6DADA8-74E4-4BCD-957C-9265869A9FD8}" type="slidenum">
              <a:rPr lang="en-IN" smtClean="0"/>
              <a:t>6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581444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endParaRPr lang="en-IN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F3D90C6-E05E-431F-B01D-7B61BC26138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69848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gif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9.jpe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hyperlink" Target="http://www.thuntek.net/sumeria/dream.html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7"/>
            <a:ext cx="8229600" cy="1536149"/>
          </a:xfrm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r>
              <a:rPr lang="en-US" b="1" cap="all" dirty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Historical Perspective of Immunology</a:t>
            </a:r>
            <a:endParaRPr lang="en-IN" b="1" cap="all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4876800"/>
            <a:ext cx="3276600" cy="1630363"/>
          </a:xfrm>
        </p:spPr>
        <p:txBody>
          <a:bodyPr>
            <a:normAutofit fontScale="77500" lnSpcReduction="20000"/>
          </a:bodyPr>
          <a:lstStyle/>
          <a:p>
            <a:pPr marL="0" indent="0" algn="ctr">
              <a:buNone/>
            </a:pPr>
            <a:r>
              <a:rPr lang="en-US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Mr. </a:t>
            </a:r>
            <a:r>
              <a:rPr lang="en-US" b="1" dirty="0" err="1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Bhartendu</a:t>
            </a:r>
            <a:r>
              <a:rPr lang="en-US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Vimal </a:t>
            </a:r>
          </a:p>
          <a:p>
            <a:pPr marL="0" indent="0" algn="ctr">
              <a:buNone/>
            </a:pPr>
            <a:r>
              <a:rPr lang="en-US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(Asst. Professor)</a:t>
            </a:r>
          </a:p>
          <a:p>
            <a:pPr marL="0" indent="0" algn="ctr">
              <a:buNone/>
            </a:pPr>
            <a:r>
              <a:rPr lang="en-US" b="1" dirty="0" err="1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CoF</a:t>
            </a:r>
            <a:r>
              <a:rPr lang="en-US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, </a:t>
            </a:r>
            <a:r>
              <a:rPr lang="en-US" b="1" dirty="0" err="1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Kishanganj</a:t>
            </a:r>
            <a:endParaRPr lang="en-US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pPr marL="0" indent="0" algn="ctr">
              <a:buNone/>
            </a:pPr>
            <a:r>
              <a:rPr lang="en-US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BASU, Patna</a:t>
            </a: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0" y="2362200"/>
            <a:ext cx="2039793" cy="166600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3275" y="2247900"/>
            <a:ext cx="1533525" cy="1866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3" name="Picture 5" descr="http://gkmcq4xams.files.wordpress.com/2011/10/nbl_med.gif?w=630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9200" y="2093882"/>
            <a:ext cx="2716646" cy="2173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591906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Introduction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Immunology and Immune system</a:t>
            </a:r>
          </a:p>
          <a:p>
            <a:r>
              <a:rPr lang="en-IN" dirty="0"/>
              <a:t>To rid the body of foreign particles (microbial and otherwise) and abnormal cells</a:t>
            </a:r>
            <a:endParaRPr lang="en-US" dirty="0"/>
          </a:p>
          <a:p>
            <a:r>
              <a:rPr lang="en-US" dirty="0" err="1"/>
              <a:t>Immunis</a:t>
            </a:r>
            <a:r>
              <a:rPr lang="en-US" dirty="0"/>
              <a:t>, meaning “exempt” </a:t>
            </a:r>
          </a:p>
          <a:p>
            <a:r>
              <a:rPr lang="en-US" dirty="0"/>
              <a:t>Two main function is- </a:t>
            </a:r>
          </a:p>
          <a:p>
            <a:pPr lvl="2" indent="1181100">
              <a:buFont typeface="Wingdings" pitchFamily="2" charset="2"/>
              <a:buChar char="Ø"/>
              <a:tabLst>
                <a:tab pos="720725" algn="l"/>
              </a:tabLst>
            </a:pPr>
            <a:r>
              <a:rPr lang="en-US" dirty="0"/>
              <a:t>Recognition </a:t>
            </a:r>
          </a:p>
          <a:p>
            <a:pPr lvl="2" indent="1181100">
              <a:buFont typeface="Wingdings" pitchFamily="2" charset="2"/>
              <a:buChar char="Ø"/>
              <a:tabLst>
                <a:tab pos="720725" algn="l"/>
              </a:tabLst>
            </a:pPr>
            <a:r>
              <a:rPr lang="en-US" dirty="0"/>
              <a:t>Response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0090766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3758" y="219098"/>
            <a:ext cx="6224842" cy="579057"/>
          </a:xfrm>
        </p:spPr>
        <p:txBody>
          <a:bodyPr>
            <a:normAutofit fontScale="90000"/>
          </a:bodyPr>
          <a:lstStyle/>
          <a:p>
            <a:r>
              <a:rPr lang="en-US" dirty="0"/>
              <a:t>Overview of immunology</a:t>
            </a:r>
            <a:endParaRPr lang="en-IN" dirty="0"/>
          </a:p>
        </p:txBody>
      </p:sp>
      <p:sp>
        <p:nvSpPr>
          <p:cNvPr id="6" name="Rectangle 5"/>
          <p:cNvSpPr/>
          <p:nvPr/>
        </p:nvSpPr>
        <p:spPr>
          <a:xfrm>
            <a:off x="533400" y="838200"/>
            <a:ext cx="8153400" cy="59093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dirty="0"/>
              <a:t>Innate Immunity:</a:t>
            </a:r>
          </a:p>
          <a:p>
            <a:r>
              <a:rPr lang="en-IN" dirty="0"/>
              <a:t>	Fast-acting </a:t>
            </a:r>
          </a:p>
          <a:p>
            <a:r>
              <a:rPr lang="en-IN" dirty="0"/>
              <a:t>	Less specific recognition</a:t>
            </a:r>
          </a:p>
          <a:p>
            <a:r>
              <a:rPr lang="en-IN" dirty="0"/>
              <a:t>	Early during evolution </a:t>
            </a:r>
          </a:p>
          <a:p>
            <a:r>
              <a:rPr lang="en-IN" dirty="0"/>
              <a:t>	e.g. barriers to infection such as skin and mucus surfaces</a:t>
            </a:r>
          </a:p>
          <a:p>
            <a:r>
              <a:rPr lang="en-IN" dirty="0"/>
              <a:t>Adaptive Immunity:</a:t>
            </a:r>
          </a:p>
          <a:p>
            <a:r>
              <a:rPr lang="en-IN" dirty="0"/>
              <a:t>	Specificity</a:t>
            </a:r>
          </a:p>
          <a:p>
            <a:r>
              <a:rPr lang="en-IN" dirty="0"/>
              <a:t>	Distinguish antigens sometimes present from those always present</a:t>
            </a:r>
          </a:p>
          <a:p>
            <a:r>
              <a:rPr lang="en-IN" dirty="0"/>
              <a:t>	Memory and Recall</a:t>
            </a:r>
          </a:p>
          <a:p>
            <a:r>
              <a:rPr lang="en-IN" dirty="0"/>
              <a:t>Cells of the immune system</a:t>
            </a:r>
          </a:p>
          <a:p>
            <a:r>
              <a:rPr lang="en-IN" dirty="0"/>
              <a:t>	Leukocytes originating from </a:t>
            </a:r>
            <a:r>
              <a:rPr lang="en-IN" dirty="0" err="1"/>
              <a:t>haemopoietic</a:t>
            </a:r>
            <a:r>
              <a:rPr lang="en-IN" dirty="0"/>
              <a:t> cells</a:t>
            </a:r>
          </a:p>
          <a:p>
            <a:r>
              <a:rPr lang="en-IN" dirty="0"/>
              <a:t>Communication with other systems</a:t>
            </a:r>
          </a:p>
          <a:p>
            <a:r>
              <a:rPr lang="en-IN" dirty="0"/>
              <a:t>	Endocrine system</a:t>
            </a:r>
          </a:p>
          <a:p>
            <a:r>
              <a:rPr lang="en-IN" dirty="0"/>
              <a:t>	Central nervous system</a:t>
            </a:r>
          </a:p>
          <a:p>
            <a:r>
              <a:rPr lang="en-IN" dirty="0"/>
              <a:t>	Skeletal system</a:t>
            </a:r>
          </a:p>
          <a:p>
            <a:r>
              <a:rPr lang="en-IN" dirty="0"/>
              <a:t>Disruption of the Immune System</a:t>
            </a:r>
          </a:p>
          <a:p>
            <a:r>
              <a:rPr lang="en-IN" dirty="0"/>
              <a:t>	Allergy</a:t>
            </a:r>
          </a:p>
          <a:p>
            <a:r>
              <a:rPr lang="en-IN" dirty="0"/>
              <a:t>	Autoimmunity</a:t>
            </a:r>
          </a:p>
          <a:p>
            <a:r>
              <a:rPr lang="en-IN" dirty="0"/>
              <a:t>	Immunodeficiency</a:t>
            </a:r>
          </a:p>
          <a:p>
            <a:endParaRPr lang="en-IN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66885252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Historical perspective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371600"/>
            <a:ext cx="8305800" cy="4953000"/>
          </a:xfrm>
        </p:spPr>
        <p:txBody>
          <a:bodyPr>
            <a:normAutofit lnSpcReduction="10000"/>
          </a:bodyPr>
          <a:lstStyle/>
          <a:p>
            <a:pPr algn="just">
              <a:lnSpc>
                <a:spcPct val="150000"/>
              </a:lnSpc>
            </a:pPr>
            <a:r>
              <a:rPr lang="en-US" sz="1800" dirty="0"/>
              <a:t>Earliest written reference to the phenomenon of immunity can be traced back to Thucydides, the great historian of the Peloponnesian War. </a:t>
            </a:r>
          </a:p>
          <a:p>
            <a:pPr algn="just">
              <a:lnSpc>
                <a:spcPct val="150000"/>
              </a:lnSpc>
            </a:pPr>
            <a:r>
              <a:rPr lang="en-US" sz="1800" dirty="0"/>
              <a:t>The case was Plague in Athens, in 430 BC</a:t>
            </a:r>
          </a:p>
          <a:p>
            <a:pPr algn="just">
              <a:lnSpc>
                <a:spcPct val="150000"/>
              </a:lnSpc>
            </a:pPr>
            <a:r>
              <a:rPr lang="en-US" sz="1800" dirty="0"/>
              <a:t>The first recorded attempts to induce immunity deliberately were performed by the </a:t>
            </a:r>
            <a:r>
              <a:rPr lang="en-US" sz="2000" b="1" dirty="0">
                <a:solidFill>
                  <a:schemeClr val="accent2">
                    <a:lumMod val="75000"/>
                  </a:schemeClr>
                </a:solidFill>
              </a:rPr>
              <a:t>Chinese and Turks </a:t>
            </a:r>
            <a:r>
              <a:rPr lang="en-US" sz="1800" dirty="0"/>
              <a:t>in the 15</a:t>
            </a:r>
            <a:r>
              <a:rPr lang="en-US" sz="1800" baseline="30000" dirty="0"/>
              <a:t>th</a:t>
            </a:r>
            <a:r>
              <a:rPr lang="en-US" sz="1800" dirty="0"/>
              <a:t> century.</a:t>
            </a:r>
          </a:p>
          <a:p>
            <a:pPr algn="just">
              <a:lnSpc>
                <a:spcPct val="150000"/>
              </a:lnSpc>
            </a:pPr>
            <a:r>
              <a:rPr lang="en-US" sz="1800" dirty="0"/>
              <a:t>Various reports suggested that the dried crusts derived from smallpox pustules were either inhaled into the nostrils or inserted in to the small cuts in the skin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B050"/>
                </a:solidFill>
              </a:rPr>
              <a:t>A technique called </a:t>
            </a:r>
            <a:r>
              <a:rPr lang="en-US" sz="2400" b="1" dirty="0" err="1">
                <a:solidFill>
                  <a:srgbClr val="00B050"/>
                </a:solidFill>
              </a:rPr>
              <a:t>variolation</a:t>
            </a:r>
            <a:endParaRPr lang="en-US" sz="2400" b="1" dirty="0">
              <a:solidFill>
                <a:srgbClr val="00B050"/>
              </a:solidFill>
            </a:endParaRPr>
          </a:p>
          <a:p>
            <a:pPr algn="just">
              <a:lnSpc>
                <a:spcPct val="150000"/>
              </a:lnSpc>
            </a:pPr>
            <a:r>
              <a:rPr lang="en-US" sz="1800" dirty="0"/>
              <a:t> </a:t>
            </a:r>
            <a:r>
              <a:rPr lang="en-IN" sz="1800" dirty="0"/>
              <a:t>In 1718, Lady Mary </a:t>
            </a:r>
            <a:r>
              <a:rPr lang="en-IN" sz="1800" dirty="0" err="1"/>
              <a:t>Wortley</a:t>
            </a:r>
            <a:r>
              <a:rPr lang="en-IN" sz="1800" dirty="0"/>
              <a:t> Montagu, the wife of the British ambassador to Constantinople, observed the positive effects of </a:t>
            </a:r>
            <a:r>
              <a:rPr lang="en-IN" sz="2400" b="1" dirty="0" err="1">
                <a:solidFill>
                  <a:srgbClr val="00B0F0"/>
                </a:solidFill>
              </a:rPr>
              <a:t>variolation</a:t>
            </a:r>
            <a:r>
              <a:rPr lang="en-IN" sz="2400" dirty="0">
                <a:solidFill>
                  <a:srgbClr val="00B0F0"/>
                </a:solidFill>
              </a:rPr>
              <a:t> </a:t>
            </a:r>
            <a:r>
              <a:rPr lang="en-IN" sz="1800" dirty="0"/>
              <a:t>on the native population and had the technique performed on her own children.</a:t>
            </a:r>
          </a:p>
        </p:txBody>
      </p:sp>
    </p:spTree>
    <p:extLst>
      <p:ext uri="{BB962C8B-B14F-4D97-AF65-F5344CB8AC3E}">
        <p14:creationId xmlns:p14="http://schemas.microsoft.com/office/powerpoint/2010/main" val="6722986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33400" y="663982"/>
            <a:ext cx="8305800" cy="50007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lnSpc>
                <a:spcPct val="200000"/>
              </a:lnSpc>
              <a:buFont typeface="Wingdings" pitchFamily="2" charset="2"/>
              <a:buChar char="§"/>
            </a:pPr>
            <a:r>
              <a:rPr lang="en-IN" dirty="0"/>
              <a:t>The method was significantly improved by the English physician </a:t>
            </a:r>
            <a:r>
              <a:rPr lang="en-IN" b="1" dirty="0">
                <a:solidFill>
                  <a:srgbClr val="FF0000"/>
                </a:solidFill>
              </a:rPr>
              <a:t>Edward Jenner</a:t>
            </a:r>
            <a:r>
              <a:rPr lang="en-IN" dirty="0"/>
              <a:t>, in </a:t>
            </a:r>
            <a:r>
              <a:rPr lang="en-IN" b="1" dirty="0">
                <a:solidFill>
                  <a:srgbClr val="FF0000"/>
                </a:solidFill>
              </a:rPr>
              <a:t>1798</a:t>
            </a:r>
            <a:r>
              <a:rPr lang="en-IN" dirty="0"/>
              <a:t>. </a:t>
            </a:r>
          </a:p>
          <a:p>
            <a:pPr marL="285750" indent="-285750" algn="just">
              <a:lnSpc>
                <a:spcPct val="200000"/>
              </a:lnSpc>
              <a:buFont typeface="Wingdings" pitchFamily="2" charset="2"/>
              <a:buChar char="§"/>
            </a:pPr>
            <a:r>
              <a:rPr lang="en-IN" dirty="0"/>
              <a:t>Intrigued by the fact that milkmaids who had contracted the mild disease cowpox were subsequently immune to smallpox, which is a disfiguring and often fatal disease, Jenner reasoned that introducing fluid from cowpox pustule into people (i.e., inoculating them) might protect them from smallpox. </a:t>
            </a:r>
          </a:p>
          <a:p>
            <a:pPr marL="285750" indent="-285750" algn="just">
              <a:lnSpc>
                <a:spcPct val="200000"/>
              </a:lnSpc>
              <a:buFont typeface="Wingdings" pitchFamily="2" charset="2"/>
              <a:buChar char="§"/>
            </a:pPr>
            <a:r>
              <a:rPr lang="en-IN" b="1" dirty="0">
                <a:solidFill>
                  <a:srgbClr val="0070C0"/>
                </a:solidFill>
              </a:rPr>
              <a:t>To test this idea, he inoculated an eight-year-old boy with fluid from a cowpox pustule and later intentionally infected the child with smallpox. </a:t>
            </a:r>
          </a:p>
          <a:p>
            <a:pPr marL="285750" indent="-285750" algn="just">
              <a:lnSpc>
                <a:spcPct val="200000"/>
              </a:lnSpc>
              <a:buFont typeface="Wingdings" pitchFamily="2" charset="2"/>
              <a:buChar char="§"/>
            </a:pPr>
            <a:r>
              <a:rPr lang="en-IN" dirty="0"/>
              <a:t>As predicted, the child did not develop smallpox.</a:t>
            </a:r>
          </a:p>
        </p:txBody>
      </p:sp>
    </p:spTree>
    <p:extLst>
      <p:ext uri="{BB962C8B-B14F-4D97-AF65-F5344CB8AC3E}">
        <p14:creationId xmlns:p14="http://schemas.microsoft.com/office/powerpoint/2010/main" val="187764442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33399" y="335846"/>
            <a:ext cx="8181109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dirty="0"/>
              <a:t>The induction of immunity to cholera: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b="1" dirty="0">
                <a:solidFill>
                  <a:srgbClr val="0070C0"/>
                </a:solidFill>
              </a:rPr>
              <a:t>Louis Pasteur </a:t>
            </a:r>
            <a:r>
              <a:rPr lang="en-IN" dirty="0"/>
              <a:t>had succeeded in growing the bacterium thought to cause fowl cholera in culture and then had shown that chickens injected with the cultured bacterium developed cholera.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dirty="0"/>
              <a:t>After returning from a summer vacation, he injected some chickens with an old culture. 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dirty="0"/>
              <a:t>The chickens became ill, but, to Pasteur’s surprise, they recovered. 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dirty="0"/>
              <a:t>Pasteur then grew a fresh culture of the bacterium with the intention of injecting it into some fresh chickens. 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dirty="0"/>
              <a:t>But, as the story goes, his supply of chickens was limited, and therefore he used the previously injected chickens.</a:t>
            </a:r>
          </a:p>
          <a:p>
            <a:pPr marL="285750" indent="-285750" algn="just">
              <a:lnSpc>
                <a:spcPct val="150000"/>
              </a:lnSpc>
              <a:buFont typeface="Wingdings" pitchFamily="2" charset="2"/>
              <a:buChar char="§"/>
            </a:pPr>
            <a:r>
              <a:rPr lang="en-IN" dirty="0"/>
              <a:t>Again to his surprise, the chickens were completely protected from the disease.</a:t>
            </a:r>
          </a:p>
        </p:txBody>
      </p:sp>
    </p:spTree>
    <p:extLst>
      <p:ext uri="{BB962C8B-B14F-4D97-AF65-F5344CB8AC3E}">
        <p14:creationId xmlns:p14="http://schemas.microsoft.com/office/powerpoint/2010/main" val="316304939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96141" y="304799"/>
            <a:ext cx="5410200" cy="30008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b="1" dirty="0">
                <a:solidFill>
                  <a:srgbClr val="FF0000"/>
                </a:solidFill>
              </a:rPr>
              <a:t>Pasteur</a:t>
            </a:r>
            <a:r>
              <a:rPr lang="en-IN" dirty="0"/>
              <a:t> </a:t>
            </a:r>
            <a:r>
              <a:rPr lang="en-IN" b="1" dirty="0">
                <a:solidFill>
                  <a:srgbClr val="FF0000"/>
                </a:solidFill>
              </a:rPr>
              <a:t>hypothesized</a:t>
            </a:r>
            <a:r>
              <a:rPr lang="en-IN" dirty="0"/>
              <a:t> and proved that aging had weakened the virulence of the pathogen and that such an attenuated strain might be administered to protect against the disease.</a:t>
            </a:r>
          </a:p>
          <a:p>
            <a:pPr algn="just">
              <a:lnSpc>
                <a:spcPct val="150000"/>
              </a:lnSpc>
            </a:pPr>
            <a:r>
              <a:rPr lang="en-IN" dirty="0"/>
              <a:t>He called this attenuated strain a </a:t>
            </a:r>
            <a:r>
              <a:rPr lang="en-IN" b="1" dirty="0">
                <a:solidFill>
                  <a:srgbClr val="00B050"/>
                </a:solidFill>
              </a:rPr>
              <a:t>vaccine </a:t>
            </a:r>
            <a:r>
              <a:rPr lang="en-IN" dirty="0"/>
              <a:t>(from the Latin </a:t>
            </a:r>
            <a:r>
              <a:rPr lang="en-IN" i="1" dirty="0" err="1"/>
              <a:t>vacca</a:t>
            </a:r>
            <a:r>
              <a:rPr lang="en-IN" dirty="0"/>
              <a:t>, meaning “cow”), in </a:t>
            </a:r>
            <a:r>
              <a:rPr lang="en-IN" dirty="0" err="1"/>
              <a:t>honor</a:t>
            </a:r>
            <a:r>
              <a:rPr lang="en-IN" dirty="0"/>
              <a:t> of Jenner’s work with cowpox inoculation.</a:t>
            </a:r>
          </a:p>
        </p:txBody>
      </p:sp>
      <p:sp>
        <p:nvSpPr>
          <p:cNvPr id="3" name="Rectangle 2"/>
          <p:cNvSpPr/>
          <p:nvPr/>
        </p:nvSpPr>
        <p:spPr>
          <a:xfrm>
            <a:off x="381000" y="3486696"/>
            <a:ext cx="5172941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dirty="0"/>
              <a:t>In 1885, Pasteur administered his first vaccine to a human, a young boy who had been bitten repeatedly by a rabid dog. The boy, Joseph Meister, was inoculated with a series of attenuated rabies virus preparations. He lived and later became a custodian at the Pasteur Institute.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0196" y="457200"/>
            <a:ext cx="3448050" cy="46101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4556414" y="5867400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IN" i="1" dirty="0"/>
              <a:t>From </a:t>
            </a:r>
            <a:r>
              <a:rPr lang="en-IN" dirty="0"/>
              <a:t>Harper’s Weekly </a:t>
            </a:r>
            <a:r>
              <a:rPr lang="en-IN" b="1" i="1" dirty="0"/>
              <a:t>29:</a:t>
            </a:r>
            <a:r>
              <a:rPr lang="en-IN" i="1" dirty="0"/>
              <a:t>836;</a:t>
            </a:r>
          </a:p>
          <a:p>
            <a:r>
              <a:rPr lang="en-IN" i="1" dirty="0"/>
              <a:t>courtesy of the National Library of Medicine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70611279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85800"/>
            <a:ext cx="8001000" cy="639762"/>
          </a:xfrm>
        </p:spPr>
        <p:txBody>
          <a:bodyPr>
            <a:noAutofit/>
          </a:bodyPr>
          <a:lstStyle/>
          <a:p>
            <a:r>
              <a:rPr lang="en-US" sz="3600" dirty="0"/>
              <a:t>Relationship between two Great Scientists who contributed significantly to immunology</a:t>
            </a:r>
            <a:endParaRPr lang="en-IN" sz="36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09800"/>
            <a:ext cx="8229600" cy="4525963"/>
          </a:xfrm>
        </p:spPr>
        <p:txBody>
          <a:bodyPr>
            <a:normAutofit/>
          </a:bodyPr>
          <a:lstStyle/>
          <a:p>
            <a:pPr algn="just">
              <a:lnSpc>
                <a:spcPct val="150000"/>
              </a:lnSpc>
            </a:pPr>
            <a:r>
              <a:rPr lang="en-IN" sz="1800" dirty="0"/>
              <a:t>Although Koch and Pasteur were contemporaries, they were intensely competitive and actually bitter enemies--of course, the outbreak of the Franco-Prussian war (1870) did nothing to cement their relationship.</a:t>
            </a:r>
          </a:p>
          <a:p>
            <a:pPr algn="just">
              <a:lnSpc>
                <a:spcPct val="150000"/>
              </a:lnSpc>
            </a:pPr>
            <a:r>
              <a:rPr lang="en-IN" sz="1800" dirty="0"/>
              <a:t>In a trenchant example of how not to behave toward a colleague at a scientific meeting, Koch made his way to the podium following Pasteur’s lecture and said: </a:t>
            </a:r>
          </a:p>
          <a:p>
            <a:pPr algn="just">
              <a:lnSpc>
                <a:spcPct val="150000"/>
              </a:lnSpc>
            </a:pPr>
            <a:r>
              <a:rPr lang="en-IN" sz="1800" dirty="0"/>
              <a:t>“When I saw in the program that Monsieur Pasteur was to speak today...I attended the meeting eagerly, hoping to learn something new...I must confess that I have been disappointed, as there is nothing new in the speech which Monsieur Pasteur has just made...”</a:t>
            </a:r>
          </a:p>
        </p:txBody>
      </p:sp>
    </p:spTree>
    <p:extLst>
      <p:ext uri="{BB962C8B-B14F-4D97-AF65-F5344CB8AC3E}">
        <p14:creationId xmlns:p14="http://schemas.microsoft.com/office/powerpoint/2010/main" val="306988744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19400" y="1528762"/>
            <a:ext cx="3114675" cy="34671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1970" y="4988935"/>
            <a:ext cx="5381625" cy="1000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609600" y="381000"/>
            <a:ext cx="7620000" cy="1077218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">
                <a:rot lat="0" lon="0" rev="18900000"/>
              </a:lightRig>
            </a:scene3d>
            <a:sp3d extrusionH="31750" contourW="6350" prstMaterial="powder">
              <a:bevelT w="19050" h="19050" prst="angle"/>
              <a:contourClr>
                <a:schemeClr val="accent3">
                  <a:tint val="100000"/>
                  <a:shade val="100000"/>
                  <a:satMod val="100000"/>
                  <a:hueMod val="100000"/>
                </a:schemeClr>
              </a:contourClr>
            </a:sp3d>
          </a:bodyPr>
          <a:lstStyle/>
          <a:p>
            <a:pPr algn="ctr"/>
            <a:r>
              <a:rPr lang="en-US" sz="3200" b="1" dirty="0">
                <a:ln/>
                <a:solidFill>
                  <a:schemeClr val="accent3"/>
                </a:solidFill>
              </a:rPr>
              <a:t>The emerging distinction between cellular and humoral immunity</a:t>
            </a:r>
            <a:endParaRPr lang="en-IN" sz="3200" b="1" dirty="0">
              <a:ln/>
              <a:solidFill>
                <a:schemeClr val="accent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30463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5638800" cy="685800"/>
          </a:xfrm>
        </p:spPr>
        <p:txBody>
          <a:bodyPr/>
          <a:lstStyle/>
          <a:p>
            <a:pPr algn="l" eaLnBrk="1" hangingPunct="1"/>
            <a:r>
              <a:rPr lang="en-US" sz="2400">
                <a:solidFill>
                  <a:schemeClr val="bg1"/>
                </a:solidFill>
              </a:rPr>
              <a:t>First insights into mechanics of immunity…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sz="half" idx="2"/>
          </p:nvPr>
        </p:nvSpPr>
        <p:spPr>
          <a:xfrm>
            <a:off x="4648200" y="1143000"/>
            <a:ext cx="3810000" cy="54864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400" b="1" dirty="0"/>
              <a:t>1880’s</a:t>
            </a:r>
            <a:r>
              <a:rPr lang="en-US" sz="2400" dirty="0"/>
              <a:t>- Metchnikoff discovered phagocytic cells that ingest microbes and particles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400" b="1" dirty="0">
                <a:sym typeface="Symbol" pitchFamily="18" charset="2"/>
              </a:rPr>
              <a:t></a:t>
            </a:r>
            <a:r>
              <a:rPr lang="en-US" sz="2000" b="1" dirty="0">
                <a:sym typeface="Symbol" pitchFamily="18" charset="2"/>
              </a:rPr>
              <a:t>cells conferred immunity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sz="2000" b="1" dirty="0"/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400" b="1" dirty="0"/>
              <a:t>1890</a:t>
            </a:r>
            <a:r>
              <a:rPr lang="en-US" sz="2400" dirty="0"/>
              <a:t>- von Behring and </a:t>
            </a:r>
            <a:r>
              <a:rPr lang="en-US" sz="2400" dirty="0" err="1"/>
              <a:t>Kitasato</a:t>
            </a:r>
            <a:r>
              <a:rPr lang="en-US" sz="2400" dirty="0"/>
              <a:t> discovered blood sera could transfer immunity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400" b="1" dirty="0">
                <a:sym typeface="Symbol" pitchFamily="18" charset="2"/>
              </a:rPr>
              <a:t></a:t>
            </a:r>
            <a:r>
              <a:rPr lang="en-US" sz="2000" b="1" dirty="0">
                <a:sym typeface="Symbol" pitchFamily="18" charset="2"/>
              </a:rPr>
              <a:t>liquid of blood conferred immunity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sz="2000" b="1" dirty="0">
              <a:sym typeface="Symbol" pitchFamily="18" charset="2"/>
            </a:endParaRPr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000" b="1" dirty="0">
                <a:sym typeface="Symbol" pitchFamily="18" charset="2"/>
              </a:rPr>
              <a:t>Q: Which confers immunity… 	cells or serum?</a:t>
            </a:r>
            <a:endParaRPr lang="en-US" sz="2000" b="1" dirty="0"/>
          </a:p>
        </p:txBody>
      </p:sp>
      <p:pic>
        <p:nvPicPr>
          <p:cNvPr id="8196" name="Picture 4" descr="behring"/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66" r="1213" b="15686"/>
          <a:stretch>
            <a:fillRect/>
          </a:stretch>
        </p:blipFill>
        <p:spPr>
          <a:xfrm>
            <a:off x="304800" y="1371600"/>
            <a:ext cx="2057400" cy="2438400"/>
          </a:xfrm>
        </p:spPr>
      </p:pic>
      <p:pic>
        <p:nvPicPr>
          <p:cNvPr id="8197" name="Picture 5" descr="fig8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2590800"/>
            <a:ext cx="1485900" cy="192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8" name="Picture 6" descr="Eli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4114800"/>
            <a:ext cx="2133600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9" name="Text Box 7"/>
          <p:cNvSpPr txBox="1">
            <a:spLocks noChangeArrowheads="1"/>
          </p:cNvSpPr>
          <p:nvPr/>
        </p:nvSpPr>
        <p:spPr bwMode="auto">
          <a:xfrm>
            <a:off x="381000" y="990600"/>
            <a:ext cx="22860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000" i="0">
                <a:solidFill>
                  <a:schemeClr val="bg1"/>
                </a:solidFill>
              </a:rPr>
              <a:t>Emil von Behring</a:t>
            </a:r>
          </a:p>
        </p:txBody>
      </p:sp>
      <p:sp>
        <p:nvSpPr>
          <p:cNvPr id="8200" name="Text Box 8"/>
          <p:cNvSpPr txBox="1">
            <a:spLocks noChangeArrowheads="1"/>
          </p:cNvSpPr>
          <p:nvPr/>
        </p:nvSpPr>
        <p:spPr bwMode="auto">
          <a:xfrm>
            <a:off x="2590800" y="2133600"/>
            <a:ext cx="17526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000" i="0">
                <a:solidFill>
                  <a:schemeClr val="bg1"/>
                </a:solidFill>
              </a:rPr>
              <a:t>S. Kitasato</a:t>
            </a:r>
          </a:p>
        </p:txBody>
      </p:sp>
      <p:sp>
        <p:nvSpPr>
          <p:cNvPr id="8201" name="Text Box 9"/>
          <p:cNvSpPr txBox="1">
            <a:spLocks noChangeArrowheads="1"/>
          </p:cNvSpPr>
          <p:nvPr/>
        </p:nvSpPr>
        <p:spPr bwMode="auto">
          <a:xfrm>
            <a:off x="304800" y="6324600"/>
            <a:ext cx="24384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000" i="0">
                <a:solidFill>
                  <a:schemeClr val="bg1"/>
                </a:solidFill>
              </a:rPr>
              <a:t>Elie Metchnikoff</a:t>
            </a:r>
          </a:p>
        </p:txBody>
      </p:sp>
      <p:sp>
        <p:nvSpPr>
          <p:cNvPr id="8202" name="Line 10"/>
          <p:cNvSpPr>
            <a:spLocks noChangeShapeType="1"/>
          </p:cNvSpPr>
          <p:nvPr/>
        </p:nvSpPr>
        <p:spPr bwMode="auto">
          <a:xfrm>
            <a:off x="533400" y="838200"/>
            <a:ext cx="5410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0183531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685800" y="1524000"/>
            <a:ext cx="7772400" cy="45720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/>
              <a:t>1930’s – early techniques made it easier to study </a:t>
            </a:r>
            <a:r>
              <a:rPr lang="en-US" b="1" dirty="0"/>
              <a:t>humoral</a:t>
            </a:r>
            <a:r>
              <a:rPr lang="en-US" dirty="0"/>
              <a:t> elements [than cellular ones].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dirty="0"/>
              <a:t>	-discovery of active component of blood –   		gamma globulin “protein”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dirty="0"/>
          </a:p>
          <a:p>
            <a:pPr eaLnBrk="1" hangingPunct="1">
              <a:lnSpc>
                <a:spcPct val="90000"/>
              </a:lnSpc>
            </a:pPr>
            <a:r>
              <a:rPr lang="en-US" dirty="0"/>
              <a:t>1950’s – discovery of T and B cells</a:t>
            </a:r>
          </a:p>
          <a:p>
            <a:pPr lvl="1" eaLnBrk="1" hangingPunct="1">
              <a:lnSpc>
                <a:spcPct val="90000"/>
              </a:lnSpc>
              <a:buFontTx/>
              <a:buNone/>
            </a:pPr>
            <a:r>
              <a:rPr lang="en-US" sz="3200" dirty="0"/>
              <a:t>Later discoveries linked lymphocytes to both cellular and humoral immunity</a:t>
            </a:r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title"/>
          </p:nvPr>
        </p:nvSpPr>
        <p:spPr>
          <a:xfrm>
            <a:off x="381000" y="304800"/>
            <a:ext cx="8305800" cy="685800"/>
          </a:xfrm>
          <a:noFill/>
        </p:spPr>
        <p:txBody>
          <a:bodyPr/>
          <a:lstStyle/>
          <a:p>
            <a:pPr algn="l" eaLnBrk="1" hangingPunct="1"/>
            <a:r>
              <a:rPr lang="en-US" sz="3200" b="1">
                <a:solidFill>
                  <a:schemeClr val="bg1"/>
                </a:solidFill>
              </a:rPr>
              <a:t>A:</a:t>
            </a:r>
            <a:r>
              <a:rPr lang="en-US" sz="3200">
                <a:solidFill>
                  <a:schemeClr val="bg1"/>
                </a:solidFill>
              </a:rPr>
              <a:t> </a:t>
            </a:r>
            <a:r>
              <a:rPr lang="en-US" sz="3200" i="1">
                <a:solidFill>
                  <a:schemeClr val="bg1"/>
                </a:solidFill>
              </a:rPr>
              <a:t>Both cells and serum contribute to immunity</a:t>
            </a:r>
            <a:r>
              <a:rPr lang="en-US" sz="3200">
                <a:solidFill>
                  <a:schemeClr val="bg1"/>
                </a:solidFill>
              </a:rPr>
              <a:t>!</a:t>
            </a:r>
          </a:p>
        </p:txBody>
      </p:sp>
      <p:sp>
        <p:nvSpPr>
          <p:cNvPr id="9220" name="Line 4"/>
          <p:cNvSpPr>
            <a:spLocks noChangeShapeType="1"/>
          </p:cNvSpPr>
          <p:nvPr/>
        </p:nvSpPr>
        <p:spPr bwMode="auto">
          <a:xfrm>
            <a:off x="838200" y="914400"/>
            <a:ext cx="701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3055344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685800" y="304800"/>
            <a:ext cx="8077200" cy="914400"/>
          </a:xfrm>
        </p:spPr>
        <p:txBody>
          <a:bodyPr/>
          <a:lstStyle/>
          <a:p>
            <a:pPr algn="l" eaLnBrk="1" hangingPunct="1"/>
            <a:r>
              <a:rPr lang="en-US" sz="2400" b="1">
                <a:solidFill>
                  <a:schemeClr val="bg1"/>
                </a:solidFill>
              </a:rPr>
              <a:t>Understanding specificity of antibody for antigen took years</a:t>
            </a:r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sz="half" idx="2"/>
          </p:nvPr>
        </p:nvSpPr>
        <p:spPr>
          <a:xfrm>
            <a:off x="4648200" y="1600200"/>
            <a:ext cx="3581400" cy="45720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sz="2400" b="1" dirty="0"/>
              <a:t>Early 1900’s</a:t>
            </a:r>
            <a:r>
              <a:rPr lang="en-US" sz="2400" dirty="0"/>
              <a:t>- Landsteiner revealed antibody could be produced vs. most any organic compound</a:t>
            </a:r>
          </a:p>
          <a:p>
            <a:pPr eaLnBrk="1" hangingPunct="1">
              <a:lnSpc>
                <a:spcPct val="90000"/>
              </a:lnSpc>
            </a:pPr>
            <a:endParaRPr lang="en-US" sz="2400" dirty="0"/>
          </a:p>
          <a:p>
            <a:pPr eaLnBrk="1" hangingPunct="1">
              <a:lnSpc>
                <a:spcPct val="90000"/>
              </a:lnSpc>
            </a:pPr>
            <a:r>
              <a:rPr lang="en-US" sz="2400" b="1" dirty="0"/>
              <a:t>Last 20 </a:t>
            </a:r>
            <a:r>
              <a:rPr lang="en-US" sz="2400" b="1" dirty="0" err="1"/>
              <a:t>yrs</a:t>
            </a:r>
            <a:r>
              <a:rPr lang="en-US" sz="2400" dirty="0"/>
              <a:t>- Antibody specificity reveals unlimited range of reactivity – also to newly synthesized chemicals!</a:t>
            </a:r>
          </a:p>
        </p:txBody>
      </p:sp>
      <p:pic>
        <p:nvPicPr>
          <p:cNvPr id="10244" name="Picture 4" descr="blood"/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219200" y="4038600"/>
            <a:ext cx="3048000" cy="2533650"/>
          </a:xfrm>
        </p:spPr>
      </p:pic>
      <p:pic>
        <p:nvPicPr>
          <p:cNvPr id="10245" name="Picture 5" descr="kar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524000"/>
            <a:ext cx="3352800" cy="2646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46" name="Line 6"/>
          <p:cNvSpPr>
            <a:spLocks noChangeShapeType="1"/>
          </p:cNvSpPr>
          <p:nvPr/>
        </p:nvSpPr>
        <p:spPr bwMode="auto">
          <a:xfrm>
            <a:off x="838200" y="990600"/>
            <a:ext cx="79248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IN"/>
          </a:p>
        </p:txBody>
      </p:sp>
      <p:sp>
        <p:nvSpPr>
          <p:cNvPr id="10247" name="Text Box 7"/>
          <p:cNvSpPr txBox="1">
            <a:spLocks noChangeArrowheads="1"/>
          </p:cNvSpPr>
          <p:nvPr/>
        </p:nvSpPr>
        <p:spPr bwMode="auto">
          <a:xfrm>
            <a:off x="685800" y="1143000"/>
            <a:ext cx="304800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1800" i="0"/>
              <a:t>Karl Landsteiner</a:t>
            </a:r>
          </a:p>
        </p:txBody>
      </p:sp>
    </p:spTree>
    <p:extLst>
      <p:ext uri="{BB962C8B-B14F-4D97-AF65-F5344CB8AC3E}">
        <p14:creationId xmlns:p14="http://schemas.microsoft.com/office/powerpoint/2010/main" val="370035408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2"/>
          <p:cNvSpPr txBox="1">
            <a:spLocks noChangeArrowheads="1"/>
          </p:cNvSpPr>
          <p:nvPr/>
        </p:nvSpPr>
        <p:spPr bwMode="auto">
          <a:xfrm>
            <a:off x="228600" y="304800"/>
            <a:ext cx="6858000" cy="65071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algn="ctr" eaLnBrk="1" hangingPunct="1"/>
            <a:r>
              <a:rPr lang="en-US" sz="1200" i="0" dirty="0">
                <a:cs typeface="Times New Roman" charset="0"/>
              </a:rPr>
              <a:t>     </a:t>
            </a:r>
            <a:br>
              <a:rPr lang="en-US" sz="1200" i="0" dirty="0">
                <a:cs typeface="Times New Roman" charset="0"/>
              </a:rPr>
            </a:br>
            <a:r>
              <a:rPr lang="en-US" b="1" i="0" dirty="0">
                <a:cs typeface="Times New Roman" charset="0"/>
              </a:rPr>
              <a:t>Edward Jenner  </a:t>
            </a:r>
          </a:p>
          <a:p>
            <a:pPr algn="ctr" eaLnBrk="1" hangingPunct="1"/>
            <a:endParaRPr lang="en-US" sz="1600" b="1" i="0" dirty="0">
              <a:cs typeface="Times New Roman" charset="0"/>
            </a:endParaRP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 </a:t>
            </a:r>
          </a:p>
          <a:p>
            <a:pPr eaLnBrk="1" hangingPunct="1">
              <a:buFontTx/>
              <a:buChar char="•"/>
            </a:pPr>
            <a:r>
              <a:rPr lang="en-US" sz="1600" b="1" i="0" dirty="0">
                <a:cs typeface="Times New Roman" charset="0"/>
              </a:rPr>
              <a:t>Born on May 17, 1749, in Berkeley, Gloucestershire, England, Died Jan. 26, 1823. </a:t>
            </a: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b="1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b="1" i="0" dirty="0">
                <a:cs typeface="Times New Roman" charset="0"/>
              </a:rPr>
              <a:t>        As a teenager, while learning to be a physician, he heard a young farm girl tell a doctor that she could not contract smallpox because she had once had cowpox (a very mild disease).  This started him thinking about a vaccine.</a:t>
            </a: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b="1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b="1" i="0" dirty="0">
                <a:cs typeface="Times New Roman" charset="0"/>
              </a:rPr>
              <a:t>       After years of experimenting, on May 14, 1796, Edward Jenner carried out a famous experiment on a healthy 8-year-old boy, James Phipps, with cowpox.  He took material from a burst pustule on the arm of Sarah </a:t>
            </a:r>
            <a:r>
              <a:rPr lang="en-US" sz="1600" b="1" i="0" dirty="0" err="1">
                <a:cs typeface="Times New Roman" charset="0"/>
              </a:rPr>
              <a:t>Nelmes</a:t>
            </a:r>
            <a:r>
              <a:rPr lang="en-US" sz="1600" b="1" i="0" dirty="0">
                <a:cs typeface="Times New Roman" charset="0"/>
              </a:rPr>
              <a:t> who had apparently contracted cowpox.  He then deliberately exposed the boy to virulent </a:t>
            </a:r>
            <a:r>
              <a:rPr lang="en-US" sz="1600" b="1" i="0" dirty="0" err="1">
                <a:cs typeface="Times New Roman" charset="0"/>
              </a:rPr>
              <a:t>variola</a:t>
            </a:r>
            <a:r>
              <a:rPr lang="en-US" sz="1600" b="1" i="0" dirty="0">
                <a:cs typeface="Times New Roman" charset="0"/>
              </a:rPr>
              <a:t> virus two months later and found that the child was protected, showing only a mild inflammation around the site where the </a:t>
            </a:r>
            <a:r>
              <a:rPr lang="en-US" sz="1600" b="1" i="0" dirty="0" err="1">
                <a:cs typeface="Times New Roman" charset="0"/>
              </a:rPr>
              <a:t>variola</a:t>
            </a:r>
            <a:r>
              <a:rPr lang="en-US" sz="1600" b="1" i="0" dirty="0">
                <a:cs typeface="Times New Roman" charset="0"/>
              </a:rPr>
              <a:t> was injected. </a:t>
            </a: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b="1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b="1" i="0" dirty="0">
                <a:cs typeface="Times New Roman" charset="0"/>
              </a:rPr>
              <a:t>        Some record shows that in 1789 he had already experimented vaccination on his own son, then aged one-and-a-half, with the swine pox, followed by conventional smallpox inoculation. </a:t>
            </a: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 </a:t>
            </a:r>
          </a:p>
          <a:p>
            <a:pPr algn="ctr" eaLnBrk="1" hangingPunct="1"/>
            <a:r>
              <a:rPr lang="en-US" sz="1600" b="1" i="0" dirty="0">
                <a:cs typeface="Times New Roman" charset="0"/>
              </a:rPr>
              <a:t>A CRIME??</a:t>
            </a:r>
          </a:p>
          <a:p>
            <a:pPr algn="ctr" eaLnBrk="1" hangingPunct="1"/>
            <a:endParaRPr lang="en-US" sz="1600" b="1" i="0" dirty="0"/>
          </a:p>
        </p:txBody>
      </p:sp>
      <p:pic>
        <p:nvPicPr>
          <p:cNvPr id="11267" name="Picture 3" descr="Edward%20Jenn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6600" y="152400"/>
            <a:ext cx="1495425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268" name="Picture 4" descr="Full Size Image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2800" y="4295775"/>
            <a:ext cx="1828800" cy="1304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269" name="Rectangle 5"/>
          <p:cNvSpPr>
            <a:spLocks noChangeArrowheads="1"/>
          </p:cNvSpPr>
          <p:nvPr/>
        </p:nvSpPr>
        <p:spPr bwMode="auto">
          <a:xfrm>
            <a:off x="7115175" y="5667375"/>
            <a:ext cx="1981200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r>
              <a:rPr lang="en-US" sz="1600" b="1" i="0">
                <a:solidFill>
                  <a:srgbClr val="FFFF00"/>
                </a:solidFill>
                <a:cs typeface="Times New Roman" charset="0"/>
              </a:rPr>
              <a:t>Sarah Nelmes’ hand</a:t>
            </a:r>
          </a:p>
        </p:txBody>
      </p:sp>
      <p:pic>
        <p:nvPicPr>
          <p:cNvPr id="11270" name="Picture 6" descr="jenner%20stamp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6600" y="2362200"/>
            <a:ext cx="1905000" cy="1677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167050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ext Box 2"/>
          <p:cNvSpPr txBox="1">
            <a:spLocks noChangeArrowheads="1"/>
          </p:cNvSpPr>
          <p:nvPr/>
        </p:nvSpPr>
        <p:spPr bwMode="auto">
          <a:xfrm>
            <a:off x="838200" y="609600"/>
            <a:ext cx="5121275" cy="6370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r>
              <a:rPr lang="en-US" b="1" i="0" dirty="0">
                <a:cs typeface="Times New Roman" charset="0"/>
              </a:rPr>
              <a:t>	Louis Pasteur (1822-1895)</a:t>
            </a:r>
            <a:endParaRPr lang="en-US" i="0" dirty="0">
              <a:cs typeface="Times New Roman" charset="0"/>
            </a:endParaRPr>
          </a:p>
          <a:p>
            <a:pPr eaLnBrk="1" hangingPunct="1"/>
            <a:r>
              <a:rPr lang="en-US" sz="1600" b="1" i="0" dirty="0">
                <a:cs typeface="Times New Roman" charset="0"/>
              </a:rPr>
              <a:t> </a:t>
            </a:r>
            <a:endParaRPr lang="en-US" sz="1600" i="0" dirty="0">
              <a:cs typeface="Times New Roman" charset="0"/>
            </a:endParaRPr>
          </a:p>
          <a:p>
            <a:pPr eaLnBrk="1" hangingPunct="1"/>
            <a:br>
              <a:rPr lang="en-US" sz="1600" i="0" dirty="0">
                <a:cs typeface="Times New Roman" charset="0"/>
              </a:rPr>
            </a:br>
            <a:r>
              <a:rPr lang="en-US" sz="1600" i="0" dirty="0">
                <a:cs typeface="Times New Roman" charset="0"/>
              </a:rPr>
              <a:t> 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 err="1">
                <a:cs typeface="Times New Roman" charset="0"/>
              </a:rPr>
              <a:t>Stereochemistist</a:t>
            </a:r>
            <a:r>
              <a:rPr lang="en-US" sz="1600" i="0" dirty="0">
                <a:cs typeface="Times New Roman" charset="0"/>
              </a:rPr>
              <a:t>: molecular asymmetry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Fermentation and silk worker disease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Germ Theory of disease 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Attenuated vaccines for cholera, anthrax, and rabies 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On July 4, 1886, 9-year-old Joseph Meister was bitten repeatedly by a rabid dog. Pasteur treated him with his attenuated rabies vaccine two days later.  Meister survived. </a:t>
            </a:r>
          </a:p>
          <a:p>
            <a:pPr eaLnBrk="1" hangingPunct="1"/>
            <a:r>
              <a:rPr lang="en-US" sz="1600" i="0" dirty="0">
                <a:cs typeface="Times New Roman" charset="0"/>
              </a:rPr>
              <a:t> 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Joseph Meister later become a gatekeeper for the Pasteur Institute.  In 1940, when he was ordered by the German occupiers to open Pasteur's crypt, Joseph Meister refused and committed suicide!</a:t>
            </a:r>
          </a:p>
          <a:p>
            <a:pPr eaLnBrk="1" hangingPunct="1"/>
            <a:r>
              <a:rPr lang="en-US" sz="1600" i="0" dirty="0">
                <a:cs typeface="Times New Roman" charset="0"/>
              </a:rPr>
              <a:t> </a:t>
            </a:r>
          </a:p>
          <a:p>
            <a:pPr eaLnBrk="1" hangingPunct="1"/>
            <a:endParaRPr lang="en-US" sz="1600" i="0" dirty="0">
              <a:cs typeface="Times New Roman" charset="0"/>
            </a:endParaRPr>
          </a:p>
          <a:p>
            <a:pPr eaLnBrk="1" hangingPunct="1"/>
            <a:r>
              <a:rPr lang="en-US" sz="1600" i="0" dirty="0">
                <a:cs typeface="Times New Roman" charset="0"/>
                <a:hlinkClick r:id="rId2"/>
              </a:rPr>
              <a:t> </a:t>
            </a:r>
            <a:endParaRPr lang="en-US" sz="1600" i="0" dirty="0"/>
          </a:p>
        </p:txBody>
      </p:sp>
      <p:pic>
        <p:nvPicPr>
          <p:cNvPr id="12291" name="Picture 3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24625" y="3434862"/>
            <a:ext cx="2057400" cy="2819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CC99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FFFFFF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969696"/>
                  </a:outerShdw>
                </a:effectLst>
              </a14:hiddenEffects>
            </a:ext>
          </a:extLst>
        </p:spPr>
      </p:pic>
      <p:pic>
        <p:nvPicPr>
          <p:cNvPr id="12292" name="Picture 4" descr="lou_p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152400"/>
            <a:ext cx="2000250" cy="2808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2298381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295400"/>
            <a:ext cx="1984375" cy="2806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315" name="Text Box 3"/>
          <p:cNvSpPr txBox="1">
            <a:spLocks noChangeArrowheads="1"/>
          </p:cNvSpPr>
          <p:nvPr/>
        </p:nvSpPr>
        <p:spPr bwMode="auto">
          <a:xfrm>
            <a:off x="609600" y="1371600"/>
            <a:ext cx="5029200" cy="2862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800" i="0" dirty="0">
                <a:cs typeface="Times New Roman" charset="0"/>
              </a:rPr>
              <a:t>Emil Adolf von Behring (1854 – 1917)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8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Awarded first Nobel Prize in physiology, 1901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Student of Koch</a:t>
            </a: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endParaRPr lang="en-US" sz="1600" i="0" dirty="0">
              <a:cs typeface="Times New Roman" charset="0"/>
            </a:endParaRPr>
          </a:p>
          <a:p>
            <a:pPr marL="285750" indent="-285750" eaLnBrk="1" hangingPunct="1">
              <a:buFont typeface="Wingdings" panose="05000000000000000000" pitchFamily="2" charset="2"/>
              <a:buChar char="v"/>
            </a:pPr>
            <a:r>
              <a:rPr lang="en-US" sz="1600" i="0" dirty="0">
                <a:cs typeface="Times New Roman" charset="0"/>
              </a:rPr>
              <a:t>With </a:t>
            </a:r>
            <a:r>
              <a:rPr lang="en-US" sz="1600" i="0" dirty="0" err="1">
                <a:cs typeface="Times New Roman" charset="0"/>
              </a:rPr>
              <a:t>Kitasato</a:t>
            </a:r>
            <a:r>
              <a:rPr lang="en-US" sz="1600" i="0" dirty="0">
                <a:cs typeface="Times New Roman" charset="0"/>
              </a:rPr>
              <a:t> and </a:t>
            </a:r>
            <a:r>
              <a:rPr lang="en-US" sz="1600" i="0" dirty="0" err="1">
                <a:cs typeface="Times New Roman" charset="0"/>
              </a:rPr>
              <a:t>Wernike</a:t>
            </a:r>
            <a:r>
              <a:rPr lang="en-US" sz="1600" i="0" dirty="0">
                <a:cs typeface="Times New Roman" charset="0"/>
              </a:rPr>
              <a:t>, discovered anti-toxin   for Diphtheria and Tetanus and applied as therapy.</a:t>
            </a:r>
          </a:p>
          <a:p>
            <a:pPr eaLnBrk="1" hangingPunct="1"/>
            <a:r>
              <a:rPr lang="en-US" sz="1600" b="1" i="0" dirty="0">
                <a:cs typeface="Times New Roman" charset="0"/>
              </a:rPr>
              <a:t> </a:t>
            </a:r>
            <a:endParaRPr lang="en-US" sz="1600" i="0" dirty="0">
              <a:cs typeface="Times New Roman" charset="0"/>
            </a:endParaRPr>
          </a:p>
          <a:p>
            <a:pPr eaLnBrk="1" hangingPunct="1"/>
            <a:r>
              <a:rPr lang="en-US" sz="1600" i="0" dirty="0">
                <a:cs typeface="Times New Roman" charset="0"/>
              </a:rPr>
              <a:t> </a:t>
            </a:r>
          </a:p>
          <a:p>
            <a:pPr eaLnBrk="1" hangingPunct="1"/>
            <a:endParaRPr lang="en-US" sz="1600" i="0" dirty="0"/>
          </a:p>
        </p:txBody>
      </p:sp>
    </p:spTree>
    <p:extLst>
      <p:ext uri="{BB962C8B-B14F-4D97-AF65-F5344CB8AC3E}">
        <p14:creationId xmlns:p14="http://schemas.microsoft.com/office/powerpoint/2010/main" val="313530731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ext Box 2"/>
          <p:cNvSpPr txBox="1">
            <a:spLocks noChangeArrowheads="1"/>
          </p:cNvSpPr>
          <p:nvPr/>
        </p:nvSpPr>
        <p:spPr bwMode="auto">
          <a:xfrm>
            <a:off x="685800" y="609600"/>
            <a:ext cx="4648200" cy="45227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br>
              <a:rPr lang="en-US" sz="1600" i="0" dirty="0">
                <a:cs typeface="Times New Roman" charset="0"/>
              </a:rPr>
            </a:br>
            <a:r>
              <a:rPr lang="en-US" sz="1800" i="0" dirty="0">
                <a:cs typeface="Times New Roman" charset="0"/>
              </a:rPr>
              <a:t>Paul Ehrlich (1854 – 1915)</a:t>
            </a:r>
          </a:p>
          <a:p>
            <a:pPr eaLnBrk="1" hangingPunct="1"/>
            <a:br>
              <a:rPr lang="en-US" sz="1600" i="0" dirty="0"/>
            </a:br>
            <a:r>
              <a:rPr lang="en-US" sz="1600" i="0" dirty="0">
                <a:cs typeface="Times New Roman" charset="0"/>
              </a:rPr>
              <a:t>      </a:t>
            </a:r>
            <a:br>
              <a:rPr lang="en-US" sz="1600" i="0" dirty="0">
                <a:cs typeface="Times New Roman" charset="0"/>
              </a:rPr>
            </a:br>
            <a:br>
              <a:rPr lang="en-US" sz="1600" i="0" dirty="0">
                <a:cs typeface="Times New Roman" charset="0"/>
              </a:rPr>
            </a:br>
            <a:r>
              <a:rPr lang="en-US" sz="1600" i="0" dirty="0">
                <a:cs typeface="Times New Roman" charset="0"/>
              </a:rPr>
              <a:t>Developed a series of tissue-staining dyes including that for tubercle bacillus.  </a:t>
            </a:r>
            <a:br>
              <a:rPr lang="en-US" sz="1600" i="0" dirty="0">
                <a:cs typeface="Times New Roman" charset="0"/>
              </a:rPr>
            </a:br>
            <a:br>
              <a:rPr lang="en-US" sz="1600" i="0" dirty="0">
                <a:cs typeface="Times New Roman" charset="0"/>
              </a:rPr>
            </a:br>
            <a:endParaRPr lang="en-US" sz="1600" i="0" dirty="0">
              <a:cs typeface="Times New Roman" charset="0"/>
            </a:endParaRPr>
          </a:p>
          <a:p>
            <a:pPr eaLnBrk="1" hangingPunct="1"/>
            <a:r>
              <a:rPr lang="en-US" sz="16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i="0" dirty="0">
                <a:cs typeface="Times New Roman" charset="0"/>
              </a:rPr>
              <a:t>  Worked with Koch.  Developed anti-toxin (Diphtheria) and </a:t>
            </a:r>
            <a:r>
              <a:rPr lang="en-US" sz="1600" i="0" dirty="0" err="1">
                <a:cs typeface="Times New Roman" charset="0"/>
              </a:rPr>
              <a:t>hemalysis</a:t>
            </a:r>
            <a:endParaRPr lang="en-US" sz="1600" i="0" dirty="0">
              <a:cs typeface="Times New Roman" charset="0"/>
            </a:endParaRPr>
          </a:p>
          <a:p>
            <a:pPr eaLnBrk="1" hangingPunct="1"/>
            <a:endParaRPr lang="en-US" sz="1600" i="0" dirty="0">
              <a:cs typeface="Times New Roman" charset="0"/>
            </a:endParaRPr>
          </a:p>
          <a:p>
            <a:pPr eaLnBrk="1" hangingPunct="1"/>
            <a:r>
              <a:rPr lang="en-US" sz="16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i="0" dirty="0">
                <a:cs typeface="Times New Roman" charset="0"/>
              </a:rPr>
              <a:t>   Side-chain theory of antibody formation:</a:t>
            </a:r>
          </a:p>
          <a:p>
            <a:pPr eaLnBrk="1" hangingPunct="1"/>
            <a:r>
              <a:rPr lang="en-US" sz="1600" i="0" dirty="0">
                <a:cs typeface="Times New Roman" charset="0"/>
              </a:rPr>
              <a:t>"surface receptors bound by lock &amp; key; Ag stimulated receptors"</a:t>
            </a:r>
          </a:p>
          <a:p>
            <a:pPr eaLnBrk="1" hangingPunct="1"/>
            <a:r>
              <a:rPr lang="en-US" sz="1600" i="0" dirty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1600" i="0" dirty="0">
                <a:cs typeface="Times New Roman" charset="0"/>
              </a:rPr>
              <a:t>   Shared 1908 Nobel Prize with Metchnikoff.</a:t>
            </a:r>
          </a:p>
          <a:p>
            <a:pPr eaLnBrk="1" hangingPunct="1"/>
            <a:endParaRPr lang="en-US" sz="1600" i="0" dirty="0"/>
          </a:p>
        </p:txBody>
      </p:sp>
      <p:pic>
        <p:nvPicPr>
          <p:cNvPr id="1433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2743200"/>
            <a:ext cx="2251075" cy="3276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0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381000"/>
            <a:ext cx="1603375" cy="220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221816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3352800"/>
            <a:ext cx="4008438" cy="3336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CC99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FFFFFF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969696"/>
                  </a:outerShdw>
                </a:effectLst>
              </a14:hiddenEffects>
            </a:ext>
          </a:extLst>
        </p:spPr>
      </p:pic>
      <p:sp>
        <p:nvSpPr>
          <p:cNvPr id="15363" name="Rectangle 3"/>
          <p:cNvSpPr>
            <a:spLocks noChangeArrowheads="1"/>
          </p:cNvSpPr>
          <p:nvPr/>
        </p:nvSpPr>
        <p:spPr bwMode="auto">
          <a:xfrm>
            <a:off x="0" y="3908425"/>
            <a:ext cx="3551238" cy="83099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br>
              <a:rPr lang="en-US" sz="1000" i="0">
                <a:cs typeface="Times New Roman" charset="0"/>
              </a:rPr>
            </a:br>
            <a:br>
              <a:rPr lang="en-US" sz="1000" i="0">
                <a:cs typeface="Times New Roman" charset="0"/>
              </a:rPr>
            </a:br>
            <a:endParaRPr lang="en-US" sz="1000" i="0">
              <a:cs typeface="Times New Roman" charset="0"/>
            </a:endParaRPr>
          </a:p>
          <a:p>
            <a:pPr eaLnBrk="0" hangingPunct="0"/>
            <a:endParaRPr lang="en-US" i="0"/>
          </a:p>
        </p:txBody>
      </p:sp>
      <p:pic>
        <p:nvPicPr>
          <p:cNvPr id="1536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228600"/>
            <a:ext cx="2066925" cy="2922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365" name="Text Box 5"/>
          <p:cNvSpPr txBox="1">
            <a:spLocks noChangeArrowheads="1"/>
          </p:cNvSpPr>
          <p:nvPr/>
        </p:nvSpPr>
        <p:spPr bwMode="auto">
          <a:xfrm>
            <a:off x="609600" y="685800"/>
            <a:ext cx="4191000" cy="2108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r>
              <a:rPr lang="en-US" sz="1800" i="0">
                <a:cs typeface="Times New Roman" charset="0"/>
              </a:rPr>
              <a:t>Elie Metchnikoff  (1845-1916)</a:t>
            </a:r>
          </a:p>
          <a:p>
            <a:pPr eaLnBrk="1" hangingPunct="1"/>
            <a:endParaRPr lang="en-US" sz="1800" i="0">
              <a:cs typeface="Times New Roman" charset="0"/>
            </a:endParaRPr>
          </a:p>
          <a:p>
            <a:pPr eaLnBrk="1" hangingPunct="1"/>
            <a:r>
              <a:rPr lang="en-US" sz="1600" i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i="0">
                <a:cs typeface="Times New Roman" charset="0"/>
              </a:rPr>
              <a:t>·   Formed the basis of leukocyte phagocytosis.</a:t>
            </a:r>
          </a:p>
          <a:p>
            <a:pPr eaLnBrk="1" hangingPunct="1"/>
            <a:r>
              <a:rPr lang="en-US" sz="1600" i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i="0">
                <a:cs typeface="Times New Roman" charset="0"/>
              </a:rPr>
              <a:t>·   Birth of cellular immunology</a:t>
            </a:r>
          </a:p>
          <a:p>
            <a:pPr eaLnBrk="1" hangingPunct="1"/>
            <a:r>
              <a:rPr lang="en-US" sz="1600" i="0">
                <a:cs typeface="Times New Roman" charset="0"/>
              </a:rPr>
              <a:t> </a:t>
            </a:r>
          </a:p>
          <a:p>
            <a:pPr eaLnBrk="1" hangingPunct="1"/>
            <a:r>
              <a:rPr lang="en-US" sz="1600" i="0">
                <a:cs typeface="Times New Roman" charset="0"/>
              </a:rPr>
              <a:t>Shared Nobel Prize with Ehrlich in 1908</a:t>
            </a:r>
            <a:r>
              <a:rPr lang="en-US" sz="1600" i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408555016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ext Box 2"/>
          <p:cNvSpPr txBox="1">
            <a:spLocks noChangeArrowheads="1"/>
          </p:cNvSpPr>
          <p:nvPr/>
        </p:nvSpPr>
        <p:spPr bwMode="auto">
          <a:xfrm>
            <a:off x="990600" y="1198563"/>
            <a:ext cx="4747005" cy="181588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r>
              <a:rPr lang="en-US" sz="2000" b="1" i="0" dirty="0">
                <a:cs typeface="Times New Roman" charset="0"/>
              </a:rPr>
              <a:t>Milstein (b. 1927) and </a:t>
            </a:r>
            <a:r>
              <a:rPr lang="en-US" sz="2000" b="1" i="0" dirty="0" err="1">
                <a:cs typeface="Times New Roman" charset="0"/>
              </a:rPr>
              <a:t>K</a:t>
            </a:r>
            <a:r>
              <a:rPr lang="en-US" sz="2000" b="1" i="0" dirty="0" err="1"/>
              <a:t>ö</a:t>
            </a:r>
            <a:r>
              <a:rPr lang="en-US" sz="2000" b="1" i="0" dirty="0" err="1">
                <a:cs typeface="Times New Roman" charset="0"/>
              </a:rPr>
              <a:t>hler</a:t>
            </a:r>
            <a:r>
              <a:rPr lang="en-US" sz="2000" b="1" i="0" dirty="0">
                <a:cs typeface="Times New Roman" charset="0"/>
              </a:rPr>
              <a:t> (1946-1995)</a:t>
            </a:r>
          </a:p>
          <a:p>
            <a:pPr eaLnBrk="1" hangingPunct="1"/>
            <a:endParaRPr lang="en-US" b="1" i="0" dirty="0">
              <a:cs typeface="Times New Roman" charset="0"/>
            </a:endParaRPr>
          </a:p>
          <a:p>
            <a:pPr eaLnBrk="1" hangingPunct="1"/>
            <a:endParaRPr lang="en-US" i="0" dirty="0">
              <a:cs typeface="Times New Roman" charset="0"/>
            </a:endParaRPr>
          </a:p>
          <a:p>
            <a:pPr eaLnBrk="1" hangingPunct="1"/>
            <a:r>
              <a:rPr lang="en-US" sz="20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2000" i="0" dirty="0">
                <a:cs typeface="Times New Roman" charset="0"/>
              </a:rPr>
              <a:t>   Monoclonal antibody</a:t>
            </a:r>
          </a:p>
          <a:p>
            <a:pPr eaLnBrk="1" hangingPunct="1"/>
            <a:endParaRPr lang="en-US" i="0" dirty="0"/>
          </a:p>
        </p:txBody>
      </p:sp>
      <p:pic>
        <p:nvPicPr>
          <p:cNvPr id="16387" name="Picture 3" descr="kohl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2057400"/>
            <a:ext cx="1784350" cy="251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6388" name="Group 4"/>
          <p:cNvGrpSpPr>
            <a:grpSpLocks/>
          </p:cNvGrpSpPr>
          <p:nvPr/>
        </p:nvGrpSpPr>
        <p:grpSpPr bwMode="auto">
          <a:xfrm>
            <a:off x="3122613" y="2257425"/>
            <a:ext cx="2900362" cy="2344738"/>
            <a:chOff x="0" y="0"/>
            <a:chExt cx="1827" cy="1477"/>
          </a:xfrm>
        </p:grpSpPr>
        <p:sp>
          <p:nvSpPr>
            <p:cNvPr id="16390" name="Rectangle 5"/>
            <p:cNvSpPr>
              <a:spLocks noChangeArrowheads="1"/>
            </p:cNvSpPr>
            <p:nvPr/>
          </p:nvSpPr>
          <p:spPr bwMode="auto">
            <a:xfrm>
              <a:off x="0" y="0"/>
              <a:ext cx="1827" cy="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endParaRPr lang="en-IN"/>
            </a:p>
          </p:txBody>
        </p:sp>
        <p:grpSp>
          <p:nvGrpSpPr>
            <p:cNvPr id="16391" name="Group 6"/>
            <p:cNvGrpSpPr>
              <a:grpSpLocks/>
            </p:cNvGrpSpPr>
            <p:nvPr/>
          </p:nvGrpSpPr>
          <p:grpSpPr bwMode="auto">
            <a:xfrm>
              <a:off x="0" y="0"/>
              <a:ext cx="1620" cy="1477"/>
              <a:chOff x="0" y="1477"/>
              <a:chExt cx="1620" cy="1477"/>
            </a:xfrm>
          </p:grpSpPr>
          <p:sp>
            <p:nvSpPr>
              <p:cNvPr id="16392" name="Rectangle 7"/>
              <p:cNvSpPr>
                <a:spLocks noChangeArrowheads="1"/>
              </p:cNvSpPr>
              <p:nvPr/>
            </p:nvSpPr>
            <p:spPr bwMode="auto">
              <a:xfrm>
                <a:off x="0" y="1477"/>
                <a:ext cx="1620" cy="1477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endParaRPr lang="en-IN"/>
              </a:p>
            </p:txBody>
          </p:sp>
          <p:sp>
            <p:nvSpPr>
              <p:cNvPr id="16393" name="Rectangle 8"/>
              <p:cNvSpPr>
                <a:spLocks noChangeArrowheads="1"/>
              </p:cNvSpPr>
              <p:nvPr/>
            </p:nvSpPr>
            <p:spPr bwMode="auto">
              <a:xfrm>
                <a:off x="0" y="1477"/>
                <a:ext cx="1620" cy="1028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r>
                  <a:rPr lang="en-US" sz="800" i="0">
                    <a:latin typeface="Verdana" pitchFamily="34" charset="0"/>
                  </a:rPr>
                  <a:t>  </a:t>
                </a:r>
                <a:r>
                  <a:rPr lang="en-US" sz="10100" i="0">
                    <a:latin typeface="Verdana" pitchFamily="34" charset="0"/>
                  </a:rPr>
                  <a:t> </a:t>
                </a:r>
                <a:r>
                  <a:rPr lang="en-US" sz="800" i="0">
                    <a:latin typeface="Verdana" pitchFamily="34" charset="0"/>
                  </a:rPr>
                  <a:t>                              </a:t>
                </a:r>
              </a:p>
            </p:txBody>
          </p:sp>
        </p:grpSp>
      </p:grpSp>
      <p:pic>
        <p:nvPicPr>
          <p:cNvPr id="16389" name="Picture 9" descr="milstei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3400" y="2057400"/>
            <a:ext cx="1784350" cy="2516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3901436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ext Box 2"/>
          <p:cNvSpPr txBox="1">
            <a:spLocks noChangeArrowheads="1"/>
          </p:cNvSpPr>
          <p:nvPr/>
        </p:nvSpPr>
        <p:spPr bwMode="auto">
          <a:xfrm>
            <a:off x="685800" y="1524000"/>
            <a:ext cx="5867400" cy="26776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r>
              <a:rPr lang="en-US" sz="2000" b="1" i="0" dirty="0">
                <a:cs typeface="Times New Roman" charset="0"/>
              </a:rPr>
              <a:t>Susumu </a:t>
            </a:r>
            <a:r>
              <a:rPr lang="en-US" sz="2000" b="1" i="0" dirty="0" err="1">
                <a:cs typeface="Times New Roman" charset="0"/>
              </a:rPr>
              <a:t>Tonegawa</a:t>
            </a:r>
            <a:r>
              <a:rPr lang="en-US" sz="2000" b="1" i="0" dirty="0">
                <a:cs typeface="Times New Roman" charset="0"/>
              </a:rPr>
              <a:t> (b. 1939) </a:t>
            </a:r>
          </a:p>
          <a:p>
            <a:pPr eaLnBrk="1" hangingPunct="1"/>
            <a:endParaRPr lang="en-US" sz="2000" i="0" dirty="0">
              <a:cs typeface="Times New Roman" charset="0"/>
            </a:endParaRPr>
          </a:p>
          <a:p>
            <a:pPr eaLnBrk="1" hangingPunct="1"/>
            <a:r>
              <a:rPr lang="en-US" sz="2000" i="0" dirty="0">
                <a:cs typeface="Times New Roman" charset="0"/>
              </a:rPr>
              <a:t>Cloning of the Immunoglobulin gene</a:t>
            </a:r>
          </a:p>
          <a:p>
            <a:pPr eaLnBrk="1" hangingPunct="1"/>
            <a:endParaRPr lang="en-US" sz="2000" i="0" dirty="0">
              <a:cs typeface="Times New Roman" charset="0"/>
            </a:endParaRPr>
          </a:p>
          <a:p>
            <a:pPr eaLnBrk="1" hangingPunct="1"/>
            <a:r>
              <a:rPr lang="en-US" sz="2000" i="0" dirty="0">
                <a:cs typeface="Times New Roman" charset="0"/>
              </a:rPr>
              <a:t>1987 Nobel prize for his discovery of "the genetic principle for generation of antibody diversity". </a:t>
            </a:r>
            <a:br>
              <a:rPr lang="en-US" sz="2000" i="0" dirty="0">
                <a:cs typeface="Times New Roman" charset="0"/>
              </a:rPr>
            </a:br>
            <a:br>
              <a:rPr lang="en-US" i="0" dirty="0">
                <a:cs typeface="Times New Roman" charset="0"/>
              </a:rPr>
            </a:br>
            <a:endParaRPr lang="en-US" i="0" dirty="0">
              <a:cs typeface="Times New Roman" charset="0"/>
            </a:endParaRPr>
          </a:p>
        </p:txBody>
      </p:sp>
      <p:grpSp>
        <p:nvGrpSpPr>
          <p:cNvPr id="17411" name="Group 3"/>
          <p:cNvGrpSpPr>
            <a:grpSpLocks/>
          </p:cNvGrpSpPr>
          <p:nvPr/>
        </p:nvGrpSpPr>
        <p:grpSpPr bwMode="auto">
          <a:xfrm>
            <a:off x="3122613" y="2274888"/>
            <a:ext cx="2900362" cy="2255837"/>
            <a:chOff x="0" y="0"/>
            <a:chExt cx="1827" cy="1421"/>
          </a:xfrm>
        </p:grpSpPr>
        <p:sp>
          <p:nvSpPr>
            <p:cNvPr id="17413" name="Rectangle 4"/>
            <p:cNvSpPr>
              <a:spLocks noChangeArrowheads="1"/>
            </p:cNvSpPr>
            <p:nvPr/>
          </p:nvSpPr>
          <p:spPr bwMode="auto">
            <a:xfrm>
              <a:off x="0" y="0"/>
              <a:ext cx="1827" cy="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endParaRPr lang="en-IN"/>
            </a:p>
          </p:txBody>
        </p:sp>
        <p:sp>
          <p:nvSpPr>
            <p:cNvPr id="17414" name="Rectangle 5"/>
            <p:cNvSpPr>
              <a:spLocks noChangeArrowheads="1"/>
            </p:cNvSpPr>
            <p:nvPr/>
          </p:nvSpPr>
          <p:spPr bwMode="auto">
            <a:xfrm>
              <a:off x="0" y="0"/>
              <a:ext cx="1827" cy="142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r>
                <a:rPr lang="en-US" sz="800" i="0">
                  <a:latin typeface="Verdana" pitchFamily="34" charset="0"/>
                </a:rPr>
                <a:t>  </a:t>
              </a:r>
              <a:r>
                <a:rPr lang="en-US" sz="14200" i="0">
                  <a:latin typeface="Verdana" pitchFamily="34" charset="0"/>
                </a:rPr>
                <a:t> </a:t>
              </a:r>
              <a:r>
                <a:rPr lang="en-US" sz="800" i="0">
                  <a:latin typeface="Verdana" pitchFamily="34" charset="0"/>
                </a:rPr>
                <a:t>                                          </a:t>
              </a:r>
            </a:p>
          </p:txBody>
        </p:sp>
      </p:grpSp>
      <p:pic>
        <p:nvPicPr>
          <p:cNvPr id="17412" name="Picture 6" descr="tonegawa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3352800"/>
            <a:ext cx="1600200" cy="2263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4701342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ext Box 2"/>
          <p:cNvSpPr txBox="1">
            <a:spLocks noChangeArrowheads="1"/>
          </p:cNvSpPr>
          <p:nvPr/>
        </p:nvSpPr>
        <p:spPr bwMode="auto">
          <a:xfrm>
            <a:off x="1219200" y="762000"/>
            <a:ext cx="6934200" cy="20621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1pPr>
            <a:lvl2pPr marL="742950" indent="-28575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2pPr>
            <a:lvl3pPr marL="11430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3pPr>
            <a:lvl4pPr marL="16002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4pPr>
            <a:lvl5pPr marL="2057400" indent="-228600" eaLnBrk="0" hangingPunct="0">
              <a:defRPr sz="2400" i="1">
                <a:solidFill>
                  <a:schemeClr val="tx1"/>
                </a:solidFill>
                <a:latin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i="1">
                <a:solidFill>
                  <a:schemeClr val="tx1"/>
                </a:solidFill>
                <a:latin typeface="Times New Roman" charset="0"/>
              </a:defRPr>
            </a:lvl9pPr>
          </a:lstStyle>
          <a:p>
            <a:pPr eaLnBrk="1" hangingPunct="1"/>
            <a:r>
              <a:rPr lang="en-US" sz="2000" i="0" dirty="0">
                <a:cs typeface="Times New Roman" charset="0"/>
              </a:rPr>
              <a:t>Peter C. Doherty and Rolf M. </a:t>
            </a:r>
            <a:r>
              <a:rPr lang="en-US" sz="2000" i="0" dirty="0" err="1">
                <a:cs typeface="Times New Roman" charset="0"/>
              </a:rPr>
              <a:t>Zinkernagel</a:t>
            </a:r>
            <a:endParaRPr lang="en-US" sz="2000" i="0" dirty="0">
              <a:cs typeface="Times New Roman" charset="0"/>
            </a:endParaRPr>
          </a:p>
          <a:p>
            <a:pPr eaLnBrk="1" hangingPunct="1"/>
            <a:endParaRPr lang="en-US" sz="2000" i="0" dirty="0">
              <a:cs typeface="Times New Roman" charset="0"/>
            </a:endParaRPr>
          </a:p>
          <a:p>
            <a:pPr eaLnBrk="1" hangingPunct="1"/>
            <a:r>
              <a:rPr lang="en-US" sz="20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2000" i="0" dirty="0">
                <a:cs typeface="Times New Roman" charset="0"/>
              </a:rPr>
              <a:t>       Two signals</a:t>
            </a:r>
          </a:p>
          <a:p>
            <a:pPr eaLnBrk="1" hangingPunct="1"/>
            <a:r>
              <a:rPr lang="en-US" sz="2000" i="0" dirty="0">
                <a:latin typeface="Symbol" pitchFamily="18" charset="2"/>
                <a:cs typeface="Times New Roman" charset="0"/>
              </a:rPr>
              <a:t>·</a:t>
            </a:r>
            <a:r>
              <a:rPr lang="en-US" sz="2000" i="0" dirty="0">
                <a:cs typeface="Times New Roman" charset="0"/>
              </a:rPr>
              <a:t>        1996 Nobel Prize for their discoveries concerning </a:t>
            </a:r>
          </a:p>
          <a:p>
            <a:pPr eaLnBrk="1" hangingPunct="1"/>
            <a:r>
              <a:rPr lang="en-US" sz="2000" i="0" dirty="0">
                <a:cs typeface="Times New Roman" charset="0"/>
              </a:rPr>
              <a:t>         "the specificity of the cell-mediated immune </a:t>
            </a:r>
            <a:r>
              <a:rPr lang="en-US" sz="2000" i="0" dirty="0" err="1">
                <a:cs typeface="Times New Roman" charset="0"/>
              </a:rPr>
              <a:t>defence</a:t>
            </a:r>
            <a:r>
              <a:rPr lang="en-US" sz="2000" i="0" dirty="0">
                <a:cs typeface="Times New Roman" charset="0"/>
              </a:rPr>
              <a:t>".</a:t>
            </a:r>
            <a:r>
              <a:rPr lang="en-US" i="0" dirty="0">
                <a:cs typeface="Times New Roman" charset="0"/>
              </a:rPr>
              <a:t> </a:t>
            </a:r>
          </a:p>
          <a:p>
            <a:pPr eaLnBrk="1" hangingPunct="1"/>
            <a:endParaRPr lang="en-US" i="0" dirty="0"/>
          </a:p>
        </p:txBody>
      </p:sp>
      <p:grpSp>
        <p:nvGrpSpPr>
          <p:cNvPr id="18435" name="Group 3"/>
          <p:cNvGrpSpPr>
            <a:grpSpLocks/>
          </p:cNvGrpSpPr>
          <p:nvPr/>
        </p:nvGrpSpPr>
        <p:grpSpPr bwMode="auto">
          <a:xfrm>
            <a:off x="3122613" y="2257425"/>
            <a:ext cx="2900362" cy="2344738"/>
            <a:chOff x="0" y="0"/>
            <a:chExt cx="1827" cy="1477"/>
          </a:xfrm>
        </p:grpSpPr>
        <p:sp>
          <p:nvSpPr>
            <p:cNvPr id="18438" name="Rectangle 4"/>
            <p:cNvSpPr>
              <a:spLocks noChangeArrowheads="1"/>
            </p:cNvSpPr>
            <p:nvPr/>
          </p:nvSpPr>
          <p:spPr bwMode="auto">
            <a:xfrm>
              <a:off x="0" y="0"/>
              <a:ext cx="1827" cy="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endParaRPr lang="en-IN"/>
            </a:p>
          </p:txBody>
        </p:sp>
        <p:grpSp>
          <p:nvGrpSpPr>
            <p:cNvPr id="18439" name="Group 5"/>
            <p:cNvGrpSpPr>
              <a:grpSpLocks/>
            </p:cNvGrpSpPr>
            <p:nvPr/>
          </p:nvGrpSpPr>
          <p:grpSpPr bwMode="auto">
            <a:xfrm>
              <a:off x="0" y="0"/>
              <a:ext cx="1620" cy="1477"/>
              <a:chOff x="0" y="1477"/>
              <a:chExt cx="1620" cy="1477"/>
            </a:xfrm>
          </p:grpSpPr>
          <p:sp>
            <p:nvSpPr>
              <p:cNvPr id="18440" name="Rectangle 6"/>
              <p:cNvSpPr>
                <a:spLocks noChangeArrowheads="1"/>
              </p:cNvSpPr>
              <p:nvPr/>
            </p:nvSpPr>
            <p:spPr bwMode="auto">
              <a:xfrm>
                <a:off x="0" y="1477"/>
                <a:ext cx="1620" cy="1477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endParaRPr lang="en-IN"/>
              </a:p>
            </p:txBody>
          </p:sp>
          <p:sp>
            <p:nvSpPr>
              <p:cNvPr id="18441" name="Rectangle 7"/>
              <p:cNvSpPr>
                <a:spLocks noChangeArrowheads="1"/>
              </p:cNvSpPr>
              <p:nvPr/>
            </p:nvSpPr>
            <p:spPr bwMode="auto">
              <a:xfrm>
                <a:off x="0" y="1477"/>
                <a:ext cx="1620" cy="1028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r>
                  <a:rPr lang="en-US" sz="800" i="0">
                    <a:latin typeface="Verdana" pitchFamily="34" charset="0"/>
                  </a:rPr>
                  <a:t>  </a:t>
                </a:r>
                <a:r>
                  <a:rPr lang="en-US" sz="10100" i="0">
                    <a:latin typeface="Verdana" pitchFamily="34" charset="0"/>
                  </a:rPr>
                  <a:t> </a:t>
                </a:r>
                <a:r>
                  <a:rPr lang="en-US" sz="800" i="0">
                    <a:latin typeface="Verdana" pitchFamily="34" charset="0"/>
                  </a:rPr>
                  <a:t>                              </a:t>
                </a:r>
              </a:p>
            </p:txBody>
          </p:sp>
        </p:grpSp>
      </p:grpSp>
      <p:pic>
        <p:nvPicPr>
          <p:cNvPr id="18436" name="Picture 8" descr="dohert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2971800"/>
            <a:ext cx="1838325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37" name="Picture 9" descr="zinkernage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25975" y="2971800"/>
            <a:ext cx="1838325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5545533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482" name="Group 2"/>
          <p:cNvGrpSpPr>
            <a:grpSpLocks/>
          </p:cNvGrpSpPr>
          <p:nvPr/>
        </p:nvGrpSpPr>
        <p:grpSpPr bwMode="auto">
          <a:xfrm>
            <a:off x="304800" y="304800"/>
            <a:ext cx="8458200" cy="6019800"/>
            <a:chOff x="192" y="192"/>
            <a:chExt cx="5328" cy="3792"/>
          </a:xfrm>
        </p:grpSpPr>
        <p:sp>
          <p:nvSpPr>
            <p:cNvPr id="20483" name="Line 3"/>
            <p:cNvSpPr>
              <a:spLocks noChangeShapeType="1"/>
            </p:cNvSpPr>
            <p:nvPr/>
          </p:nvSpPr>
          <p:spPr bwMode="auto">
            <a:xfrm>
              <a:off x="3888" y="2448"/>
              <a:ext cx="0" cy="91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484" name="Line 4"/>
            <p:cNvSpPr>
              <a:spLocks noChangeShapeType="1"/>
            </p:cNvSpPr>
            <p:nvPr/>
          </p:nvSpPr>
          <p:spPr bwMode="auto">
            <a:xfrm>
              <a:off x="2016" y="2448"/>
              <a:ext cx="0" cy="86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485" name="Line 5"/>
            <p:cNvSpPr>
              <a:spLocks noChangeShapeType="1"/>
            </p:cNvSpPr>
            <p:nvPr/>
          </p:nvSpPr>
          <p:spPr bwMode="auto">
            <a:xfrm>
              <a:off x="2880" y="2160"/>
              <a:ext cx="0" cy="67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486" name="Line 6"/>
            <p:cNvSpPr>
              <a:spLocks noChangeShapeType="1"/>
            </p:cNvSpPr>
            <p:nvPr/>
          </p:nvSpPr>
          <p:spPr bwMode="auto">
            <a:xfrm>
              <a:off x="4848" y="1344"/>
              <a:ext cx="0" cy="28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487" name="Line 7"/>
            <p:cNvSpPr>
              <a:spLocks noChangeShapeType="1"/>
            </p:cNvSpPr>
            <p:nvPr/>
          </p:nvSpPr>
          <p:spPr bwMode="auto">
            <a:xfrm>
              <a:off x="3600" y="1296"/>
              <a:ext cx="0" cy="24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488" name="Rectangle 8"/>
            <p:cNvSpPr>
              <a:spLocks noChangeArrowheads="1"/>
            </p:cNvSpPr>
            <p:nvPr/>
          </p:nvSpPr>
          <p:spPr bwMode="auto">
            <a:xfrm>
              <a:off x="2208" y="192"/>
              <a:ext cx="960" cy="288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Stem Cell</a:t>
              </a:r>
            </a:p>
          </p:txBody>
        </p:sp>
        <p:sp>
          <p:nvSpPr>
            <p:cNvPr id="20489" name="Rectangle 9"/>
            <p:cNvSpPr>
              <a:spLocks noChangeArrowheads="1"/>
            </p:cNvSpPr>
            <p:nvPr/>
          </p:nvSpPr>
          <p:spPr bwMode="auto">
            <a:xfrm>
              <a:off x="192" y="1680"/>
              <a:ext cx="384" cy="384"/>
            </a:xfrm>
            <a:prstGeom prst="rect">
              <a:avLst/>
            </a:prstGeom>
            <a:solidFill>
              <a:schemeClr val="hlink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B</a:t>
              </a:r>
            </a:p>
          </p:txBody>
        </p:sp>
        <p:sp>
          <p:nvSpPr>
            <p:cNvPr id="20490" name="Rectangle 10"/>
            <p:cNvSpPr>
              <a:spLocks noChangeArrowheads="1"/>
            </p:cNvSpPr>
            <p:nvPr/>
          </p:nvSpPr>
          <p:spPr bwMode="auto">
            <a:xfrm>
              <a:off x="3504" y="3264"/>
              <a:ext cx="816" cy="24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sz="1800" i="0">
                  <a:latin typeface="Arial" charset="0"/>
                </a:rPr>
                <a:t>Basophils</a:t>
              </a:r>
              <a:endParaRPr lang="en-GB" i="0">
                <a:latin typeface="Arial" charset="0"/>
              </a:endParaRPr>
            </a:p>
          </p:txBody>
        </p:sp>
        <p:sp>
          <p:nvSpPr>
            <p:cNvPr id="20491" name="Rectangle 11"/>
            <p:cNvSpPr>
              <a:spLocks noChangeArrowheads="1"/>
            </p:cNvSpPr>
            <p:nvPr/>
          </p:nvSpPr>
          <p:spPr bwMode="auto">
            <a:xfrm>
              <a:off x="2016" y="1440"/>
              <a:ext cx="1728" cy="768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Polymorpho</a:t>
              </a:r>
            </a:p>
            <a:p>
              <a:pPr algn="ctr" eaLnBrk="0" hangingPunct="0"/>
              <a:r>
                <a:rPr lang="en-GB" i="0">
                  <a:latin typeface="Arial" charset="0"/>
                </a:rPr>
                <a:t>-nuclear </a:t>
              </a:r>
            </a:p>
            <a:p>
              <a:pPr algn="ctr" eaLnBrk="0" hangingPunct="0"/>
              <a:r>
                <a:rPr lang="en-GB" i="0">
                  <a:latin typeface="Arial" charset="0"/>
                </a:rPr>
                <a:t>leucocytes</a:t>
              </a:r>
            </a:p>
          </p:txBody>
        </p:sp>
        <p:sp>
          <p:nvSpPr>
            <p:cNvPr id="20492" name="Rectangle 12"/>
            <p:cNvSpPr>
              <a:spLocks noChangeArrowheads="1"/>
            </p:cNvSpPr>
            <p:nvPr/>
          </p:nvSpPr>
          <p:spPr bwMode="auto">
            <a:xfrm>
              <a:off x="2256" y="2640"/>
              <a:ext cx="1152" cy="384"/>
            </a:xfrm>
            <a:prstGeom prst="rect">
              <a:avLst/>
            </a:prstGeom>
            <a:solidFill>
              <a:srgbClr val="3399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Neutrophils</a:t>
              </a:r>
            </a:p>
          </p:txBody>
        </p:sp>
        <p:sp>
          <p:nvSpPr>
            <p:cNvPr id="20493" name="Rectangle 13"/>
            <p:cNvSpPr>
              <a:spLocks noChangeArrowheads="1"/>
            </p:cNvSpPr>
            <p:nvPr/>
          </p:nvSpPr>
          <p:spPr bwMode="auto">
            <a:xfrm>
              <a:off x="1632" y="3264"/>
              <a:ext cx="816" cy="24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sz="1800" i="0">
                  <a:latin typeface="Arial" charset="0"/>
                </a:rPr>
                <a:t>Eosinophils</a:t>
              </a:r>
              <a:endParaRPr lang="en-GB" i="0">
                <a:latin typeface="Arial" charset="0"/>
              </a:endParaRPr>
            </a:p>
          </p:txBody>
        </p:sp>
        <p:sp>
          <p:nvSpPr>
            <p:cNvPr id="20494" name="Rectangle 14"/>
            <p:cNvSpPr>
              <a:spLocks noChangeArrowheads="1"/>
            </p:cNvSpPr>
            <p:nvPr/>
          </p:nvSpPr>
          <p:spPr bwMode="auto">
            <a:xfrm>
              <a:off x="4224" y="2352"/>
              <a:ext cx="1296" cy="384"/>
            </a:xfrm>
            <a:prstGeom prst="rect">
              <a:avLst/>
            </a:prstGeom>
            <a:solidFill>
              <a:srgbClr val="3399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Macrophages</a:t>
              </a:r>
            </a:p>
          </p:txBody>
        </p:sp>
        <p:sp>
          <p:nvSpPr>
            <p:cNvPr id="20495" name="Rectangle 15"/>
            <p:cNvSpPr>
              <a:spLocks noChangeArrowheads="1"/>
            </p:cNvSpPr>
            <p:nvPr/>
          </p:nvSpPr>
          <p:spPr bwMode="auto">
            <a:xfrm>
              <a:off x="4368" y="1584"/>
              <a:ext cx="1056" cy="384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 Monocytes</a:t>
              </a:r>
            </a:p>
          </p:txBody>
        </p:sp>
        <p:sp>
          <p:nvSpPr>
            <p:cNvPr id="20496" name="Rectangle 16"/>
            <p:cNvSpPr>
              <a:spLocks noChangeArrowheads="1"/>
            </p:cNvSpPr>
            <p:nvPr/>
          </p:nvSpPr>
          <p:spPr bwMode="auto">
            <a:xfrm>
              <a:off x="288" y="816"/>
              <a:ext cx="960" cy="528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Lymphoid</a:t>
              </a:r>
            </a:p>
            <a:p>
              <a:pPr algn="ctr" eaLnBrk="0" hangingPunct="0"/>
              <a:r>
                <a:rPr lang="en-GB" i="0">
                  <a:latin typeface="Arial" charset="0"/>
                </a:rPr>
                <a:t>cell line</a:t>
              </a:r>
            </a:p>
          </p:txBody>
        </p:sp>
        <p:sp>
          <p:nvSpPr>
            <p:cNvPr id="20497" name="Rectangle 17"/>
            <p:cNvSpPr>
              <a:spLocks noChangeArrowheads="1"/>
            </p:cNvSpPr>
            <p:nvPr/>
          </p:nvSpPr>
          <p:spPr bwMode="auto">
            <a:xfrm>
              <a:off x="3408" y="816"/>
              <a:ext cx="1776" cy="528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Myeloid </a:t>
              </a:r>
            </a:p>
            <a:p>
              <a:pPr algn="ctr" eaLnBrk="0" hangingPunct="0"/>
              <a:r>
                <a:rPr lang="en-GB" i="0">
                  <a:latin typeface="Arial" charset="0"/>
                </a:rPr>
                <a:t>cell line</a:t>
              </a:r>
            </a:p>
          </p:txBody>
        </p:sp>
        <p:sp>
          <p:nvSpPr>
            <p:cNvPr id="20498" name="Rectangle 18"/>
            <p:cNvSpPr>
              <a:spLocks noChangeArrowheads="1"/>
            </p:cNvSpPr>
            <p:nvPr/>
          </p:nvSpPr>
          <p:spPr bwMode="auto">
            <a:xfrm>
              <a:off x="912" y="1680"/>
              <a:ext cx="384" cy="384"/>
            </a:xfrm>
            <a:prstGeom prst="rect">
              <a:avLst/>
            </a:prstGeom>
            <a:solidFill>
              <a:schemeClr val="hlink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T</a:t>
              </a:r>
            </a:p>
          </p:txBody>
        </p:sp>
        <p:sp>
          <p:nvSpPr>
            <p:cNvPr id="20499" name="Rectangle 19"/>
            <p:cNvSpPr>
              <a:spLocks noChangeArrowheads="1"/>
            </p:cNvSpPr>
            <p:nvPr/>
          </p:nvSpPr>
          <p:spPr bwMode="auto">
            <a:xfrm>
              <a:off x="576" y="2352"/>
              <a:ext cx="384" cy="384"/>
            </a:xfrm>
            <a:prstGeom prst="rect">
              <a:avLst/>
            </a:prstGeom>
            <a:solidFill>
              <a:srgbClr val="3399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NK</a:t>
              </a:r>
            </a:p>
          </p:txBody>
        </p:sp>
        <p:sp>
          <p:nvSpPr>
            <p:cNvPr id="20500" name="Line 20"/>
            <p:cNvSpPr>
              <a:spLocks noChangeShapeType="1"/>
            </p:cNvSpPr>
            <p:nvPr/>
          </p:nvSpPr>
          <p:spPr bwMode="auto">
            <a:xfrm>
              <a:off x="768" y="1344"/>
              <a:ext cx="0" cy="14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1" name="Line 21"/>
            <p:cNvSpPr>
              <a:spLocks noChangeShapeType="1"/>
            </p:cNvSpPr>
            <p:nvPr/>
          </p:nvSpPr>
          <p:spPr bwMode="auto">
            <a:xfrm>
              <a:off x="480" y="1488"/>
              <a:ext cx="576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2" name="Line 22"/>
            <p:cNvSpPr>
              <a:spLocks noChangeShapeType="1"/>
            </p:cNvSpPr>
            <p:nvPr/>
          </p:nvSpPr>
          <p:spPr bwMode="auto">
            <a:xfrm>
              <a:off x="480" y="1488"/>
              <a:ext cx="0" cy="19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3" name="Line 23"/>
            <p:cNvSpPr>
              <a:spLocks noChangeShapeType="1"/>
            </p:cNvSpPr>
            <p:nvPr/>
          </p:nvSpPr>
          <p:spPr bwMode="auto">
            <a:xfrm>
              <a:off x="1056" y="1488"/>
              <a:ext cx="0" cy="19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4" name="Line 24"/>
            <p:cNvSpPr>
              <a:spLocks noChangeShapeType="1"/>
            </p:cNvSpPr>
            <p:nvPr/>
          </p:nvSpPr>
          <p:spPr bwMode="auto">
            <a:xfrm>
              <a:off x="768" y="1488"/>
              <a:ext cx="0" cy="86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5" name="Line 25"/>
            <p:cNvSpPr>
              <a:spLocks noChangeShapeType="1"/>
            </p:cNvSpPr>
            <p:nvPr/>
          </p:nvSpPr>
          <p:spPr bwMode="auto">
            <a:xfrm>
              <a:off x="2016" y="2448"/>
              <a:ext cx="187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6" name="Line 26"/>
            <p:cNvSpPr>
              <a:spLocks noChangeShapeType="1"/>
            </p:cNvSpPr>
            <p:nvPr/>
          </p:nvSpPr>
          <p:spPr bwMode="auto">
            <a:xfrm>
              <a:off x="768" y="720"/>
              <a:ext cx="3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7" name="Line 27"/>
            <p:cNvSpPr>
              <a:spLocks noChangeShapeType="1"/>
            </p:cNvSpPr>
            <p:nvPr/>
          </p:nvSpPr>
          <p:spPr bwMode="auto">
            <a:xfrm>
              <a:off x="768" y="720"/>
              <a:ext cx="0" cy="9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8" name="Line 28"/>
            <p:cNvSpPr>
              <a:spLocks noChangeShapeType="1"/>
            </p:cNvSpPr>
            <p:nvPr/>
          </p:nvSpPr>
          <p:spPr bwMode="auto">
            <a:xfrm>
              <a:off x="4368" y="720"/>
              <a:ext cx="0" cy="9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09" name="Line 29"/>
            <p:cNvSpPr>
              <a:spLocks noChangeShapeType="1"/>
            </p:cNvSpPr>
            <p:nvPr/>
          </p:nvSpPr>
          <p:spPr bwMode="auto">
            <a:xfrm>
              <a:off x="2688" y="480"/>
              <a:ext cx="0" cy="24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10" name="Line 30"/>
            <p:cNvSpPr>
              <a:spLocks noChangeShapeType="1"/>
            </p:cNvSpPr>
            <p:nvPr/>
          </p:nvSpPr>
          <p:spPr bwMode="auto">
            <a:xfrm>
              <a:off x="4848" y="1968"/>
              <a:ext cx="0" cy="3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IN"/>
            </a:p>
          </p:txBody>
        </p:sp>
        <p:sp>
          <p:nvSpPr>
            <p:cNvPr id="20511" name="Rectangle 31"/>
            <p:cNvSpPr>
              <a:spLocks noChangeArrowheads="1"/>
            </p:cNvSpPr>
            <p:nvPr/>
          </p:nvSpPr>
          <p:spPr bwMode="auto">
            <a:xfrm>
              <a:off x="192" y="3312"/>
              <a:ext cx="1056" cy="240"/>
            </a:xfrm>
            <a:prstGeom prst="rect">
              <a:avLst/>
            </a:prstGeom>
            <a:solidFill>
              <a:schemeClr val="hlink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Specific</a:t>
              </a:r>
            </a:p>
          </p:txBody>
        </p:sp>
        <p:sp>
          <p:nvSpPr>
            <p:cNvPr id="20512" name="Rectangle 32"/>
            <p:cNvSpPr>
              <a:spLocks noChangeArrowheads="1"/>
            </p:cNvSpPr>
            <p:nvPr/>
          </p:nvSpPr>
          <p:spPr bwMode="auto">
            <a:xfrm>
              <a:off x="192" y="3744"/>
              <a:ext cx="1056" cy="240"/>
            </a:xfrm>
            <a:prstGeom prst="rect">
              <a:avLst/>
            </a:prstGeom>
            <a:solidFill>
              <a:srgbClr val="3399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 eaLnBrk="0" hangingPunct="0"/>
              <a:r>
                <a:rPr lang="en-GB" i="0">
                  <a:latin typeface="Arial" charset="0"/>
                </a:rPr>
                <a:t>Innate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2252343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597564"/>
            <a:ext cx="8448868" cy="50966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3713554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149" y="469719"/>
            <a:ext cx="8435651" cy="53691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9544070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2475" y="1214438"/>
            <a:ext cx="7639050" cy="4429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575560386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5338" y="819150"/>
            <a:ext cx="7553325" cy="5219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4941710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990600"/>
            <a:ext cx="7600950" cy="685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1798743"/>
            <a:ext cx="8210550" cy="107694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565512269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799" y="304801"/>
            <a:ext cx="8610601" cy="445863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7710775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588" y="838200"/>
            <a:ext cx="8388630" cy="4572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3581400" y="5562600"/>
            <a:ext cx="4038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Immunology by Richard et al.,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7214189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305635013"/>
              </p:ext>
            </p:extLst>
          </p:nvPr>
        </p:nvGraphicFramePr>
        <p:xfrm>
          <a:off x="381000" y="838200"/>
          <a:ext cx="8305800" cy="5287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64535465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282</TotalTime>
  <Words>1609</Words>
  <Application>Microsoft Office PowerPoint</Application>
  <PresentationFormat>On-screen Show (4:3)</PresentationFormat>
  <Paragraphs>177</Paragraphs>
  <Slides>29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7" baseType="lpstr">
      <vt:lpstr>AR DECODE</vt:lpstr>
      <vt:lpstr>Arial</vt:lpstr>
      <vt:lpstr>Calibri</vt:lpstr>
      <vt:lpstr>Symbol</vt:lpstr>
      <vt:lpstr>Times New Roman</vt:lpstr>
      <vt:lpstr>Verdana</vt:lpstr>
      <vt:lpstr>Wingdings</vt:lpstr>
      <vt:lpstr>Office Theme</vt:lpstr>
      <vt:lpstr>Historical Perspective of Immunology</vt:lpstr>
      <vt:lpstr>Introduction</vt:lpstr>
      <vt:lpstr>Overview of immunology</vt:lpstr>
      <vt:lpstr>Historical perspective</vt:lpstr>
      <vt:lpstr>PowerPoint Presentation</vt:lpstr>
      <vt:lpstr>PowerPoint Presentation</vt:lpstr>
      <vt:lpstr>PowerPoint Presentation</vt:lpstr>
      <vt:lpstr>Relationship between two Great Scientists who contributed significantly to immunology</vt:lpstr>
      <vt:lpstr>PowerPoint Presentation</vt:lpstr>
      <vt:lpstr>First insights into mechanics of immunity…</vt:lpstr>
      <vt:lpstr>A: Both cells and serum contribute to immunity!</vt:lpstr>
      <vt:lpstr>Understanding specificity of antibody for antigen took years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Overviews and Historical Prospective of Immunology</dc:title>
  <dc:creator>MATRICHHAYA</dc:creator>
  <cp:lastModifiedBy>HP</cp:lastModifiedBy>
  <cp:revision>16</cp:revision>
  <dcterms:created xsi:type="dcterms:W3CDTF">2006-08-16T00:00:00Z</dcterms:created>
  <dcterms:modified xsi:type="dcterms:W3CDTF">2021-01-19T05:59:28Z</dcterms:modified>
</cp:coreProperties>
</file>