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70" r:id="rId3"/>
    <p:sldId id="257" r:id="rId4"/>
    <p:sldId id="261" r:id="rId5"/>
    <p:sldId id="258" r:id="rId6"/>
    <p:sldId id="274" r:id="rId7"/>
    <p:sldId id="281" r:id="rId8"/>
    <p:sldId id="271" r:id="rId9"/>
    <p:sldId id="260" r:id="rId10"/>
    <p:sldId id="276" r:id="rId11"/>
    <p:sldId id="259" r:id="rId12"/>
    <p:sldId id="263" r:id="rId13"/>
    <p:sldId id="265" r:id="rId14"/>
    <p:sldId id="279" r:id="rId15"/>
    <p:sldId id="266" r:id="rId16"/>
    <p:sldId id="268" r:id="rId17"/>
    <p:sldId id="272" r:id="rId18"/>
    <p:sldId id="267" r:id="rId19"/>
    <p:sldId id="262" r:id="rId20"/>
    <p:sldId id="283" r:id="rId21"/>
    <p:sldId id="284" r:id="rId22"/>
    <p:sldId id="285" r:id="rId23"/>
    <p:sldId id="286"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70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4EBA-78F5-498C-BE3C-74F2814D9D29}" type="datetimeFigureOut">
              <a:rPr lang="en-US" smtClean="0"/>
              <a:t>12/31/2020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D6811-F1D9-41B0-9346-4DF021B359EF}" type="slidenum">
              <a:rPr lang="en-US" smtClean="0"/>
              <a:t>‹#›</a:t>
            </a:fld>
            <a:endParaRPr lang="en-US"/>
          </a:p>
        </p:txBody>
      </p:sp>
    </p:spTree>
    <p:extLst>
      <p:ext uri="{BB962C8B-B14F-4D97-AF65-F5344CB8AC3E}">
        <p14:creationId xmlns:p14="http://schemas.microsoft.com/office/powerpoint/2010/main" val="234203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D6811-F1D9-41B0-9346-4DF021B359EF}" type="slidenum">
              <a:rPr lang="en-US" smtClean="0"/>
              <a:t>2</a:t>
            </a:fld>
            <a:endParaRPr lang="en-US"/>
          </a:p>
        </p:txBody>
      </p:sp>
    </p:spTree>
    <p:extLst>
      <p:ext uri="{BB962C8B-B14F-4D97-AF65-F5344CB8AC3E}">
        <p14:creationId xmlns:p14="http://schemas.microsoft.com/office/powerpoint/2010/main" val="41693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D6811-F1D9-41B0-9346-4DF021B359EF}" type="slidenum">
              <a:rPr lang="en-US" smtClean="0"/>
              <a:t>8</a:t>
            </a:fld>
            <a:endParaRPr lang="en-US"/>
          </a:p>
        </p:txBody>
      </p:sp>
    </p:spTree>
    <p:extLst>
      <p:ext uri="{BB962C8B-B14F-4D97-AF65-F5344CB8AC3E}">
        <p14:creationId xmlns:p14="http://schemas.microsoft.com/office/powerpoint/2010/main" val="249507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94298-7D1D-4CD6-81AA-1F2EEC71BC03}" type="slidenum">
              <a:rPr lang="en-IN" smtClean="0"/>
              <a:t>20</a:t>
            </a:fld>
            <a:endParaRPr lang="en-IN"/>
          </a:p>
        </p:txBody>
      </p:sp>
    </p:spTree>
    <p:extLst>
      <p:ext uri="{BB962C8B-B14F-4D97-AF65-F5344CB8AC3E}">
        <p14:creationId xmlns:p14="http://schemas.microsoft.com/office/powerpoint/2010/main" val="229317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63622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166106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265626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2676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8475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8819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17386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4742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04340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33903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6702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293985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55883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4068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106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51200" y="228600"/>
            <a:ext cx="8534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03201" y="6248400"/>
            <a:ext cx="2535767"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9245600" y="6248400"/>
            <a:ext cx="2540000" cy="457200"/>
          </a:xfrm>
        </p:spPr>
        <p:txBody>
          <a:bodyPr/>
          <a:lstStyle>
            <a:lvl1pPr>
              <a:defRPr/>
            </a:lvl1pPr>
          </a:lstStyle>
          <a:p>
            <a:fld id="{FF360B88-1254-48E4-B79D-CB3029E606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5711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D8DF6-4266-4923-86CD-0780332D202C}" type="datetimeFigureOut">
              <a:rPr lang="en-US" smtClean="0"/>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408026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D8DF6-4266-4923-86CD-0780332D202C}"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389032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4D8DF6-4266-4923-86CD-0780332D202C}" type="datetimeFigureOut">
              <a:rPr lang="en-US" smtClean="0"/>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190390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D8DF6-4266-4923-86CD-0780332D202C}" type="datetimeFigureOut">
              <a:rPr lang="en-US" smtClean="0"/>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26881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D8DF6-4266-4923-86CD-0780332D202C}" type="datetimeFigureOut">
              <a:rPr lang="en-US" smtClean="0"/>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33024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D8DF6-4266-4923-86CD-0780332D202C}"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99036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D8DF6-4266-4923-86CD-0780332D202C}" type="datetimeFigureOut">
              <a:rPr lang="en-US" smtClean="0"/>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363839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D8DF6-4266-4923-86CD-0780332D202C}" type="datetimeFigureOut">
              <a:rPr lang="en-US" smtClean="0"/>
              <a:t>12/31/2020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8677B-F6F6-4A25-B404-97E32EDB77F2}" type="slidenum">
              <a:rPr lang="en-US" smtClean="0"/>
              <a:t>‹#›</a:t>
            </a:fld>
            <a:endParaRPr lang="en-US"/>
          </a:p>
        </p:txBody>
      </p:sp>
    </p:spTree>
    <p:extLst>
      <p:ext uri="{BB962C8B-B14F-4D97-AF65-F5344CB8AC3E}">
        <p14:creationId xmlns:p14="http://schemas.microsoft.com/office/powerpoint/2010/main" val="58173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2EA02-EA47-416D-A6DE-AB6702FD9F9F}" type="datetimeFigureOut">
              <a:rPr lang="en-IN" smtClean="0">
                <a:solidFill>
                  <a:prstClr val="black">
                    <a:tint val="75000"/>
                  </a:prstClr>
                </a:solidFill>
              </a:rPr>
              <a:pPr/>
              <a:t>31-12-2020</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85097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solidFill>
                  <a:srgbClr val="FF0000"/>
                </a:solidFill>
              </a:rPr>
              <a:t>Cholinergic transmission(Part-II)</a:t>
            </a:r>
            <a:endParaRPr lang="en-US" dirty="0"/>
          </a:p>
        </p:txBody>
      </p:sp>
      <p:sp>
        <p:nvSpPr>
          <p:cNvPr id="3" name="Subtitle 2"/>
          <p:cNvSpPr>
            <a:spLocks noGrp="1"/>
          </p:cNvSpPr>
          <p:nvPr>
            <p:ph type="subTitle" idx="1"/>
          </p:nvPr>
        </p:nvSpPr>
        <p:spPr/>
        <p:txBody>
          <a:bodyPr>
            <a:normAutofit/>
          </a:bodyPr>
          <a:lstStyle/>
          <a:p>
            <a:endParaRPr lang="en-IN" dirty="0" smtClean="0">
              <a:solidFill>
                <a:srgbClr val="0070C0"/>
              </a:solidFill>
            </a:endParaRPr>
          </a:p>
          <a:p>
            <a:r>
              <a:rPr lang="en-IN" dirty="0" smtClean="0">
                <a:solidFill>
                  <a:srgbClr val="0070C0"/>
                </a:solidFill>
              </a:rPr>
              <a:t> </a:t>
            </a:r>
            <a:r>
              <a:rPr lang="en-IN" dirty="0" err="1" smtClean="0">
                <a:solidFill>
                  <a:srgbClr val="0070C0"/>
                </a:solidFill>
              </a:rPr>
              <a:t>Dr.</a:t>
            </a:r>
            <a:r>
              <a:rPr lang="en-IN" dirty="0" smtClean="0">
                <a:solidFill>
                  <a:srgbClr val="0070C0"/>
                </a:solidFill>
              </a:rPr>
              <a:t> Rashmi </a:t>
            </a:r>
            <a:r>
              <a:rPr lang="en-IN" dirty="0" err="1" smtClean="0">
                <a:solidFill>
                  <a:srgbClr val="0070C0"/>
                </a:solidFill>
              </a:rPr>
              <a:t>Rekha</a:t>
            </a:r>
            <a:r>
              <a:rPr lang="en-IN" dirty="0" smtClean="0">
                <a:solidFill>
                  <a:srgbClr val="0070C0"/>
                </a:solidFill>
              </a:rPr>
              <a:t> Kumari</a:t>
            </a:r>
          </a:p>
          <a:p>
            <a:r>
              <a:rPr lang="en-IN" dirty="0" err="1" smtClean="0">
                <a:solidFill>
                  <a:srgbClr val="0070C0"/>
                </a:solidFill>
              </a:rPr>
              <a:t>Asstt</a:t>
            </a:r>
            <a:r>
              <a:rPr lang="en-IN" dirty="0" smtClean="0">
                <a:solidFill>
                  <a:srgbClr val="0070C0"/>
                </a:solidFill>
              </a:rPr>
              <a:t>. Prof, </a:t>
            </a:r>
            <a:r>
              <a:rPr lang="en-IN" dirty="0" err="1" smtClean="0">
                <a:solidFill>
                  <a:srgbClr val="0070C0"/>
                </a:solidFill>
              </a:rPr>
              <a:t>Deptt</a:t>
            </a:r>
            <a:r>
              <a:rPr lang="en-IN" dirty="0" smtClean="0">
                <a:solidFill>
                  <a:srgbClr val="0070C0"/>
                </a:solidFill>
              </a:rPr>
              <a:t>. Of Pharmacology &amp; Toxicology,BVC,Patna-14</a:t>
            </a: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3220" y="371920"/>
            <a:ext cx="1291274" cy="13167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87964" y="644589"/>
            <a:ext cx="904227" cy="955548"/>
          </a:xfrm>
          <a:prstGeom prst="rect">
            <a:avLst/>
          </a:prstGeom>
        </p:spPr>
      </p:pic>
    </p:spTree>
    <p:extLst>
      <p:ext uri="{BB962C8B-B14F-4D97-AF65-F5344CB8AC3E}">
        <p14:creationId xmlns:p14="http://schemas.microsoft.com/office/powerpoint/2010/main" val="3604027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Nicotinic Receptor</a:t>
            </a:r>
            <a:endParaRPr lang="en-US" b="1" dirty="0">
              <a:solidFill>
                <a:srgbClr val="00B0F0"/>
              </a:solidFill>
            </a:endParaRP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Ø"/>
            </a:pPr>
            <a:r>
              <a:rPr lang="en-IN" dirty="0" smtClean="0"/>
              <a:t> </a:t>
            </a:r>
            <a:r>
              <a:rPr lang="en-IN" dirty="0" smtClean="0">
                <a:solidFill>
                  <a:srgbClr val="0070C0"/>
                </a:solidFill>
              </a:rPr>
              <a:t>The nicotinic receptors fall in three main classes</a:t>
            </a:r>
            <a:r>
              <a:rPr lang="en-IN" b="1" dirty="0" smtClean="0">
                <a:solidFill>
                  <a:srgbClr val="00B050"/>
                </a:solidFill>
              </a:rPr>
              <a:t>, the muscle, ganglionic and CNS type</a:t>
            </a:r>
          </a:p>
          <a:p>
            <a:pPr algn="just">
              <a:buFont typeface="Wingdings" panose="05000000000000000000" pitchFamily="2" charset="2"/>
              <a:buChar char="Ø"/>
            </a:pPr>
            <a:r>
              <a:rPr lang="en-IN" dirty="0" smtClean="0"/>
              <a:t> </a:t>
            </a:r>
            <a:r>
              <a:rPr lang="en-IN" u="sng" dirty="0" smtClean="0">
                <a:solidFill>
                  <a:srgbClr val="FF0000"/>
                </a:solidFill>
              </a:rPr>
              <a:t>Nicotinic receptor are typical of ligand gated ion channel( fast action), and their activation always causes a rapid( millisecond) increase in cellular permeability to Na+ and Ca2+, depolarisation and excitation</a:t>
            </a:r>
            <a:r>
              <a:rPr lang="en-IN" u="sng" dirty="0" smtClean="0"/>
              <a:t>. </a:t>
            </a:r>
          </a:p>
          <a:p>
            <a:pPr algn="just">
              <a:buFont typeface="Wingdings" panose="05000000000000000000" pitchFamily="2" charset="2"/>
              <a:buChar char="Ø"/>
            </a:pPr>
            <a:r>
              <a:rPr lang="en-IN" u="sng" dirty="0" smtClean="0">
                <a:solidFill>
                  <a:srgbClr val="FF0000"/>
                </a:solidFill>
              </a:rPr>
              <a:t>By contrast, muscarinic receptors belong to the class of G protein-coupled receptor. Response to muscarinic agonist ae slower, They may be either excitatory or inhibitory</a:t>
            </a:r>
            <a:r>
              <a:rPr lang="en-IN" dirty="0" smtClean="0"/>
              <a:t>.  And they are not necessarily linked to change in ion permeability.</a:t>
            </a:r>
          </a:p>
          <a:p>
            <a:pPr algn="just">
              <a:buFont typeface="Wingdings" panose="05000000000000000000" pitchFamily="2" charset="2"/>
              <a:buChar char="Ø"/>
            </a:pPr>
            <a:r>
              <a:rPr lang="en-IN" dirty="0" smtClean="0"/>
              <a:t> </a:t>
            </a:r>
            <a:endParaRPr lang="en-US" dirty="0"/>
          </a:p>
        </p:txBody>
      </p:sp>
    </p:spTree>
    <p:extLst>
      <p:ext uri="{BB962C8B-B14F-4D97-AF65-F5344CB8AC3E}">
        <p14:creationId xmlns:p14="http://schemas.microsoft.com/office/powerpoint/2010/main" val="3687084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IN" dirty="0" smtClean="0"/>
              <a:t> </a:t>
            </a:r>
            <a:r>
              <a:rPr lang="en-IN" b="1" dirty="0" smtClean="0">
                <a:solidFill>
                  <a:srgbClr val="FF0000"/>
                </a:solidFill>
              </a:rPr>
              <a:t>Nicotinic Muscle Ach receptor(NM): </a:t>
            </a:r>
            <a:r>
              <a:rPr lang="en-IN" dirty="0" smtClean="0"/>
              <a:t>They are </a:t>
            </a:r>
            <a:r>
              <a:rPr lang="en-IN" dirty="0"/>
              <a:t>confined to the skeletal neuromuscular </a:t>
            </a:r>
            <a:r>
              <a:rPr lang="en-IN" dirty="0" smtClean="0"/>
              <a:t>junction and </a:t>
            </a:r>
            <a:r>
              <a:rPr lang="en-IN" u="sng" dirty="0" smtClean="0">
                <a:solidFill>
                  <a:srgbClr val="00B050"/>
                </a:solidFill>
              </a:rPr>
              <a:t>selectively stimulated by Phenyl </a:t>
            </a:r>
            <a:r>
              <a:rPr lang="en-IN" u="sng" dirty="0" err="1">
                <a:solidFill>
                  <a:srgbClr val="00B050"/>
                </a:solidFill>
              </a:rPr>
              <a:t>T</a:t>
            </a:r>
            <a:r>
              <a:rPr lang="en-IN" u="sng" dirty="0" err="1" smtClean="0">
                <a:solidFill>
                  <a:srgbClr val="00B050"/>
                </a:solidFill>
              </a:rPr>
              <a:t>rimethyl</a:t>
            </a:r>
            <a:r>
              <a:rPr lang="en-IN" u="sng" dirty="0" smtClean="0">
                <a:solidFill>
                  <a:srgbClr val="00B050"/>
                </a:solidFill>
              </a:rPr>
              <a:t> Ammonium (PTMA). It is selectively blocked by </a:t>
            </a:r>
            <a:r>
              <a:rPr lang="en-IN" u="sng" dirty="0" err="1" smtClean="0">
                <a:solidFill>
                  <a:srgbClr val="00B050"/>
                </a:solidFill>
              </a:rPr>
              <a:t>tubocurarine</a:t>
            </a:r>
            <a:r>
              <a:rPr lang="en-IN" u="sng" dirty="0" smtClean="0">
                <a:solidFill>
                  <a:srgbClr val="00B050"/>
                </a:solidFill>
              </a:rPr>
              <a:t>. </a:t>
            </a:r>
            <a:r>
              <a:rPr lang="en-IN" dirty="0" smtClean="0"/>
              <a:t> They mediate skeletal muscle contraction.</a:t>
            </a:r>
            <a:endParaRPr lang="en-IN" dirty="0"/>
          </a:p>
          <a:p>
            <a:pPr algn="just">
              <a:buFont typeface="Wingdings" panose="05000000000000000000" pitchFamily="2" charset="2"/>
              <a:buChar char="Ø"/>
            </a:pPr>
            <a:r>
              <a:rPr lang="en-IN" dirty="0"/>
              <a:t> </a:t>
            </a:r>
            <a:r>
              <a:rPr lang="en-IN" b="1" dirty="0" smtClean="0">
                <a:solidFill>
                  <a:srgbClr val="FF0000"/>
                </a:solidFill>
              </a:rPr>
              <a:t>Nicotinic neuronal Ach receptor(NN): </a:t>
            </a:r>
            <a:r>
              <a:rPr lang="en-IN" dirty="0" smtClean="0"/>
              <a:t>These are present on ganglionic cell, adrenal medullary cells and in spinal chord and in certain area of brain</a:t>
            </a:r>
          </a:p>
          <a:p>
            <a:pPr algn="just">
              <a:buFont typeface="Wingdings" panose="05000000000000000000" pitchFamily="2" charset="2"/>
              <a:buChar char="Ø"/>
            </a:pPr>
            <a:r>
              <a:rPr lang="en-IN" dirty="0" smtClean="0"/>
              <a:t>Ganglionic </a:t>
            </a:r>
            <a:r>
              <a:rPr lang="en-IN" dirty="0"/>
              <a:t>receptors are responsible for transmission at sympathetic and parasympathetic ganglia</a:t>
            </a:r>
          </a:p>
          <a:p>
            <a:pPr algn="just">
              <a:buFont typeface="Wingdings" panose="05000000000000000000" pitchFamily="2" charset="2"/>
              <a:buChar char="Ø"/>
            </a:pPr>
            <a:r>
              <a:rPr lang="en-IN" dirty="0"/>
              <a:t> CNS receptor are widespread in </a:t>
            </a:r>
            <a:r>
              <a:rPr lang="en-IN" dirty="0" smtClean="0"/>
              <a:t>brain(Basal </a:t>
            </a:r>
            <a:r>
              <a:rPr lang="en-IN" dirty="0" err="1" smtClean="0"/>
              <a:t>ganglia,cortex</a:t>
            </a:r>
            <a:r>
              <a:rPr lang="en-IN" dirty="0" smtClean="0"/>
              <a:t>, spinal cord and other site)</a:t>
            </a:r>
          </a:p>
          <a:p>
            <a:pPr algn="just">
              <a:buFont typeface="Wingdings" panose="05000000000000000000" pitchFamily="2" charset="2"/>
              <a:buChar char="Ø"/>
            </a:pPr>
            <a:r>
              <a:rPr lang="en-IN" dirty="0"/>
              <a:t>They are </a:t>
            </a:r>
            <a:r>
              <a:rPr lang="en-IN" u="sng" dirty="0">
                <a:solidFill>
                  <a:srgbClr val="00B050"/>
                </a:solidFill>
              </a:rPr>
              <a:t>selectively stimulated by Dimethyl Phenyl </a:t>
            </a:r>
            <a:r>
              <a:rPr lang="en-IN" u="sng" dirty="0" err="1">
                <a:solidFill>
                  <a:srgbClr val="00B050"/>
                </a:solidFill>
              </a:rPr>
              <a:t>Piperazinium</a:t>
            </a:r>
            <a:r>
              <a:rPr lang="en-IN" u="sng" dirty="0">
                <a:solidFill>
                  <a:srgbClr val="00B050"/>
                </a:solidFill>
              </a:rPr>
              <a:t>(DMPP</a:t>
            </a:r>
            <a:r>
              <a:rPr lang="en-IN" u="sng" dirty="0" smtClean="0">
                <a:solidFill>
                  <a:srgbClr val="00B050"/>
                </a:solidFill>
              </a:rPr>
              <a:t>) and </a:t>
            </a:r>
            <a:r>
              <a:rPr lang="en-IN" u="sng" dirty="0" err="1" smtClean="0">
                <a:solidFill>
                  <a:srgbClr val="00B050"/>
                </a:solidFill>
              </a:rPr>
              <a:t>Hexamethonium</a:t>
            </a:r>
            <a:r>
              <a:rPr lang="en-IN" u="sng" dirty="0" smtClean="0">
                <a:solidFill>
                  <a:srgbClr val="00B050"/>
                </a:solidFill>
              </a:rPr>
              <a:t>. </a:t>
            </a:r>
            <a:endParaRPr lang="en-US" dirty="0"/>
          </a:p>
          <a:p>
            <a:pPr algn="just">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79897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Nicotinic Receptors</a:t>
            </a:r>
            <a:endParaRPr lang="en-IN" sz="3600" dirty="0">
              <a:solidFill>
                <a:srgbClr val="C00000"/>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34642088"/>
              </p:ext>
            </p:extLst>
          </p:nvPr>
        </p:nvGraphicFramePr>
        <p:xfrm>
          <a:off x="813302" y="904240"/>
          <a:ext cx="10565395" cy="6094948"/>
        </p:xfrm>
        <a:graphic>
          <a:graphicData uri="http://schemas.openxmlformats.org/drawingml/2006/table">
            <a:tbl>
              <a:tblPr firstRow="1" firstCol="1" lastRow="1" lastCol="1" bandRow="1" bandCol="1">
                <a:tableStyleId>{5940675A-B579-460E-94D1-54222C63F5DA}</a:tableStyleId>
              </a:tblPr>
              <a:tblGrid>
                <a:gridCol w="1586897">
                  <a:extLst>
                    <a:ext uri="{9D8B030D-6E8A-4147-A177-3AD203B41FA5}">
                      <a16:colId xmlns="" xmlns:a16="http://schemas.microsoft.com/office/drawing/2014/main" val="2049754357"/>
                    </a:ext>
                  </a:extLst>
                </a:gridCol>
                <a:gridCol w="4097165">
                  <a:extLst>
                    <a:ext uri="{9D8B030D-6E8A-4147-A177-3AD203B41FA5}">
                      <a16:colId xmlns="" xmlns:a16="http://schemas.microsoft.com/office/drawing/2014/main" val="2886453594"/>
                    </a:ext>
                  </a:extLst>
                </a:gridCol>
                <a:gridCol w="4881333">
                  <a:extLst>
                    <a:ext uri="{9D8B030D-6E8A-4147-A177-3AD203B41FA5}">
                      <a16:colId xmlns="" xmlns:a16="http://schemas.microsoft.com/office/drawing/2014/main" val="348036538"/>
                    </a:ext>
                  </a:extLst>
                </a:gridCol>
              </a:tblGrid>
              <a:tr h="660400">
                <a:tc>
                  <a:txBody>
                    <a:bodyPr/>
                    <a:lstStyle/>
                    <a:p>
                      <a:pPr algn="just">
                        <a:lnSpc>
                          <a:spcPct val="100000"/>
                        </a:lnSpc>
                        <a:spcAft>
                          <a:spcPts val="0"/>
                        </a:spcAft>
                      </a:pPr>
                      <a:r>
                        <a:rPr lang="en-US" sz="2000" b="0" dirty="0">
                          <a:effectLst/>
                          <a:latin typeface="Comic Sans MS" panose="030F0702030302020204" pitchFamily="66" charset="0"/>
                        </a:rPr>
                        <a:t/>
                      </a:r>
                      <a:br>
                        <a:rPr lang="en-US" sz="2000" b="0" dirty="0">
                          <a:effectLst/>
                          <a:latin typeface="Comic Sans MS" panose="030F0702030302020204" pitchFamily="66" charset="0"/>
                        </a:rPr>
                      </a:br>
                      <a:r>
                        <a:rPr lang="en-US" sz="2000" b="0" dirty="0">
                          <a:effectLst/>
                          <a:latin typeface="Comic Sans MS" panose="030F0702030302020204" pitchFamily="66" charset="0"/>
                        </a:rPr>
                        <a:t> </a:t>
                      </a:r>
                      <a:endParaRPr lang="en-IN" sz="2000" b="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ctr">
                        <a:lnSpc>
                          <a:spcPct val="100000"/>
                        </a:lnSpc>
                        <a:spcAft>
                          <a:spcPts val="0"/>
                        </a:spcAft>
                      </a:pPr>
                      <a:r>
                        <a:rPr lang="en-US" sz="2000" b="1" dirty="0">
                          <a:solidFill>
                            <a:srgbClr val="C00000"/>
                          </a:solidFill>
                          <a:effectLst/>
                          <a:latin typeface="Calibri" panose="020F0502020204030204" pitchFamily="34" charset="0"/>
                          <a:cs typeface="Calibri" panose="020F0502020204030204" pitchFamily="34" charset="0"/>
                        </a:rPr>
                        <a:t>N</a:t>
                      </a:r>
                      <a:r>
                        <a:rPr lang="en-US" sz="2000" b="1" baseline="-25000" dirty="0">
                          <a:solidFill>
                            <a:srgbClr val="C00000"/>
                          </a:solidFill>
                          <a:effectLst/>
                          <a:latin typeface="Calibri" panose="020F0502020204030204" pitchFamily="34" charset="0"/>
                          <a:cs typeface="Calibri" panose="020F0502020204030204" pitchFamily="34" charset="0"/>
                        </a:rPr>
                        <a:t>M</a:t>
                      </a:r>
                      <a:r>
                        <a:rPr lang="en-US" sz="2000" b="1" dirty="0">
                          <a:solidFill>
                            <a:srgbClr val="C00000"/>
                          </a:solidFill>
                          <a:effectLst/>
                          <a:latin typeface="Calibri" panose="020F0502020204030204" pitchFamily="34" charset="0"/>
                          <a:cs typeface="Calibri" panose="020F0502020204030204" pitchFamily="34" charset="0"/>
                        </a:rPr>
                        <a:t> </a:t>
                      </a:r>
                      <a:endParaRPr lang="en-IN"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00000"/>
                        </a:lnSpc>
                        <a:spcAft>
                          <a:spcPts val="0"/>
                        </a:spcAft>
                      </a:pPr>
                      <a:r>
                        <a:rPr lang="en-US" sz="2000" b="1" dirty="0">
                          <a:solidFill>
                            <a:srgbClr val="C00000"/>
                          </a:solidFill>
                          <a:effectLst/>
                          <a:latin typeface="Calibri" panose="020F0502020204030204" pitchFamily="34" charset="0"/>
                          <a:cs typeface="Calibri" panose="020F0502020204030204" pitchFamily="34" charset="0"/>
                        </a:rPr>
                        <a:t>N</a:t>
                      </a:r>
                      <a:r>
                        <a:rPr lang="en-US" sz="2000" b="1" baseline="-25000" dirty="0">
                          <a:solidFill>
                            <a:srgbClr val="C00000"/>
                          </a:solidFill>
                          <a:effectLst/>
                          <a:latin typeface="Calibri" panose="020F0502020204030204" pitchFamily="34" charset="0"/>
                          <a:cs typeface="Calibri" panose="020F0502020204030204" pitchFamily="34" charset="0"/>
                        </a:rPr>
                        <a:t>N</a:t>
                      </a:r>
                      <a:r>
                        <a:rPr lang="en-US" sz="2000" b="1" dirty="0">
                          <a:solidFill>
                            <a:srgbClr val="C00000"/>
                          </a:solidFill>
                          <a:effectLst/>
                          <a:latin typeface="Calibri" panose="020F0502020204030204" pitchFamily="34" charset="0"/>
                          <a:cs typeface="Calibri" panose="020F0502020204030204" pitchFamily="34" charset="0"/>
                        </a:rPr>
                        <a:t> </a:t>
                      </a:r>
                      <a:endParaRPr lang="en-IN"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260442384"/>
                  </a:ext>
                </a:extLst>
              </a:tr>
              <a:tr h="3018919">
                <a:tc>
                  <a:txBody>
                    <a:bodyPr/>
                    <a:lstStyle/>
                    <a:p>
                      <a:pPr>
                        <a:lnSpc>
                          <a:spcPct val="100000"/>
                        </a:lnSpc>
                        <a:spcAft>
                          <a:spcPts val="0"/>
                        </a:spcAft>
                      </a:pPr>
                      <a:r>
                        <a:rPr lang="en-US" sz="2000" b="1" dirty="0" smtClean="0">
                          <a:solidFill>
                            <a:srgbClr val="00B050"/>
                          </a:solidFill>
                          <a:effectLst/>
                          <a:latin typeface="Calibri" panose="020F0502020204030204" pitchFamily="34" charset="0"/>
                          <a:cs typeface="Calibri" panose="020F0502020204030204" pitchFamily="34" charset="0"/>
                        </a:rPr>
                        <a:t>1.Location </a:t>
                      </a:r>
                      <a:r>
                        <a:rPr lang="en-US" sz="2000" b="1" dirty="0">
                          <a:solidFill>
                            <a:srgbClr val="00B050"/>
                          </a:solidFill>
                          <a:effectLst/>
                          <a:latin typeface="Calibri" panose="020F0502020204030204" pitchFamily="34" charset="0"/>
                          <a:cs typeface="Calibri" panose="020F0502020204030204" pitchFamily="34" charset="0"/>
                        </a:rPr>
                        <a:t>and function </a:t>
                      </a:r>
                      <a:r>
                        <a:rPr lang="en-US" sz="2000" b="1" dirty="0" err="1" smtClean="0">
                          <a:solidFill>
                            <a:srgbClr val="00B050"/>
                          </a:solidFill>
                          <a:effectLst/>
                          <a:latin typeface="Calibri" panose="020F0502020204030204" pitchFamily="34" charset="0"/>
                          <a:cs typeface="Calibri" panose="020F0502020204030204" pitchFamily="34" charset="0"/>
                        </a:rPr>
                        <a:t>subserved</a:t>
                      </a:r>
                      <a:endParaRPr lang="en-US" sz="2000" b="1" dirty="0" smtClean="0">
                        <a:solidFill>
                          <a:srgbClr val="00B050"/>
                        </a:solidFill>
                        <a:effectLst/>
                        <a:latin typeface="Calibri" panose="020F0502020204030204" pitchFamily="34"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2. Nature</a:t>
                      </a: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3.Transducer mechanism/membrane response</a:t>
                      </a:r>
                      <a:endParaRPr lang="en-IN"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u="sng" dirty="0">
                          <a:effectLst/>
                          <a:latin typeface="Calibri" panose="020F0502020204030204" pitchFamily="34" charset="0"/>
                          <a:cs typeface="Calibri" panose="020F0502020204030204" pitchFamily="34" charset="0"/>
                        </a:rPr>
                        <a:t>Neuromuscular junction</a:t>
                      </a:r>
                      <a:r>
                        <a:rPr lang="en-US" sz="2000" b="0" dirty="0">
                          <a:effectLst/>
                          <a:latin typeface="Calibri" panose="020F0502020204030204" pitchFamily="34" charset="0"/>
                          <a:cs typeface="Calibri" panose="020F0502020204030204" pitchFamily="34" charset="0"/>
                        </a:rPr>
                        <a:t>: Depolarization of muscle end plate </a:t>
                      </a:r>
                      <a:r>
                        <a:rPr lang="en-US" sz="2000" b="0" dirty="0" smtClean="0">
                          <a:effectLst/>
                          <a:latin typeface="Calibri" panose="020F0502020204030204" pitchFamily="34" charset="0"/>
                          <a:cs typeface="Calibri" panose="020F0502020204030204" pitchFamily="34" charset="0"/>
                          <a:sym typeface="Wingdings" panose="05000000000000000000" pitchFamily="2" charset="2"/>
                        </a:rPr>
                        <a:t></a:t>
                      </a:r>
                      <a:r>
                        <a:rPr lang="en-US" sz="2000" b="0" dirty="0" smtClean="0">
                          <a:effectLst/>
                          <a:latin typeface="Calibri" panose="020F0502020204030204" pitchFamily="34" charset="0"/>
                          <a:cs typeface="Calibri" panose="020F0502020204030204" pitchFamily="34" charset="0"/>
                        </a:rPr>
                        <a:t> </a:t>
                      </a:r>
                      <a:r>
                        <a:rPr lang="en-US" sz="2000" b="0" dirty="0">
                          <a:effectLst/>
                          <a:latin typeface="Calibri" panose="020F0502020204030204" pitchFamily="34" charset="0"/>
                          <a:cs typeface="Calibri" panose="020F0502020204030204" pitchFamily="34" charset="0"/>
                        </a:rPr>
                        <a:t>contraction of skeletal muscle.</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r>
                        <a:rPr lang="en-US" sz="2000" b="0" dirty="0" smtClean="0">
                          <a:effectLst/>
                          <a:latin typeface="Calibri" panose="020F0502020204030204" pitchFamily="34" charset="0"/>
                          <a:cs typeface="Calibri" panose="020F0502020204030204" pitchFamily="34" charset="0"/>
                        </a:rPr>
                        <a:t>Has intrinsic ion channel, </a:t>
                      </a:r>
                      <a:r>
                        <a:rPr lang="en-US" sz="2000" b="0" dirty="0" err="1" smtClean="0">
                          <a:effectLst/>
                          <a:latin typeface="Calibri" panose="020F0502020204030204" pitchFamily="34" charset="0"/>
                          <a:cs typeface="Calibri" panose="020F0502020204030204" pitchFamily="34" charset="0"/>
                        </a:rPr>
                        <a:t>pentamer</a:t>
                      </a:r>
                      <a:r>
                        <a:rPr lang="en-US" sz="2000" b="0" baseline="0" dirty="0" smtClean="0">
                          <a:effectLst/>
                          <a:latin typeface="Calibri" panose="020F0502020204030204" pitchFamily="34" charset="0"/>
                          <a:cs typeface="Calibri" panose="020F0502020204030204" pitchFamily="34" charset="0"/>
                        </a:rPr>
                        <a:t> of </a:t>
                      </a:r>
                      <a:r>
                        <a:rPr lang="el-GR" sz="2000" b="0" baseline="0" dirty="0" smtClean="0">
                          <a:effectLst/>
                          <a:latin typeface="Calibri" panose="020F0502020204030204" pitchFamily="34" charset="0"/>
                          <a:cs typeface="Calibri" panose="020F0502020204030204" pitchFamily="34" charset="0"/>
                        </a:rPr>
                        <a:t>α</a:t>
                      </a:r>
                      <a:r>
                        <a:rPr lang="en-IN" sz="2000" b="0" baseline="0" dirty="0" smtClean="0">
                          <a:effectLst/>
                          <a:latin typeface="Calibri" panose="020F0502020204030204" pitchFamily="34" charset="0"/>
                          <a:cs typeface="Calibri" panose="020F0502020204030204" pitchFamily="34" charset="0"/>
                        </a:rPr>
                        <a:t>2</a:t>
                      </a:r>
                      <a:r>
                        <a:rPr lang="el-GR" sz="2000" b="0" baseline="0" dirty="0" smtClean="0">
                          <a:effectLst/>
                          <a:latin typeface="Calibri" panose="020F0502020204030204" pitchFamily="34" charset="0"/>
                          <a:cs typeface="Calibri" panose="020F0502020204030204" pitchFamily="34" charset="0"/>
                        </a:rPr>
                        <a:t>βε</a:t>
                      </a:r>
                      <a:r>
                        <a:rPr lang="en-IN" sz="2000" b="0" baseline="0" dirty="0" smtClean="0">
                          <a:effectLst/>
                          <a:latin typeface="Calibri" panose="020F0502020204030204" pitchFamily="34" charset="0"/>
                          <a:cs typeface="Calibri" panose="020F0502020204030204" pitchFamily="34" charset="0"/>
                        </a:rPr>
                        <a:t> or </a:t>
                      </a:r>
                      <a:r>
                        <a:rPr lang="el-GR" sz="2000" b="0" baseline="0" dirty="0" smtClean="0">
                          <a:effectLst/>
                          <a:latin typeface="Calibri" panose="020F0502020204030204" pitchFamily="34" charset="0"/>
                          <a:cs typeface="Calibri" panose="020F0502020204030204" pitchFamily="34" charset="0"/>
                        </a:rPr>
                        <a:t>Ϋ</a:t>
                      </a:r>
                      <a:r>
                        <a:rPr lang="en-IN" sz="2000" b="0" baseline="0" dirty="0" smtClean="0">
                          <a:effectLst/>
                          <a:latin typeface="Calibri" panose="020F0502020204030204" pitchFamily="34" charset="0"/>
                          <a:cs typeface="Calibri" panose="020F0502020204030204" pitchFamily="34" charset="0"/>
                        </a:rPr>
                        <a:t> and </a:t>
                      </a:r>
                      <a:r>
                        <a:rPr lang="el-GR" sz="2000" b="0" baseline="0" dirty="0" smtClean="0">
                          <a:effectLst/>
                          <a:latin typeface="Calibri" panose="020F0502020204030204" pitchFamily="34" charset="0"/>
                          <a:cs typeface="Calibri" panose="020F0502020204030204" pitchFamily="34" charset="0"/>
                        </a:rPr>
                        <a:t>δ</a:t>
                      </a:r>
                      <a:r>
                        <a:rPr lang="en-US" sz="2000" b="0" dirty="0">
                          <a:effectLst/>
                          <a:latin typeface="Calibri" panose="020F0502020204030204" pitchFamily="34" charset="0"/>
                          <a:cs typeface="Calibri" panose="020F0502020204030204" pitchFamily="34" charset="0"/>
                        </a:rPr>
                        <a:t> </a:t>
                      </a:r>
                      <a:r>
                        <a:rPr lang="en-US" sz="2000" b="0" dirty="0" smtClean="0">
                          <a:effectLst/>
                          <a:latin typeface="Calibri" panose="020F0502020204030204" pitchFamily="34" charset="0"/>
                          <a:cs typeface="Calibri" panose="020F0502020204030204" pitchFamily="34" charset="0"/>
                        </a:rPr>
                        <a:t>subunits, each unit has 4TM</a:t>
                      </a: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Opening of cation(Na+) channel-</a:t>
                      </a:r>
                      <a:r>
                        <a:rPr lang="en-IN" sz="20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Excitatory</a:t>
                      </a:r>
                      <a:endParaRPr lang="en-IN"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u="sng" dirty="0">
                          <a:effectLst/>
                          <a:latin typeface="Calibri" panose="020F0502020204030204" pitchFamily="34" charset="0"/>
                          <a:cs typeface="Calibri" panose="020F0502020204030204" pitchFamily="34" charset="0"/>
                        </a:rPr>
                        <a:t>Autonomic ganglia</a:t>
                      </a:r>
                      <a:r>
                        <a:rPr lang="en-US" sz="2000" b="0" dirty="0">
                          <a:effectLst/>
                          <a:latin typeface="Calibri" panose="020F0502020204030204" pitchFamily="34" charset="0"/>
                          <a:cs typeface="Calibri" panose="020F0502020204030204" pitchFamily="34" charset="0"/>
                        </a:rPr>
                        <a:t>: </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dirty="0">
                          <a:effectLst/>
                          <a:latin typeface="Calibri" panose="020F0502020204030204" pitchFamily="34" charset="0"/>
                          <a:cs typeface="Calibri" panose="020F0502020204030204" pitchFamily="34" charset="0"/>
                        </a:rPr>
                        <a:t>Depolarization </a:t>
                      </a:r>
                      <a:r>
                        <a:rPr lang="en-US" sz="2000" b="0" dirty="0" smtClean="0">
                          <a:effectLst/>
                          <a:latin typeface="Calibri" panose="020F0502020204030204" pitchFamily="34" charset="0"/>
                          <a:cs typeface="Calibri" panose="020F0502020204030204" pitchFamily="34" charset="0"/>
                          <a:sym typeface="Wingdings" panose="05000000000000000000" pitchFamily="2" charset="2"/>
                        </a:rPr>
                        <a:t></a:t>
                      </a:r>
                      <a:r>
                        <a:rPr lang="en-US" sz="2000" b="0" dirty="0" smtClean="0">
                          <a:effectLst/>
                          <a:latin typeface="Calibri" panose="020F0502020204030204" pitchFamily="34" charset="0"/>
                          <a:cs typeface="Calibri" panose="020F0502020204030204" pitchFamily="34" charset="0"/>
                        </a:rPr>
                        <a:t> </a:t>
                      </a:r>
                      <a:r>
                        <a:rPr lang="en-US" sz="2000" b="0" dirty="0">
                          <a:effectLst/>
                          <a:latin typeface="Calibri" panose="020F0502020204030204" pitchFamily="34" charset="0"/>
                          <a:cs typeface="Calibri" panose="020F0502020204030204" pitchFamily="34" charset="0"/>
                        </a:rPr>
                        <a:t>post-ganglionic impulse.</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u="sng" dirty="0">
                          <a:effectLst/>
                          <a:latin typeface="Calibri" panose="020F0502020204030204" pitchFamily="34" charset="0"/>
                          <a:cs typeface="Calibri" panose="020F0502020204030204" pitchFamily="34" charset="0"/>
                        </a:rPr>
                        <a:t>Adrenal medulla</a:t>
                      </a:r>
                      <a:r>
                        <a:rPr lang="en-US" sz="2000" b="0" dirty="0">
                          <a:effectLst/>
                          <a:latin typeface="Calibri" panose="020F0502020204030204" pitchFamily="34" charset="0"/>
                          <a:cs typeface="Calibri" panose="020F0502020204030204" pitchFamily="34" charset="0"/>
                        </a:rPr>
                        <a:t>: </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dirty="0">
                          <a:effectLst/>
                          <a:latin typeface="Calibri" panose="020F0502020204030204" pitchFamily="34" charset="0"/>
                          <a:cs typeface="Calibri" panose="020F0502020204030204" pitchFamily="34" charset="0"/>
                        </a:rPr>
                        <a:t>Catecholamine release.</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u="sng" dirty="0">
                          <a:effectLst/>
                          <a:latin typeface="Calibri" panose="020F0502020204030204" pitchFamily="34" charset="0"/>
                          <a:cs typeface="Calibri" panose="020F0502020204030204" pitchFamily="34" charset="0"/>
                        </a:rPr>
                        <a:t>CNS</a:t>
                      </a:r>
                      <a:r>
                        <a:rPr lang="en-US" sz="2000" b="0" dirty="0">
                          <a:effectLst/>
                          <a:latin typeface="Calibri" panose="020F0502020204030204" pitchFamily="34" charset="0"/>
                          <a:cs typeface="Calibri" panose="020F0502020204030204" pitchFamily="34" charset="0"/>
                        </a:rPr>
                        <a:t>: </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dirty="0">
                          <a:effectLst/>
                          <a:latin typeface="Calibri" panose="020F0502020204030204" pitchFamily="34" charset="0"/>
                          <a:cs typeface="Calibri" panose="020F0502020204030204" pitchFamily="34" charset="0"/>
                        </a:rPr>
                        <a:t>Site specific excitation or inhibition</a:t>
                      </a:r>
                      <a:r>
                        <a:rPr lang="en-US" sz="2000" b="0" dirty="0" smtClean="0">
                          <a:effectLst/>
                          <a:latin typeface="Calibri" panose="020F0502020204030204" pitchFamily="34" charset="0"/>
                          <a:cs typeface="Calibri" panose="020F0502020204030204" pitchFamily="34" charset="0"/>
                        </a:rPr>
                        <a:t>.</a:t>
                      </a: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Has intrinsic ion channel, </a:t>
                      </a:r>
                      <a:r>
                        <a:rPr lang="en-IN" sz="2000" b="0" dirty="0" err="1" smtClean="0">
                          <a:effectLst/>
                          <a:latin typeface="Calibri" panose="020F0502020204030204" pitchFamily="34" charset="0"/>
                          <a:ea typeface="Times New Roman" panose="02020603050405020304" pitchFamily="18" charset="0"/>
                          <a:cs typeface="Calibri" panose="020F0502020204030204" pitchFamily="34" charset="0"/>
                        </a:rPr>
                        <a:t>pentamer</a:t>
                      </a: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 of only </a:t>
                      </a:r>
                      <a:r>
                        <a:rPr lang="el-GR" sz="2000" b="0" dirty="0" smtClean="0">
                          <a:effectLst/>
                          <a:latin typeface="Calibri" panose="020F0502020204030204" pitchFamily="34" charset="0"/>
                          <a:ea typeface="Times New Roman" panose="02020603050405020304" pitchFamily="18" charset="0"/>
                          <a:cs typeface="Calibri" panose="020F0502020204030204" pitchFamily="34" charset="0"/>
                        </a:rPr>
                        <a:t>αβ</a:t>
                      </a: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 subunit, each subunit has 4 TM</a:t>
                      </a: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Opening of cation(Na+ , K+, ca2+) </a:t>
                      </a:r>
                      <a:r>
                        <a:rPr lang="en-IN" sz="20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channel-Excitatory</a:t>
                      </a:r>
                    </a:p>
                    <a:p>
                      <a:pPr>
                        <a:lnSpc>
                          <a:spcPct val="100000"/>
                        </a:lnSpc>
                        <a:spcAft>
                          <a:spcPts val="0"/>
                        </a:spcAft>
                      </a:pP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881973624"/>
                  </a:ext>
                </a:extLst>
              </a:tr>
              <a:tr h="431274">
                <a:tc>
                  <a:txBody>
                    <a:bodyPr/>
                    <a:lstStyle/>
                    <a:p>
                      <a:pPr>
                        <a:lnSpc>
                          <a:spcPct val="100000"/>
                        </a:lnSpc>
                        <a:spcAft>
                          <a:spcPts val="0"/>
                        </a:spcAft>
                      </a:pPr>
                      <a:r>
                        <a:rPr lang="en-US" sz="2000" b="1" dirty="0">
                          <a:solidFill>
                            <a:srgbClr val="00B050"/>
                          </a:solidFill>
                          <a:effectLst/>
                          <a:latin typeface="Calibri" panose="020F0502020204030204" pitchFamily="34" charset="0"/>
                          <a:cs typeface="Calibri" panose="020F0502020204030204" pitchFamily="34" charset="0"/>
                        </a:rPr>
                        <a:t>Agonists</a:t>
                      </a:r>
                      <a:endParaRPr lang="en-IN"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smtClean="0">
                          <a:effectLst/>
                          <a:latin typeface="Calibri" panose="020F0502020204030204" pitchFamily="34" charset="0"/>
                          <a:cs typeface="Calibri" panose="020F0502020204030204" pitchFamily="34" charset="0"/>
                        </a:rPr>
                        <a:t>PTMA(Selective), </a:t>
                      </a:r>
                      <a:r>
                        <a:rPr lang="en-US" sz="2000" b="0" dirty="0">
                          <a:effectLst/>
                          <a:latin typeface="Calibri" panose="020F0502020204030204" pitchFamily="34" charset="0"/>
                          <a:cs typeface="Calibri" panose="020F0502020204030204" pitchFamily="34" charset="0"/>
                        </a:rPr>
                        <a:t>Nicotine</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smtClean="0">
                          <a:effectLst/>
                          <a:latin typeface="Calibri" panose="020F0502020204030204" pitchFamily="34" charset="0"/>
                          <a:cs typeface="Calibri" panose="020F0502020204030204" pitchFamily="34" charset="0"/>
                        </a:rPr>
                        <a:t>DMPP(Selective), </a:t>
                      </a:r>
                      <a:r>
                        <a:rPr lang="en-US" sz="2000" b="0" dirty="0">
                          <a:effectLst/>
                          <a:latin typeface="Calibri" panose="020F0502020204030204" pitchFamily="34" charset="0"/>
                          <a:cs typeface="Calibri" panose="020F0502020204030204" pitchFamily="34" charset="0"/>
                        </a:rPr>
                        <a:t>Nicotine</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302844421"/>
                  </a:ext>
                </a:extLst>
              </a:tr>
              <a:tr h="431274">
                <a:tc>
                  <a:txBody>
                    <a:bodyPr/>
                    <a:lstStyle/>
                    <a:p>
                      <a:pPr>
                        <a:lnSpc>
                          <a:spcPct val="100000"/>
                        </a:lnSpc>
                        <a:spcAft>
                          <a:spcPts val="0"/>
                        </a:spcAft>
                      </a:pPr>
                      <a:r>
                        <a:rPr lang="en-US" sz="2000" b="1" dirty="0">
                          <a:solidFill>
                            <a:srgbClr val="00B050"/>
                          </a:solidFill>
                          <a:effectLst/>
                          <a:latin typeface="Calibri" panose="020F0502020204030204" pitchFamily="34" charset="0"/>
                          <a:cs typeface="Calibri" panose="020F0502020204030204" pitchFamily="34" charset="0"/>
                        </a:rPr>
                        <a:t>Antagonists</a:t>
                      </a:r>
                      <a:endParaRPr lang="en-IN"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err="1">
                          <a:effectLst/>
                          <a:latin typeface="Calibri" panose="020F0502020204030204" pitchFamily="34" charset="0"/>
                          <a:cs typeface="Calibri" panose="020F0502020204030204" pitchFamily="34" charset="0"/>
                        </a:rPr>
                        <a:t>Tubocurarine</a:t>
                      </a:r>
                      <a:r>
                        <a:rPr lang="en-US" sz="2000" b="0" dirty="0">
                          <a:effectLst/>
                          <a:latin typeface="Calibri" panose="020F0502020204030204" pitchFamily="34" charset="0"/>
                          <a:cs typeface="Calibri" panose="020F0502020204030204" pitchFamily="34" charset="0"/>
                        </a:rPr>
                        <a:t>, a-</a:t>
                      </a:r>
                      <a:r>
                        <a:rPr lang="en-US" sz="2000" b="0" dirty="0" err="1">
                          <a:effectLst/>
                          <a:latin typeface="Calibri" panose="020F0502020204030204" pitchFamily="34" charset="0"/>
                          <a:cs typeface="Calibri" panose="020F0502020204030204" pitchFamily="34" charset="0"/>
                        </a:rPr>
                        <a:t>Bungarotoxin</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err="1">
                          <a:effectLst/>
                          <a:latin typeface="Calibri" panose="020F0502020204030204" pitchFamily="34" charset="0"/>
                          <a:cs typeface="Calibri" panose="020F0502020204030204" pitchFamily="34" charset="0"/>
                        </a:rPr>
                        <a:t>Hexamethonium</a:t>
                      </a:r>
                      <a:r>
                        <a:rPr lang="en-US" sz="2000" b="0" dirty="0">
                          <a:effectLst/>
                          <a:latin typeface="Calibri" panose="020F0502020204030204" pitchFamily="34" charset="0"/>
                          <a:cs typeface="Calibri" panose="020F0502020204030204" pitchFamily="34" charset="0"/>
                        </a:rPr>
                        <a:t>, </a:t>
                      </a:r>
                      <a:r>
                        <a:rPr lang="en-US" sz="2000" b="0" dirty="0" err="1">
                          <a:effectLst/>
                          <a:latin typeface="Calibri" panose="020F0502020204030204" pitchFamily="34" charset="0"/>
                          <a:cs typeface="Calibri" panose="020F0502020204030204" pitchFamily="34" charset="0"/>
                        </a:rPr>
                        <a:t>Trimethaphan</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620632200"/>
                  </a:ext>
                </a:extLst>
              </a:tr>
            </a:tbl>
          </a:graphicData>
        </a:graphic>
      </p:graphicFrame>
    </p:spTree>
    <p:extLst>
      <p:ext uri="{BB962C8B-B14F-4D97-AF65-F5344CB8AC3E}">
        <p14:creationId xmlns:p14="http://schemas.microsoft.com/office/powerpoint/2010/main" val="54995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FF0000"/>
                </a:solidFill>
              </a:rPr>
              <a:t>Muscarinic receptor</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IN" dirty="0" smtClean="0">
                <a:solidFill>
                  <a:srgbClr val="0070C0"/>
                </a:solidFill>
              </a:rPr>
              <a:t>There are five subtypes of muscarinic receptor</a:t>
            </a:r>
            <a:r>
              <a:rPr lang="en-IN" b="1" dirty="0" smtClean="0">
                <a:solidFill>
                  <a:srgbClr val="FF0000"/>
                </a:solidFill>
              </a:rPr>
              <a:t>: M1, M2, M3, M4 and M5</a:t>
            </a:r>
          </a:p>
          <a:p>
            <a:pPr algn="just">
              <a:buFont typeface="Wingdings" panose="05000000000000000000" pitchFamily="2" charset="2"/>
              <a:buChar char="Ø"/>
            </a:pPr>
            <a:r>
              <a:rPr lang="en-IN" dirty="0" err="1" smtClean="0">
                <a:solidFill>
                  <a:srgbClr val="0070C0"/>
                </a:solidFill>
              </a:rPr>
              <a:t>Th</a:t>
            </a:r>
            <a:r>
              <a:rPr lang="en-IN" dirty="0" smtClean="0">
                <a:solidFill>
                  <a:srgbClr val="0070C0"/>
                </a:solidFill>
              </a:rPr>
              <a:t> First three are major subtype that are present on effector cells as well as on </a:t>
            </a:r>
            <a:r>
              <a:rPr lang="en-IN" dirty="0" err="1" smtClean="0">
                <a:solidFill>
                  <a:srgbClr val="0070C0"/>
                </a:solidFill>
              </a:rPr>
              <a:t>prejunctional</a:t>
            </a:r>
            <a:r>
              <a:rPr lang="en-IN" dirty="0" smtClean="0">
                <a:solidFill>
                  <a:srgbClr val="0070C0"/>
                </a:solidFill>
              </a:rPr>
              <a:t> nerve endings and are expressed in both peripheral organ as well as in the CNS</a:t>
            </a:r>
          </a:p>
          <a:p>
            <a:pPr algn="just">
              <a:buFont typeface="Wingdings" panose="05000000000000000000" pitchFamily="2" charset="2"/>
              <a:buChar char="Ø"/>
            </a:pPr>
            <a:r>
              <a:rPr lang="en-IN" dirty="0" smtClean="0">
                <a:solidFill>
                  <a:srgbClr val="0070C0"/>
                </a:solidFill>
              </a:rPr>
              <a:t>The M4  and M5 receptor are </a:t>
            </a:r>
            <a:r>
              <a:rPr lang="en-IN" dirty="0" smtClean="0">
                <a:solidFill>
                  <a:srgbClr val="FF0000"/>
                </a:solidFill>
              </a:rPr>
              <a:t>present mainly  in certain area of brain regulate</a:t>
            </a:r>
            <a:r>
              <a:rPr lang="en-IN" dirty="0" smtClean="0">
                <a:solidFill>
                  <a:srgbClr val="0070C0"/>
                </a:solidFill>
              </a:rPr>
              <a:t> the release of other neurotransmitter</a:t>
            </a:r>
          </a:p>
          <a:p>
            <a:pPr algn="just">
              <a:buFont typeface="Wingdings" panose="05000000000000000000" pitchFamily="2" charset="2"/>
              <a:buChar char="Ø"/>
            </a:pPr>
            <a:r>
              <a:rPr lang="en-IN" dirty="0" smtClean="0">
                <a:solidFill>
                  <a:srgbClr val="0070C0"/>
                </a:solidFill>
              </a:rPr>
              <a:t>Functionally, M1, M3 and M5 fall in one class while M2 and M4 fall in another class</a:t>
            </a:r>
          </a:p>
          <a:p>
            <a:pPr algn="just">
              <a:buFont typeface="Wingdings" panose="05000000000000000000" pitchFamily="2" charset="2"/>
              <a:buChar char="Ø"/>
            </a:pPr>
            <a:r>
              <a:rPr lang="en-IN" dirty="0" smtClean="0">
                <a:solidFill>
                  <a:srgbClr val="0070C0"/>
                </a:solidFill>
              </a:rPr>
              <a:t>Muscarinic agonist have shown little subtype selectivity, but antagonist have (</a:t>
            </a:r>
            <a:r>
              <a:rPr lang="en-IN" dirty="0" err="1" smtClean="0">
                <a:solidFill>
                  <a:srgbClr val="0070C0"/>
                </a:solidFill>
              </a:rPr>
              <a:t>Pirenzepine</a:t>
            </a:r>
            <a:r>
              <a:rPr lang="en-IN" dirty="0" smtClean="0">
                <a:solidFill>
                  <a:srgbClr val="0070C0"/>
                </a:solidFill>
              </a:rPr>
              <a:t> for M1, </a:t>
            </a:r>
            <a:r>
              <a:rPr lang="en-IN" dirty="0" err="1" smtClean="0">
                <a:solidFill>
                  <a:srgbClr val="0070C0"/>
                </a:solidFill>
              </a:rPr>
              <a:t>tripitramine</a:t>
            </a:r>
            <a:r>
              <a:rPr lang="en-IN" dirty="0" smtClean="0">
                <a:solidFill>
                  <a:srgbClr val="0070C0"/>
                </a:solidFill>
              </a:rPr>
              <a:t> for M2 and </a:t>
            </a:r>
            <a:r>
              <a:rPr lang="en-IN" dirty="0" err="1" smtClean="0">
                <a:solidFill>
                  <a:srgbClr val="0070C0"/>
                </a:solidFill>
              </a:rPr>
              <a:t>darifenacin</a:t>
            </a:r>
            <a:r>
              <a:rPr lang="en-IN" dirty="0" smtClean="0">
                <a:solidFill>
                  <a:srgbClr val="0070C0"/>
                </a:solidFill>
              </a:rPr>
              <a:t> for M3) </a:t>
            </a:r>
          </a:p>
          <a:p>
            <a:pPr algn="just">
              <a:buFont typeface="Wingdings" panose="05000000000000000000" pitchFamily="2" charset="2"/>
              <a:buChar char="Ø"/>
            </a:pPr>
            <a:r>
              <a:rPr lang="en-IN" dirty="0" smtClean="0">
                <a:solidFill>
                  <a:srgbClr val="0070C0"/>
                </a:solidFill>
              </a:rPr>
              <a:t>Most organs have more than one subtype- but usually one subtype predominates in a given tissue</a:t>
            </a:r>
          </a:p>
          <a:p>
            <a:pPr algn="just">
              <a:buFont typeface="Wingdings" panose="05000000000000000000" pitchFamily="2" charset="2"/>
              <a:buChar char="Ø"/>
            </a:pPr>
            <a:endParaRPr lang="en-US" dirty="0">
              <a:solidFill>
                <a:srgbClr val="0070C0"/>
              </a:solidFill>
            </a:endParaRPr>
          </a:p>
        </p:txBody>
      </p:sp>
    </p:spTree>
    <p:extLst>
      <p:ext uri="{BB962C8B-B14F-4D97-AF65-F5344CB8AC3E}">
        <p14:creationId xmlns:p14="http://schemas.microsoft.com/office/powerpoint/2010/main" val="250624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5624" y="141092"/>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Muscarinic Receptors</a:t>
            </a:r>
            <a:endParaRPr lang="en-IN" sz="3600" dirty="0">
              <a:solidFill>
                <a:srgbClr val="C00000"/>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55064288"/>
              </p:ext>
            </p:extLst>
          </p:nvPr>
        </p:nvGraphicFramePr>
        <p:xfrm>
          <a:off x="660903" y="1086406"/>
          <a:ext cx="10746465" cy="6312199"/>
        </p:xfrm>
        <a:graphic>
          <a:graphicData uri="http://schemas.openxmlformats.org/drawingml/2006/table">
            <a:tbl>
              <a:tblPr firstRow="1" firstCol="1" lastRow="1" lastCol="1" bandRow="1" bandCol="1">
                <a:tableStyleId>{5940675A-B579-460E-94D1-54222C63F5DA}</a:tableStyleId>
              </a:tblPr>
              <a:tblGrid>
                <a:gridCol w="1550592">
                  <a:extLst>
                    <a:ext uri="{9D8B030D-6E8A-4147-A177-3AD203B41FA5}">
                      <a16:colId xmlns="" xmlns:a16="http://schemas.microsoft.com/office/drawing/2014/main" val="2274322534"/>
                    </a:ext>
                  </a:extLst>
                </a:gridCol>
                <a:gridCol w="2448303">
                  <a:extLst>
                    <a:ext uri="{9D8B030D-6E8A-4147-A177-3AD203B41FA5}">
                      <a16:colId xmlns="" xmlns:a16="http://schemas.microsoft.com/office/drawing/2014/main" val="327107579"/>
                    </a:ext>
                  </a:extLst>
                </a:gridCol>
                <a:gridCol w="3468430">
                  <a:extLst>
                    <a:ext uri="{9D8B030D-6E8A-4147-A177-3AD203B41FA5}">
                      <a16:colId xmlns="" xmlns:a16="http://schemas.microsoft.com/office/drawing/2014/main" val="1825296509"/>
                    </a:ext>
                  </a:extLst>
                </a:gridCol>
                <a:gridCol w="3279140">
                  <a:extLst>
                    <a:ext uri="{9D8B030D-6E8A-4147-A177-3AD203B41FA5}">
                      <a16:colId xmlns="" xmlns:a16="http://schemas.microsoft.com/office/drawing/2014/main" val="3979820226"/>
                    </a:ext>
                  </a:extLst>
                </a:gridCol>
              </a:tblGrid>
              <a:tr h="0">
                <a:tc>
                  <a:txBody>
                    <a:bodyPr/>
                    <a:lstStyle/>
                    <a:p>
                      <a:pPr algn="just">
                        <a:lnSpc>
                          <a:spcPts val="1600"/>
                        </a:lnSpc>
                        <a:spcAft>
                          <a:spcPts val="0"/>
                        </a:spcAft>
                      </a:pPr>
                      <a:r>
                        <a:rPr lang="en-US" sz="1800" b="1" dirty="0">
                          <a:effectLst/>
                          <a:latin typeface="Comic Sans MS" panose="030F0702030302020204" pitchFamily="66" charset="0"/>
                        </a:rPr>
                        <a:t/>
                      </a:r>
                      <a:br>
                        <a:rPr lang="en-US" sz="1800" b="1" dirty="0">
                          <a:effectLst/>
                          <a:latin typeface="Comic Sans MS" panose="030F0702030302020204" pitchFamily="66" charset="0"/>
                        </a:rPr>
                      </a:br>
                      <a:r>
                        <a:rPr lang="en-US" sz="1800" b="1" dirty="0">
                          <a:effectLst/>
                          <a:latin typeface="Comic Sans MS" panose="030F0702030302020204" pitchFamily="66" charset="0"/>
                        </a:rPr>
                        <a:t> </a:t>
                      </a:r>
                      <a:endParaRPr lang="en-IN" sz="1800" b="1"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1</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2</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3</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032950040"/>
                  </a:ext>
                </a:extLst>
              </a:tr>
              <a:tr h="4423933">
                <a:tc>
                  <a:txBody>
                    <a:bodyPr/>
                    <a:lstStyle/>
                    <a:p>
                      <a:pPr>
                        <a:spcAft>
                          <a:spcPts val="0"/>
                        </a:spcAft>
                      </a:pPr>
                      <a:r>
                        <a:rPr lang="en-US" sz="1800" b="1" dirty="0">
                          <a:solidFill>
                            <a:srgbClr val="00B050"/>
                          </a:solidFill>
                          <a:effectLst/>
                          <a:latin typeface="Calibri" panose="020F0502020204030204" pitchFamily="34" charset="0"/>
                          <a:cs typeface="Calibri" panose="020F0502020204030204" pitchFamily="34" charset="0"/>
                        </a:rPr>
                        <a:t>Location and function </a:t>
                      </a:r>
                      <a:r>
                        <a:rPr lang="en-US" sz="1800" b="1" dirty="0" err="1">
                          <a:solidFill>
                            <a:srgbClr val="00B050"/>
                          </a:solidFill>
                          <a:effectLst/>
                          <a:latin typeface="Calibri" panose="020F0502020204030204" pitchFamily="34" charset="0"/>
                          <a:cs typeface="Calibri" panose="020F0502020204030204" pitchFamily="34" charset="0"/>
                        </a:rPr>
                        <a:t>subserved</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1800" b="1" u="sng" dirty="0">
                          <a:effectLst/>
                          <a:latin typeface="Calibri" panose="020F0502020204030204" pitchFamily="34" charset="0"/>
                          <a:cs typeface="Calibri" panose="020F0502020204030204" pitchFamily="34" charset="0"/>
                        </a:rPr>
                        <a:t>Autonomic ganglia</a:t>
                      </a:r>
                      <a:r>
                        <a:rPr lang="en-US" sz="1800" b="1" dirty="0">
                          <a:effectLst/>
                          <a:latin typeface="Calibri" panose="020F0502020204030204" pitchFamily="34" charset="0"/>
                          <a:cs typeface="Calibri" panose="020F0502020204030204" pitchFamily="34" charset="0"/>
                        </a:rPr>
                        <a:t>: Depolarization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Gastric glands</a:t>
                      </a:r>
                      <a:r>
                        <a:rPr lang="en-US" sz="1800" b="1" dirty="0">
                          <a:effectLst/>
                          <a:latin typeface="Calibri" panose="020F0502020204030204" pitchFamily="34" charset="0"/>
                          <a:cs typeface="Calibri" panose="020F0502020204030204" pitchFamily="34" charset="0"/>
                        </a:rPr>
                        <a:t>: Histamine release and acid </a:t>
                      </a:r>
                      <a:r>
                        <a:rPr lang="en-US" sz="1800" b="1" dirty="0" smtClean="0">
                          <a:effectLst/>
                          <a:latin typeface="Calibri" panose="020F0502020204030204" pitchFamily="34" charset="0"/>
                          <a:cs typeface="Calibri" panose="020F0502020204030204" pitchFamily="34" charset="0"/>
                        </a:rPr>
                        <a:t>secretion, relaxation of lower </a:t>
                      </a:r>
                      <a:r>
                        <a:rPr lang="en-US" sz="1800" b="1" dirty="0" err="1" smtClean="0">
                          <a:effectLst/>
                          <a:latin typeface="Calibri" panose="020F0502020204030204" pitchFamily="34" charset="0"/>
                          <a:cs typeface="Calibri" panose="020F0502020204030204" pitchFamily="34" charset="0"/>
                        </a:rPr>
                        <a:t>oesophageal</a:t>
                      </a:r>
                      <a:r>
                        <a:rPr lang="en-US" sz="1800" b="1" dirty="0" smtClean="0">
                          <a:effectLst/>
                          <a:latin typeface="Calibri" panose="020F0502020204030204" pitchFamily="34" charset="0"/>
                          <a:cs typeface="Calibri" panose="020F0502020204030204" pitchFamily="34" charset="0"/>
                        </a:rPr>
                        <a:t> sphincter (LES)</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CNS</a:t>
                      </a:r>
                      <a:r>
                        <a:rPr lang="en-US" sz="1800" b="1" dirty="0">
                          <a:effectLst/>
                          <a:latin typeface="Calibri" panose="020F0502020204030204" pitchFamily="34" charset="0"/>
                          <a:cs typeface="Calibri" panose="020F0502020204030204" pitchFamily="34" charset="0"/>
                        </a:rPr>
                        <a:t>: </a:t>
                      </a:r>
                      <a:r>
                        <a:rPr lang="en-IN" sz="1800" b="1" dirty="0" smtClean="0">
                          <a:effectLst/>
                          <a:latin typeface="Calibri" panose="020F0502020204030204" pitchFamily="34" charset="0"/>
                          <a:cs typeface="Calibri" panose="020F0502020204030204" pitchFamily="34" charset="0"/>
                        </a:rPr>
                        <a:t>Learning,</a:t>
                      </a:r>
                      <a:r>
                        <a:rPr lang="en-IN" sz="1800" b="1" baseline="0" dirty="0" smtClean="0">
                          <a:effectLst/>
                          <a:latin typeface="Calibri" panose="020F0502020204030204" pitchFamily="34" charset="0"/>
                          <a:cs typeface="Calibri" panose="020F0502020204030204" pitchFamily="34" charset="0"/>
                        </a:rPr>
                        <a:t> Memory, Motor Function </a:t>
                      </a:r>
                      <a:r>
                        <a:rPr lang="en-IN" sz="1800" b="1" baseline="0" dirty="0" err="1" smtClean="0">
                          <a:effectLst/>
                          <a:latin typeface="Calibri" panose="020F0502020204030204" pitchFamily="34" charset="0"/>
                          <a:cs typeface="Calibri" panose="020F0502020204030204" pitchFamily="34" charset="0"/>
                        </a:rPr>
                        <a:t>etc</a:t>
                      </a:r>
                      <a:endParaRPr lang="en-IN" sz="1800" b="1" dirty="0">
                        <a:effectLst/>
                        <a:latin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1800" b="1" u="sng" dirty="0">
                          <a:effectLst/>
                          <a:latin typeface="Calibri" panose="020F0502020204030204" pitchFamily="34" charset="0"/>
                          <a:cs typeface="Calibri" panose="020F0502020204030204" pitchFamily="34" charset="0"/>
                        </a:rPr>
                        <a:t>SA node</a:t>
                      </a:r>
                      <a:r>
                        <a:rPr lang="en-US" sz="1800" b="1" dirty="0">
                          <a:effectLst/>
                          <a:latin typeface="Calibri" panose="020F0502020204030204" pitchFamily="34" charset="0"/>
                          <a:cs typeface="Calibri" panose="020F0502020204030204" pitchFamily="34" charset="0"/>
                        </a:rPr>
                        <a:t>:</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Hyperpolarization, lowered rate of impulse generation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AV node</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Lowered velocity of conduction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Atrium</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Shortening of action potential duration, decreased contractility.</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Ventricle</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Lowered contractility (slight) - due to sparse cholinergic receptors</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Cholinergic nerve endings</a:t>
                      </a:r>
                      <a:r>
                        <a:rPr lang="en-US" sz="1800" b="1" dirty="0">
                          <a:effectLst/>
                          <a:latin typeface="Calibri" panose="020F0502020204030204" pitchFamily="34" charset="0"/>
                          <a:cs typeface="Calibri" panose="020F0502020204030204" pitchFamily="34" charset="0"/>
                        </a:rPr>
                        <a:t>: Decreased </a:t>
                      </a:r>
                      <a:r>
                        <a:rPr lang="en-US" sz="1800" b="1" dirty="0" err="1">
                          <a:effectLst/>
                          <a:latin typeface="Calibri" panose="020F0502020204030204" pitchFamily="34" charset="0"/>
                          <a:cs typeface="Calibri" panose="020F0502020204030204" pitchFamily="34" charset="0"/>
                        </a:rPr>
                        <a:t>ACh</a:t>
                      </a:r>
                      <a:r>
                        <a:rPr lang="en-US" sz="1800" b="1" dirty="0">
                          <a:effectLst/>
                          <a:latin typeface="Calibri" panose="020F0502020204030204" pitchFamily="34" charset="0"/>
                          <a:cs typeface="Calibri" panose="020F0502020204030204" pitchFamily="34" charset="0"/>
                        </a:rPr>
                        <a:t> </a:t>
                      </a:r>
                      <a:r>
                        <a:rPr lang="en-US" sz="1800" b="1" dirty="0" smtClean="0">
                          <a:effectLst/>
                          <a:latin typeface="Calibri" panose="020F0502020204030204" pitchFamily="34" charset="0"/>
                          <a:cs typeface="Calibri" panose="020F0502020204030204" pitchFamily="34" charset="0"/>
                        </a:rPr>
                        <a:t>release</a:t>
                      </a:r>
                    </a:p>
                    <a:p>
                      <a:pPr>
                        <a:spcAft>
                          <a:spcPts val="0"/>
                        </a:spcAft>
                      </a:pPr>
                      <a:r>
                        <a:rPr lang="en-IN" sz="1800" b="1" dirty="0" smtClean="0">
                          <a:effectLst/>
                          <a:latin typeface="Calibri" panose="020F0502020204030204" pitchFamily="34" charset="0"/>
                          <a:ea typeface="Times New Roman" panose="02020603050405020304" pitchFamily="18" charset="0"/>
                          <a:cs typeface="Calibri" panose="020F0502020204030204" pitchFamily="34" charset="0"/>
                        </a:rPr>
                        <a:t>CNS; Tremor, Analgesia</a:t>
                      </a:r>
                    </a:p>
                    <a:p>
                      <a:pPr>
                        <a:spcAft>
                          <a:spcPts val="0"/>
                        </a:spcAft>
                      </a:pPr>
                      <a:r>
                        <a:rPr lang="en-IN" sz="1800" b="1" dirty="0" smtClean="0">
                          <a:effectLst/>
                          <a:latin typeface="Calibri" panose="020F0502020204030204" pitchFamily="34" charset="0"/>
                          <a:ea typeface="Times New Roman" panose="02020603050405020304" pitchFamily="18" charset="0"/>
                          <a:cs typeface="Calibri" panose="020F0502020204030204" pitchFamily="34" charset="0"/>
                        </a:rPr>
                        <a:t>Visceral smooth muscle: Contraction</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1800" b="1" u="sng" dirty="0">
                          <a:effectLst/>
                          <a:latin typeface="Calibri" panose="020F0502020204030204" pitchFamily="34" charset="0"/>
                          <a:cs typeface="Calibri" panose="020F0502020204030204" pitchFamily="34" charset="0"/>
                        </a:rPr>
                        <a:t>Visceral smooth muscles</a:t>
                      </a:r>
                      <a:r>
                        <a:rPr lang="en-US" sz="1800" b="1" dirty="0">
                          <a:effectLst/>
                          <a:latin typeface="Calibri" panose="020F0502020204030204" pitchFamily="34" charset="0"/>
                          <a:cs typeface="Calibri" panose="020F0502020204030204" pitchFamily="34" charset="0"/>
                        </a:rPr>
                        <a:t>: Contraction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Exocrine glands</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Secretion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Vascular endothelium</a:t>
                      </a:r>
                      <a:r>
                        <a:rPr lang="en-US" sz="1800" b="1" dirty="0">
                          <a:effectLst/>
                          <a:latin typeface="Calibri" panose="020F0502020204030204" pitchFamily="34" charset="0"/>
                          <a:cs typeface="Calibri" panose="020F0502020204030204" pitchFamily="34" charset="0"/>
                        </a:rPr>
                        <a:t>: Release of nitric </a:t>
                      </a:r>
                      <a:r>
                        <a:rPr lang="en-US" sz="1800" b="1" dirty="0" smtClean="0">
                          <a:effectLst/>
                          <a:latin typeface="Calibri" panose="020F0502020204030204" pitchFamily="34" charset="0"/>
                          <a:cs typeface="Calibri" panose="020F0502020204030204" pitchFamily="34" charset="0"/>
                        </a:rPr>
                        <a:t>oxide </a:t>
                      </a:r>
                      <a:r>
                        <a:rPr lang="en-US" sz="1800" b="1" dirty="0">
                          <a:effectLst/>
                          <a:latin typeface="Calibri" panose="020F0502020204030204" pitchFamily="34" charset="0"/>
                          <a:cs typeface="Calibri" panose="020F0502020204030204" pitchFamily="34" charset="0"/>
                        </a:rPr>
                        <a:t>(NO) </a:t>
                      </a:r>
                      <a:r>
                        <a:rPr lang="en-US" sz="1800" b="1" dirty="0">
                          <a:effectLst/>
                          <a:latin typeface="Calibri" panose="020F0502020204030204" pitchFamily="34" charset="0"/>
                          <a:cs typeface="Calibri" panose="020F0502020204030204" pitchFamily="34" charset="0"/>
                          <a:sym typeface="Wingdings 3" panose="05040102010807070707" pitchFamily="18" charset="2"/>
                        </a:rPr>
                        <a:t></a:t>
                      </a:r>
                      <a:r>
                        <a:rPr lang="en-US" sz="1800" b="1" dirty="0">
                          <a:effectLst/>
                          <a:latin typeface="Calibri" panose="020F0502020204030204" pitchFamily="34" charset="0"/>
                          <a:cs typeface="Calibri" panose="020F0502020204030204" pitchFamily="34" charset="0"/>
                        </a:rPr>
                        <a:t> </a:t>
                      </a:r>
                      <a:r>
                        <a:rPr lang="en-US" sz="1800" b="1" dirty="0" smtClean="0">
                          <a:effectLst/>
                          <a:latin typeface="Calibri" panose="020F0502020204030204" pitchFamily="34" charset="0"/>
                          <a:cs typeface="Calibri" panose="020F0502020204030204" pitchFamily="34" charset="0"/>
                        </a:rPr>
                        <a:t>vasodilatation</a:t>
                      </a:r>
                    </a:p>
                    <a:p>
                      <a:pPr>
                        <a:spcAft>
                          <a:spcPts val="0"/>
                        </a:spcAft>
                      </a:pPr>
                      <a:r>
                        <a:rPr lang="en-IN" sz="1800" b="1" dirty="0" smtClean="0">
                          <a:effectLst/>
                          <a:latin typeface="Calibri" panose="020F0502020204030204" pitchFamily="34" charset="0"/>
                          <a:ea typeface="Times New Roman" panose="02020603050405020304" pitchFamily="18" charset="0"/>
                          <a:cs typeface="Calibri" panose="020F0502020204030204" pitchFamily="34" charset="0"/>
                        </a:rPr>
                        <a:t>Iris:</a:t>
                      </a:r>
                      <a:r>
                        <a:rPr lang="en-IN" sz="1800" b="1" baseline="0" dirty="0" smtClean="0">
                          <a:effectLst/>
                          <a:latin typeface="Calibri" panose="020F0502020204030204" pitchFamily="34" charset="0"/>
                          <a:ea typeface="Times New Roman" panose="02020603050405020304" pitchFamily="18" charset="0"/>
                          <a:cs typeface="Calibri" panose="020F0502020204030204" pitchFamily="34" charset="0"/>
                        </a:rPr>
                        <a:t> constriction of pupil</a:t>
                      </a:r>
                    </a:p>
                    <a:p>
                      <a:pPr>
                        <a:spcAft>
                          <a:spcPts val="0"/>
                        </a:spcAft>
                      </a:pPr>
                      <a:r>
                        <a:rPr lang="en-IN" sz="1800" b="1" baseline="0" dirty="0" smtClean="0">
                          <a:effectLst/>
                          <a:latin typeface="Calibri" panose="020F0502020204030204" pitchFamily="34" charset="0"/>
                          <a:ea typeface="Times New Roman" panose="02020603050405020304" pitchFamily="18" charset="0"/>
                          <a:cs typeface="Calibri" panose="020F0502020204030204" pitchFamily="34" charset="0"/>
                        </a:rPr>
                        <a:t>Ciliary muscle: contraction</a:t>
                      </a:r>
                    </a:p>
                    <a:p>
                      <a:pPr>
                        <a:spcAft>
                          <a:spcPts val="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038295646"/>
                  </a:ext>
                </a:extLst>
              </a:tr>
              <a:tr h="949213">
                <a:tc>
                  <a:txBody>
                    <a:bodyPr/>
                    <a:lstStyle/>
                    <a:p>
                      <a:pPr>
                        <a:spcAft>
                          <a:spcPts val="0"/>
                        </a:spcAft>
                      </a:pPr>
                      <a:r>
                        <a:rPr lang="en-IN" sz="1800" b="1" dirty="0" smtClean="0">
                          <a:solidFill>
                            <a:srgbClr val="00B050"/>
                          </a:solidFill>
                          <a:effectLst/>
                          <a:latin typeface="Calibri" panose="020F0502020204030204" pitchFamily="34" charset="0"/>
                          <a:ea typeface="+mn-ea"/>
                          <a:cs typeface="Calibri" panose="020F0502020204030204" pitchFamily="34" charset="0"/>
                        </a:rPr>
                        <a:t>Nature</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1800" b="1" dirty="0" smtClean="0">
                          <a:effectLst/>
                          <a:latin typeface="Calibri" panose="020F0502020204030204" pitchFamily="34" charset="0"/>
                          <a:ea typeface="+mn-ea"/>
                          <a:cs typeface="Calibri" panose="020F0502020204030204" pitchFamily="34" charset="0"/>
                        </a:rPr>
                        <a:t>G-protein</a:t>
                      </a:r>
                      <a:r>
                        <a:rPr lang="en-IN" sz="1800" b="1" baseline="0" dirty="0" smtClean="0">
                          <a:effectLst/>
                          <a:latin typeface="Calibri" panose="020F0502020204030204" pitchFamily="34" charset="0"/>
                          <a:ea typeface="+mn-ea"/>
                          <a:cs typeface="Calibri" panose="020F0502020204030204" pitchFamily="34" charset="0"/>
                        </a:rPr>
                        <a:t> coupled, 7-TM</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1800" b="1" smtClean="0">
                          <a:effectLst/>
                          <a:latin typeface="Calibri" panose="020F0502020204030204" pitchFamily="34" charset="0"/>
                          <a:ea typeface="+mn-ea"/>
                          <a:cs typeface="Calibri" panose="020F0502020204030204" pitchFamily="34" charset="0"/>
                        </a:rPr>
                        <a:t>G-protein</a:t>
                      </a:r>
                      <a:r>
                        <a:rPr lang="en-IN" sz="1800" b="1" baseline="0" smtClean="0">
                          <a:effectLst/>
                          <a:latin typeface="Calibri" panose="020F0502020204030204" pitchFamily="34" charset="0"/>
                          <a:ea typeface="+mn-ea"/>
                          <a:cs typeface="Calibri" panose="020F0502020204030204" pitchFamily="34" charset="0"/>
                        </a:rPr>
                        <a:t> coupled, 7-TM</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1800" b="1" dirty="0" smtClean="0">
                          <a:effectLst/>
                          <a:latin typeface="Calibri" panose="020F0502020204030204" pitchFamily="34" charset="0"/>
                          <a:ea typeface="+mn-ea"/>
                          <a:cs typeface="Calibri" panose="020F0502020204030204" pitchFamily="34" charset="0"/>
                        </a:rPr>
                        <a:t>G-protein</a:t>
                      </a:r>
                      <a:r>
                        <a:rPr lang="en-IN" sz="1800" b="1" baseline="0" dirty="0" smtClean="0">
                          <a:effectLst/>
                          <a:latin typeface="Calibri" panose="020F0502020204030204" pitchFamily="34" charset="0"/>
                          <a:ea typeface="+mn-ea"/>
                          <a:cs typeface="Calibri" panose="020F0502020204030204" pitchFamily="34" charset="0"/>
                        </a:rPr>
                        <a:t> coupled, 7-TM</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772850496"/>
                  </a:ext>
                </a:extLst>
              </a:tr>
              <a:tr h="532653">
                <a:tc>
                  <a:txBody>
                    <a:bodyPr/>
                    <a:lstStyle/>
                    <a:p>
                      <a:pPr>
                        <a:spcAft>
                          <a:spcPts val="0"/>
                        </a:spcAft>
                      </a:pP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endParaRPr lang="en-US" dirty="0"/>
                    </a:p>
                  </a:txBody>
                  <a:tcPr marL="68580" marR="68580" marT="0" marB="0"/>
                </a:tc>
                <a:tc>
                  <a:txBody>
                    <a:bodyPr/>
                    <a:lstStyle/>
                    <a:p>
                      <a:endParaRPr lang="en-US"/>
                    </a:p>
                  </a:txBody>
                  <a:tcPr marL="68580" marR="68580" marT="0" marB="0"/>
                </a:tc>
                <a:tc>
                  <a:txBody>
                    <a:bodyPr/>
                    <a:lstStyle/>
                    <a:p>
                      <a:endParaRPr lang="en-US" dirty="0"/>
                    </a:p>
                  </a:txBody>
                  <a:tcPr marL="68580" marR="68580" marT="0" marB="0"/>
                </a:tc>
                <a:extLst>
                  <a:ext uri="{0D108BD9-81ED-4DB2-BD59-A6C34878D82A}">
                    <a16:rowId xmlns="" xmlns:a16="http://schemas.microsoft.com/office/drawing/2014/main" val="1362507530"/>
                  </a:ext>
                </a:extLst>
              </a:tr>
            </a:tbl>
          </a:graphicData>
        </a:graphic>
      </p:graphicFrame>
    </p:spTree>
    <p:extLst>
      <p:ext uri="{BB962C8B-B14F-4D97-AF65-F5344CB8AC3E}">
        <p14:creationId xmlns:p14="http://schemas.microsoft.com/office/powerpoint/2010/main" val="50366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5624" y="141092"/>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Muscarinic Receptors</a:t>
            </a:r>
            <a:endParaRPr lang="en-IN" sz="3600" dirty="0">
              <a:solidFill>
                <a:srgbClr val="C00000"/>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55298126"/>
              </p:ext>
            </p:extLst>
          </p:nvPr>
        </p:nvGraphicFramePr>
        <p:xfrm>
          <a:off x="660903" y="1086406"/>
          <a:ext cx="10746465" cy="3089354"/>
        </p:xfrm>
        <a:graphic>
          <a:graphicData uri="http://schemas.openxmlformats.org/drawingml/2006/table">
            <a:tbl>
              <a:tblPr firstRow="1" firstCol="1" lastRow="1" lastCol="1" bandRow="1" bandCol="1">
                <a:tableStyleId>{5940675A-B579-460E-94D1-54222C63F5DA}</a:tableStyleId>
              </a:tblPr>
              <a:tblGrid>
                <a:gridCol w="1550592">
                  <a:extLst>
                    <a:ext uri="{9D8B030D-6E8A-4147-A177-3AD203B41FA5}">
                      <a16:colId xmlns="" xmlns:a16="http://schemas.microsoft.com/office/drawing/2014/main" val="2274322534"/>
                    </a:ext>
                  </a:extLst>
                </a:gridCol>
                <a:gridCol w="2448303">
                  <a:extLst>
                    <a:ext uri="{9D8B030D-6E8A-4147-A177-3AD203B41FA5}">
                      <a16:colId xmlns="" xmlns:a16="http://schemas.microsoft.com/office/drawing/2014/main" val="327107579"/>
                    </a:ext>
                  </a:extLst>
                </a:gridCol>
                <a:gridCol w="3468430">
                  <a:extLst>
                    <a:ext uri="{9D8B030D-6E8A-4147-A177-3AD203B41FA5}">
                      <a16:colId xmlns="" xmlns:a16="http://schemas.microsoft.com/office/drawing/2014/main" val="1825296509"/>
                    </a:ext>
                  </a:extLst>
                </a:gridCol>
                <a:gridCol w="3279140">
                  <a:extLst>
                    <a:ext uri="{9D8B030D-6E8A-4147-A177-3AD203B41FA5}">
                      <a16:colId xmlns="" xmlns:a16="http://schemas.microsoft.com/office/drawing/2014/main" val="3979820226"/>
                    </a:ext>
                  </a:extLst>
                </a:gridCol>
              </a:tblGrid>
              <a:tr h="0">
                <a:tc>
                  <a:txBody>
                    <a:bodyPr/>
                    <a:lstStyle/>
                    <a:p>
                      <a:pPr algn="just">
                        <a:lnSpc>
                          <a:spcPts val="1600"/>
                        </a:lnSpc>
                        <a:spcAft>
                          <a:spcPts val="0"/>
                        </a:spcAft>
                      </a:pPr>
                      <a:r>
                        <a:rPr lang="en-US" sz="1800" b="1" dirty="0">
                          <a:effectLst/>
                          <a:latin typeface="Comic Sans MS" panose="030F0702030302020204" pitchFamily="66" charset="0"/>
                        </a:rPr>
                        <a:t/>
                      </a:r>
                      <a:br>
                        <a:rPr lang="en-US" sz="1800" b="1" dirty="0">
                          <a:effectLst/>
                          <a:latin typeface="Comic Sans MS" panose="030F0702030302020204" pitchFamily="66" charset="0"/>
                        </a:rPr>
                      </a:br>
                      <a:r>
                        <a:rPr lang="en-US" sz="1800" b="1" dirty="0">
                          <a:effectLst/>
                          <a:latin typeface="Comic Sans MS" panose="030F0702030302020204" pitchFamily="66" charset="0"/>
                        </a:rPr>
                        <a:t> </a:t>
                      </a:r>
                      <a:endParaRPr lang="en-IN" sz="1800" b="1"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1</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2</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3</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032950040"/>
                  </a:ext>
                </a:extLst>
              </a:tr>
              <a:tr h="0">
                <a:tc>
                  <a:txBody>
                    <a:bodyPr/>
                    <a:lstStyle/>
                    <a:p>
                      <a:pPr>
                        <a:spcAft>
                          <a:spcPts val="0"/>
                        </a:spcAft>
                      </a:pPr>
                      <a:r>
                        <a:rPr lang="en-US" sz="1800" b="1" dirty="0" smtClean="0">
                          <a:solidFill>
                            <a:srgbClr val="00B050"/>
                          </a:solidFill>
                          <a:effectLst/>
                          <a:latin typeface="Calibri" panose="020F0502020204030204" pitchFamily="34" charset="0"/>
                          <a:cs typeface="Calibri" panose="020F0502020204030204" pitchFamily="34" charset="0"/>
                        </a:rPr>
                        <a:t>3. Transducer mechanism</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2000" b="1" u="sng" dirty="0" smtClean="0">
                          <a:effectLst/>
                          <a:latin typeface="Calibri" panose="020F0502020204030204" pitchFamily="34" charset="0"/>
                          <a:cs typeface="Calibri" panose="020F0502020204030204" pitchFamily="34" charset="0"/>
                        </a:rPr>
                        <a:t>IP3/DAG-increased cytosolic ca2+ ion,</a:t>
                      </a:r>
                      <a:endParaRPr lang="en-IN" sz="2000" b="1" dirty="0">
                        <a:effectLst/>
                        <a:latin typeface="Calibri" panose="020F0502020204030204" pitchFamily="34" charset="0"/>
                        <a:cs typeface="Calibri" panose="020F0502020204030204" pitchFamily="34" charset="0"/>
                      </a:endParaRPr>
                    </a:p>
                    <a:p>
                      <a:pPr>
                        <a:spcAft>
                          <a:spcPts val="0"/>
                        </a:spcAft>
                      </a:pPr>
                      <a:r>
                        <a:rPr lang="en-IN" sz="2000" b="1" dirty="0" smtClean="0">
                          <a:effectLst/>
                          <a:latin typeface="Calibri" panose="020F0502020204030204" pitchFamily="34" charset="0"/>
                          <a:ea typeface="+mn-ea"/>
                          <a:cs typeface="Calibri" panose="020F0502020204030204" pitchFamily="34" charset="0"/>
                        </a:rPr>
                        <a:t>PLA2 stimulation-PG synthesis</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2000" b="1" u="sng" dirty="0" smtClean="0">
                          <a:effectLst/>
                          <a:latin typeface="Calibri" panose="020F0502020204030204" pitchFamily="34" charset="0"/>
                          <a:cs typeface="Calibri" panose="020F0502020204030204" pitchFamily="34" charset="0"/>
                        </a:rPr>
                        <a:t>K channel opening, decrease</a:t>
                      </a:r>
                      <a:r>
                        <a:rPr lang="en-IN" sz="2000" b="1" u="sng" baseline="0" dirty="0" smtClean="0">
                          <a:effectLst/>
                          <a:latin typeface="Calibri" panose="020F0502020204030204" pitchFamily="34" charset="0"/>
                          <a:cs typeface="Calibri" panose="020F0502020204030204" pitchFamily="34" charset="0"/>
                        </a:rPr>
                        <a:t> in </a:t>
                      </a:r>
                      <a:r>
                        <a:rPr lang="en-IN" sz="2000" b="1" u="sng" baseline="0" dirty="0" err="1" smtClean="0">
                          <a:effectLst/>
                          <a:latin typeface="Calibri" panose="020F0502020204030204" pitchFamily="34" charset="0"/>
                          <a:cs typeface="Calibri" panose="020F0502020204030204" pitchFamily="34" charset="0"/>
                        </a:rPr>
                        <a:t>cAMP</a:t>
                      </a:r>
                      <a:r>
                        <a:rPr lang="en-IN" sz="2000" b="1" u="sng" baseline="0" dirty="0" smtClean="0">
                          <a:effectLst/>
                          <a:latin typeface="Calibri" panose="020F0502020204030204" pitchFamily="34" charset="0"/>
                          <a:cs typeface="Calibri" panose="020F0502020204030204" pitchFamily="34" charset="0"/>
                        </a:rPr>
                        <a:t> level </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2000" b="1" u="sng" dirty="0" smtClean="0">
                          <a:effectLst/>
                          <a:latin typeface="Calibri" panose="020F0502020204030204" pitchFamily="34" charset="0"/>
                          <a:cs typeface="Calibri" panose="020F0502020204030204" pitchFamily="34" charset="0"/>
                        </a:rPr>
                        <a:t>IP3/DAG-increased cytosolic ca2+ ion,</a:t>
                      </a:r>
                      <a:endParaRPr lang="en-IN" sz="2000" b="1" dirty="0" smtClean="0">
                        <a:effectLst/>
                        <a:latin typeface="Calibri" panose="020F0502020204030204" pitchFamily="34" charset="0"/>
                        <a:cs typeface="Calibri" panose="020F0502020204030204" pitchFamily="34" charset="0"/>
                      </a:endParaRPr>
                    </a:p>
                    <a:p>
                      <a:pPr>
                        <a:spcAft>
                          <a:spcPts val="0"/>
                        </a:spcAft>
                      </a:pPr>
                      <a:r>
                        <a:rPr lang="en-IN" sz="2000" b="1" dirty="0" smtClean="0">
                          <a:effectLst/>
                          <a:latin typeface="Calibri" panose="020F0502020204030204" pitchFamily="34" charset="0"/>
                          <a:ea typeface="+mn-ea"/>
                          <a:cs typeface="Calibri" panose="020F0502020204030204" pitchFamily="34" charset="0"/>
                        </a:rPr>
                        <a:t>PLA2 stimulation-PG synthesis</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038295646"/>
                  </a:ext>
                </a:extLst>
              </a:tr>
              <a:tr h="0">
                <a:tc>
                  <a:txBody>
                    <a:bodyPr/>
                    <a:lstStyle/>
                    <a:p>
                      <a:pPr>
                        <a:spcAft>
                          <a:spcPts val="0"/>
                        </a:spcAft>
                      </a:pPr>
                      <a:r>
                        <a:rPr lang="en-US" sz="1800" b="1">
                          <a:solidFill>
                            <a:srgbClr val="00B050"/>
                          </a:solidFill>
                          <a:effectLst/>
                          <a:latin typeface="Calibri" panose="020F0502020204030204" pitchFamily="34" charset="0"/>
                          <a:cs typeface="Calibri" panose="020F0502020204030204" pitchFamily="34" charset="0"/>
                        </a:rPr>
                        <a:t>Agonist</a:t>
                      </a:r>
                      <a:endParaRPr lang="en-IN" sz="18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a:effectLst/>
                          <a:latin typeface="Calibri" panose="020F0502020204030204" pitchFamily="34" charset="0"/>
                          <a:cs typeface="Calibri" panose="020F0502020204030204" pitchFamily="34" charset="0"/>
                        </a:rPr>
                        <a:t>Oxotremorine</a:t>
                      </a:r>
                      <a:endParaRPr lang="en-IN"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a:effectLst/>
                          <a:latin typeface="Calibri" panose="020F0502020204030204" pitchFamily="34" charset="0"/>
                          <a:cs typeface="Calibri" panose="020F0502020204030204" pitchFamily="34" charset="0"/>
                        </a:rPr>
                        <a:t>Methacholine</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err="1">
                          <a:effectLst/>
                          <a:latin typeface="Calibri" panose="020F0502020204030204" pitchFamily="34" charset="0"/>
                          <a:cs typeface="Calibri" panose="020F0502020204030204" pitchFamily="34" charset="0"/>
                        </a:rPr>
                        <a:t>Bethanechol</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772850496"/>
                  </a:ext>
                </a:extLst>
              </a:tr>
              <a:tr h="1158954">
                <a:tc>
                  <a:txBody>
                    <a:bodyPr/>
                    <a:lstStyle/>
                    <a:p>
                      <a:pPr>
                        <a:spcAft>
                          <a:spcPts val="0"/>
                        </a:spcAft>
                      </a:pPr>
                      <a:r>
                        <a:rPr lang="en-US" sz="1800" b="1" dirty="0">
                          <a:solidFill>
                            <a:srgbClr val="00B050"/>
                          </a:solidFill>
                          <a:effectLst/>
                          <a:latin typeface="Calibri" panose="020F0502020204030204" pitchFamily="34" charset="0"/>
                          <a:cs typeface="Calibri" panose="020F0502020204030204" pitchFamily="34" charset="0"/>
                        </a:rPr>
                        <a:t>Antagonist</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a:effectLst/>
                          <a:latin typeface="Calibri" panose="020F0502020204030204" pitchFamily="34" charset="0"/>
                          <a:cs typeface="Calibri" panose="020F0502020204030204" pitchFamily="34" charset="0"/>
                        </a:rPr>
                        <a:t>Pirenzepine, Telenzepine</a:t>
                      </a:r>
                      <a:endParaRPr lang="en-IN"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err="1">
                          <a:effectLst/>
                          <a:latin typeface="Calibri" panose="020F0502020204030204" pitchFamily="34" charset="0"/>
                          <a:cs typeface="Calibri" panose="020F0502020204030204" pitchFamily="34" charset="0"/>
                        </a:rPr>
                        <a:t>Methoctramine</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err="1">
                          <a:effectLst/>
                          <a:latin typeface="Calibri" panose="020F0502020204030204" pitchFamily="34" charset="0"/>
                          <a:cs typeface="Calibri" panose="020F0502020204030204" pitchFamily="34" charset="0"/>
                        </a:rPr>
                        <a:t>Hexahydrosiladifenidol</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362507530"/>
                  </a:ext>
                </a:extLst>
              </a:tr>
            </a:tbl>
          </a:graphicData>
        </a:graphic>
      </p:graphicFrame>
    </p:spTree>
    <p:extLst>
      <p:ext uri="{BB962C8B-B14F-4D97-AF65-F5344CB8AC3E}">
        <p14:creationId xmlns:p14="http://schemas.microsoft.com/office/powerpoint/2010/main" val="98941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uscarinic recepto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9458959" cy="641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20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1.2: There are five subtypes of muscarinic acetylcholine receptors...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2881" y="1351280"/>
            <a:ext cx="8971280" cy="48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2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FF0000"/>
                </a:solidFill>
              </a:rPr>
              <a:t>Action of Acetylcholine</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IN" b="1" dirty="0" smtClean="0">
                <a:solidFill>
                  <a:srgbClr val="FF0000"/>
                </a:solidFill>
              </a:rPr>
              <a:t>Muscarinic Action</a:t>
            </a:r>
            <a:endParaRPr lang="en-US" b="1" dirty="0">
              <a:solidFill>
                <a:srgbClr val="FF0000"/>
              </a:solidFill>
            </a:endParaRPr>
          </a:p>
          <a:p>
            <a:pPr algn="just">
              <a:buFont typeface="Wingdings" panose="05000000000000000000" pitchFamily="2" charset="2"/>
              <a:buChar char="Ø"/>
            </a:pPr>
            <a:r>
              <a:rPr lang="en-IN" b="1" dirty="0" smtClean="0">
                <a:solidFill>
                  <a:srgbClr val="00B050"/>
                </a:solidFill>
              </a:rPr>
              <a:t>Upon stimulation of muscarinic Ach receptor, stimulation or inhibition </a:t>
            </a:r>
            <a:r>
              <a:rPr lang="en-IN" b="1" dirty="0">
                <a:solidFill>
                  <a:srgbClr val="00B050"/>
                </a:solidFill>
              </a:rPr>
              <a:t>o</a:t>
            </a:r>
            <a:r>
              <a:rPr lang="en-IN" b="1" dirty="0" smtClean="0">
                <a:solidFill>
                  <a:srgbClr val="00B050"/>
                </a:solidFill>
              </a:rPr>
              <a:t>f autonomic effector cell occur.</a:t>
            </a:r>
          </a:p>
          <a:p>
            <a:pPr algn="just">
              <a:buFont typeface="Wingdings" panose="05000000000000000000" pitchFamily="2" charset="2"/>
              <a:buChar char="Ø"/>
            </a:pPr>
            <a:r>
              <a:rPr lang="en-IN" dirty="0" smtClean="0">
                <a:solidFill>
                  <a:srgbClr val="0070C0"/>
                </a:solidFill>
              </a:rPr>
              <a:t>In contrast to skeletal muscle and neuron, </a:t>
            </a:r>
            <a:r>
              <a:rPr lang="en-IN" u="sng" dirty="0" smtClean="0">
                <a:solidFill>
                  <a:srgbClr val="C00000"/>
                </a:solidFill>
              </a:rPr>
              <a:t>smooth muscle and cardiac conduction system normally exhibit intrinsic activity, both electrical and mechanical that is modulated but not initiated by nerve impulse</a:t>
            </a:r>
            <a:r>
              <a:rPr lang="en-IN" dirty="0" smtClean="0">
                <a:solidFill>
                  <a:srgbClr val="0070C0"/>
                </a:solidFill>
              </a:rPr>
              <a:t>.</a:t>
            </a:r>
          </a:p>
          <a:p>
            <a:pPr algn="just">
              <a:buFont typeface="Wingdings" panose="05000000000000000000" pitchFamily="2" charset="2"/>
              <a:buChar char="Ø"/>
            </a:pPr>
            <a:r>
              <a:rPr lang="en-IN" dirty="0" smtClean="0">
                <a:solidFill>
                  <a:srgbClr val="0070C0"/>
                </a:solidFill>
              </a:rPr>
              <a:t>In basal condition unitary smooth muscle exhibit the waves of depolarisation and spikes that are propagated from cell to cell at rate that are considerably slower than the action potential of axons or skeletal muscle.</a:t>
            </a:r>
          </a:p>
          <a:p>
            <a:pPr algn="just">
              <a:buFont typeface="Wingdings" panose="05000000000000000000" pitchFamily="2" charset="2"/>
              <a:buChar char="Ø"/>
            </a:pPr>
            <a:r>
              <a:rPr lang="en-IN" dirty="0" smtClean="0">
                <a:solidFill>
                  <a:srgbClr val="00B050"/>
                </a:solidFill>
              </a:rPr>
              <a:t>In intestinal smooth muscle, the  site of pacemaker activity continually shifts</a:t>
            </a:r>
          </a:p>
          <a:p>
            <a:pPr algn="just">
              <a:buFont typeface="Wingdings" panose="05000000000000000000" pitchFamily="2" charset="2"/>
              <a:buChar char="Ø"/>
            </a:pPr>
            <a:r>
              <a:rPr lang="en-IN" u="sng" dirty="0" smtClean="0">
                <a:solidFill>
                  <a:srgbClr val="C00000"/>
                </a:solidFill>
              </a:rPr>
              <a:t>But in heart spontaneous depolarisation normally arises from the SA node  </a:t>
            </a:r>
            <a:endParaRPr lang="en-US" u="sng" dirty="0">
              <a:solidFill>
                <a:srgbClr val="C00000"/>
              </a:solidFill>
            </a:endParaRPr>
          </a:p>
        </p:txBody>
      </p:sp>
    </p:spTree>
    <p:extLst>
      <p:ext uri="{BB962C8B-B14F-4D97-AF65-F5344CB8AC3E}">
        <p14:creationId xmlns:p14="http://schemas.microsoft.com/office/powerpoint/2010/main" val="2893181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87445" y="1127148"/>
            <a:ext cx="10515600" cy="475308"/>
          </a:xfrm>
        </p:spPr>
        <p:txBody>
          <a:bodyPr>
            <a:noAutofit/>
          </a:bodyPr>
          <a:lstStyle/>
          <a:p>
            <a:pPr marL="0" indent="0">
              <a:buNone/>
            </a:pPr>
            <a:r>
              <a:rPr lang="en-US" sz="2400" b="1" dirty="0" smtClean="0">
                <a:solidFill>
                  <a:srgbClr val="0000FF"/>
                </a:solidFill>
                <a:latin typeface="Comic Sans MS" panose="030F0702030302020204" pitchFamily="66" charset="0"/>
              </a:rPr>
              <a:t>[I</a:t>
            </a:r>
            <a:r>
              <a:rPr lang="en-US" sz="2400" b="1" dirty="0" smtClean="0">
                <a:solidFill>
                  <a:srgbClr val="0000FF"/>
                </a:solidFill>
                <a:latin typeface="Calibri" panose="020F0502020204030204" pitchFamily="34" charset="0"/>
                <a:cs typeface="Calibri" panose="020F0502020204030204" pitchFamily="34" charset="0"/>
              </a:rPr>
              <a:t>]. Muscarinic actions</a:t>
            </a:r>
            <a:r>
              <a:rPr lang="en-US" sz="2400" b="1" dirty="0" smtClean="0">
                <a:solidFill>
                  <a:srgbClr val="008000"/>
                </a:solidFill>
                <a:latin typeface="Calibri" panose="020F0502020204030204" pitchFamily="34" charset="0"/>
                <a:cs typeface="Calibri" panose="020F0502020204030204" pitchFamily="34" charset="0"/>
              </a:rPr>
              <a:t>: </a:t>
            </a:r>
          </a:p>
          <a:p>
            <a:pPr marL="0" indent="0">
              <a:buNone/>
            </a:pPr>
            <a:endParaRPr lang="en-IN" sz="2400" b="1" dirty="0">
              <a:solidFill>
                <a:srgbClr val="C00000"/>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105624" y="163730"/>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Actions of Acetylcholine</a:t>
            </a:r>
            <a:endParaRPr lang="en-IN" sz="360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503976" y="1692987"/>
            <a:ext cx="11289671" cy="5878532"/>
          </a:xfrm>
          <a:prstGeom prst="rect">
            <a:avLst/>
          </a:prstGeom>
        </p:spPr>
        <p:txBody>
          <a:bodyPr wrap="square">
            <a:spAutoFit/>
          </a:bodyPr>
          <a:lstStyle/>
          <a:p>
            <a:pPr marL="1258888" indent="-1258888" algn="just">
              <a:spcAft>
                <a:spcPts val="0"/>
              </a:spcAft>
              <a:tabLst>
                <a:tab pos="228600" algn="l"/>
                <a:tab pos="914400" algn="l"/>
              </a:tabLst>
            </a:pPr>
            <a:r>
              <a:rPr lang="en-US" sz="2000" b="1" dirty="0" smtClean="0">
                <a:latin typeface="Comic Sans MS" panose="030F0702030302020204" pitchFamily="66" charset="0"/>
                <a:ea typeface="Times New Roman" panose="02020603050405020304" pitchFamily="18" charset="0"/>
              </a:rPr>
              <a:t>1</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Heart:</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SA </a:t>
            </a:r>
            <a:r>
              <a:rPr lang="en-US" sz="2400" dirty="0">
                <a:latin typeface="Calibri" panose="020F0502020204030204" pitchFamily="34" charset="0"/>
                <a:ea typeface="Times New Roman" panose="02020603050405020304" pitchFamily="18" charset="0"/>
                <a:cs typeface="Calibri" panose="020F0502020204030204" pitchFamily="34" charset="0"/>
              </a:rPr>
              <a:t>node </a:t>
            </a:r>
            <a:r>
              <a:rPr lang="en-US" sz="2400" dirty="0" smtClean="0">
                <a:latin typeface="Calibri" panose="020F0502020204030204" pitchFamily="34" charset="0"/>
                <a:ea typeface="Times New Roman" panose="02020603050405020304" pitchFamily="18" charset="0"/>
                <a:cs typeface="Calibri" panose="020F0502020204030204" pitchFamily="34" charset="0"/>
              </a:rPr>
              <a:t>: Hyperpolarization</a:t>
            </a:r>
            <a:r>
              <a:rPr lang="en-US" sz="2400" dirty="0">
                <a:latin typeface="Calibri" panose="020F0502020204030204" pitchFamily="34" charset="0"/>
                <a:ea typeface="Times New Roman" panose="02020603050405020304" pitchFamily="18" charset="0"/>
                <a:cs typeface="Calibri" panose="020F0502020204030204" pitchFamily="34" charset="0"/>
              </a:rPr>
              <a:t>, Rate of impulse generation reduced and bradycardia.</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1258888" algn="just">
              <a:spcAft>
                <a:spcPts val="0"/>
              </a:spcAft>
              <a:tabLst>
                <a:tab pos="228600" algn="l"/>
                <a:tab pos="9144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AV </a:t>
            </a:r>
            <a:r>
              <a:rPr lang="en-US" sz="2400" dirty="0">
                <a:latin typeface="Calibri" panose="020F0502020204030204" pitchFamily="34" charset="0"/>
                <a:ea typeface="Times New Roman" panose="02020603050405020304" pitchFamily="18" charset="0"/>
                <a:cs typeface="Calibri" panose="020F0502020204030204" pitchFamily="34" charset="0"/>
              </a:rPr>
              <a:t>node &amp; His-Purkinje </a:t>
            </a:r>
            <a:r>
              <a:rPr lang="en-US" sz="2400" dirty="0" err="1">
                <a:latin typeface="Calibri" panose="020F0502020204030204" pitchFamily="34" charset="0"/>
                <a:ea typeface="Times New Roman" panose="02020603050405020304" pitchFamily="18" charset="0"/>
                <a:cs typeface="Calibri" panose="020F0502020204030204" pitchFamily="34" charset="0"/>
              </a:rPr>
              <a:t>fibres</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Conduction slowed.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1258888" algn="just">
              <a:spcAft>
                <a:spcPts val="0"/>
              </a:spcAft>
              <a:tabLst>
                <a:tab pos="228600" algn="l"/>
                <a:tab pos="9144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Atria : The </a:t>
            </a:r>
            <a:r>
              <a:rPr lang="en-US" sz="2400" dirty="0">
                <a:latin typeface="Calibri" panose="020F0502020204030204" pitchFamily="34" charset="0"/>
                <a:ea typeface="Times New Roman" panose="02020603050405020304" pitchFamily="18" charset="0"/>
                <a:cs typeface="Calibri" panose="020F0502020204030204" pitchFamily="34" charset="0"/>
              </a:rPr>
              <a:t>force of atrial contraction is markedly reduced.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1258888" algn="just">
              <a:spcAft>
                <a:spcPts val="0"/>
              </a:spcAft>
              <a:tabLst>
                <a:tab pos="228600" algn="l"/>
                <a:tab pos="9144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Ventricles : Contractility </a:t>
            </a:r>
            <a:r>
              <a:rPr lang="en-US" sz="2400" dirty="0">
                <a:latin typeface="Calibri" panose="020F0502020204030204" pitchFamily="34" charset="0"/>
                <a:ea typeface="Times New Roman" panose="02020603050405020304" pitchFamily="18" charset="0"/>
                <a:cs typeface="Calibri" panose="020F0502020204030204" pitchFamily="34" charset="0"/>
              </a:rPr>
              <a:t>also reduced but not </a:t>
            </a:r>
            <a:r>
              <a:rPr lang="en-US" sz="2400" dirty="0" smtClean="0">
                <a:latin typeface="Calibri" panose="020F0502020204030204" pitchFamily="34" charset="0"/>
                <a:ea typeface="Times New Roman" panose="02020603050405020304" pitchFamily="18" charset="0"/>
                <a:cs typeface="Calibri" panose="020F0502020204030204" pitchFamily="34" charset="0"/>
              </a:rPr>
              <a:t>marked.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792288" indent="-1792288" algn="just">
              <a:spcBef>
                <a:spcPts val="1200"/>
              </a:spcBef>
              <a:spcAft>
                <a:spcPts val="1200"/>
              </a:spcAft>
              <a:tabLst>
                <a:tab pos="228600" algn="l"/>
                <a:tab pos="914400" algn="l"/>
              </a:tabLst>
            </a:pPr>
            <a:r>
              <a:rPr lang="en-IN" sz="2400" b="1" dirty="0" smtClean="0">
                <a:latin typeface="Calibri" panose="020F0502020204030204" pitchFamily="34" charset="0"/>
                <a:ea typeface="Times New Roman" panose="02020603050405020304" pitchFamily="18" charset="0"/>
                <a:cs typeface="Calibri" panose="020F0502020204030204" pitchFamily="34" charset="0"/>
              </a:rPr>
              <a:t>2.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Blood </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vessels:</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Vasodilatation </a:t>
            </a:r>
            <a:r>
              <a:rPr lang="en-US" sz="2400" dirty="0" smtClean="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Fall </a:t>
            </a:r>
            <a:r>
              <a:rPr lang="en-US" sz="2400" dirty="0">
                <a:latin typeface="Calibri" panose="020F0502020204030204" pitchFamily="34" charset="0"/>
                <a:ea typeface="Times New Roman" panose="02020603050405020304" pitchFamily="18" charset="0"/>
                <a:cs typeface="Calibri" panose="020F0502020204030204" pitchFamily="34" charset="0"/>
              </a:rPr>
              <a:t>in B.P. </a:t>
            </a:r>
            <a:r>
              <a:rPr lang="en-US" sz="2400" dirty="0" smtClean="0">
                <a:latin typeface="Calibri" panose="020F0502020204030204" pitchFamily="34" charset="0"/>
                <a:ea typeface="Times New Roman" panose="02020603050405020304" pitchFamily="18" charset="0"/>
                <a:cs typeface="Calibri" panose="020F0502020204030204" pitchFamily="34" charset="0"/>
              </a:rPr>
              <a:t>Vasodilatation </a:t>
            </a:r>
            <a:r>
              <a:rPr lang="en-US" sz="2400" dirty="0">
                <a:latin typeface="Calibri" panose="020F0502020204030204" pitchFamily="34" charset="0"/>
                <a:ea typeface="Times New Roman" panose="02020603050405020304" pitchFamily="18" charset="0"/>
                <a:cs typeface="Calibri" panose="020F0502020204030204" pitchFamily="34" charset="0"/>
              </a:rPr>
              <a:t>is primarily mediated through </a:t>
            </a:r>
            <a:r>
              <a:rPr lang="en-US" sz="2400" dirty="0" smtClean="0">
                <a:latin typeface="Calibri" panose="020F0502020204030204" pitchFamily="34" charset="0"/>
                <a:ea typeface="Times New Roman" panose="02020603050405020304" pitchFamily="18" charset="0"/>
                <a:cs typeface="Calibri" panose="020F0502020204030204" pitchFamily="34" charset="0"/>
              </a:rPr>
              <a:t>EDRF (NO).</a:t>
            </a:r>
          </a:p>
          <a:p>
            <a:pPr marL="1792288" indent="-1792288" algn="just">
              <a:spcBef>
                <a:spcPts val="600"/>
              </a:spcBef>
              <a:spcAft>
                <a:spcPts val="0"/>
              </a:spcAft>
              <a:tabLst>
                <a:tab pos="228600" algn="l"/>
                <a:tab pos="914400" algn="l"/>
              </a:tabLst>
            </a:pPr>
            <a:r>
              <a:rPr lang="en-US" sz="2400" b="1" dirty="0" smtClean="0">
                <a:latin typeface="Calibri" panose="020F0502020204030204" pitchFamily="34" charset="0"/>
                <a:ea typeface="Times New Roman" panose="02020603050405020304" pitchFamily="18" charset="0"/>
                <a:cs typeface="Calibri" panose="020F0502020204030204" pitchFamily="34" charset="0"/>
              </a:rPr>
              <a:t>3.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Smooth </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muscles:</a:t>
            </a: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sz="2400" b="1" dirty="0" smtClean="0">
              <a:latin typeface="Calibri" panose="020F0502020204030204" pitchFamily="34" charset="0"/>
              <a:ea typeface="Times New Roman" panose="02020603050405020304" pitchFamily="18" charset="0"/>
              <a:cs typeface="Calibri" panose="020F0502020204030204" pitchFamily="34" charset="0"/>
            </a:endParaRPr>
          </a:p>
          <a:p>
            <a:pPr marL="1258888" indent="-361950" algn="just">
              <a:spcBef>
                <a:spcPts val="600"/>
              </a:spcBef>
              <a:spcAft>
                <a:spcPts val="0"/>
              </a:spcAft>
              <a:buFont typeface="Wingdings" panose="05000000000000000000" pitchFamily="2" charset="2"/>
              <a:buChar char="ü"/>
              <a:tabLst>
                <a:tab pos="228600" algn="l"/>
                <a:tab pos="914400" algn="l"/>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Smooth </a:t>
            </a:r>
            <a:r>
              <a:rPr lang="en-US" sz="2400" dirty="0">
                <a:latin typeface="Calibri" panose="020F0502020204030204" pitchFamily="34" charset="0"/>
                <a:ea typeface="Times New Roman" panose="02020603050405020304" pitchFamily="18" charset="0"/>
                <a:cs typeface="Calibri" panose="020F0502020204030204" pitchFamily="34" charset="0"/>
              </a:rPr>
              <a:t>muscles </a:t>
            </a:r>
            <a:r>
              <a:rPr lang="en-US" sz="2400" dirty="0" smtClean="0">
                <a:latin typeface="Calibri" panose="020F0502020204030204" pitchFamily="34" charset="0"/>
                <a:ea typeface="Times New Roman" panose="02020603050405020304" pitchFamily="18" charset="0"/>
                <a:cs typeface="Calibri" panose="020F0502020204030204" pitchFamily="34" charset="0"/>
              </a:rPr>
              <a:t>contracted</a:t>
            </a:r>
            <a:r>
              <a:rPr lang="en-US" sz="2400" dirty="0">
                <a:latin typeface="Calibri" panose="020F0502020204030204" pitchFamily="34" charset="0"/>
                <a:ea typeface="Times New Roman" panose="02020603050405020304" pitchFamily="18" charset="0"/>
                <a:cs typeface="Calibri" panose="020F0502020204030204" pitchFamily="34" charset="0"/>
              </a:rPr>
              <a:t>. Tone and peristalsis in the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GI tract</a:t>
            </a:r>
            <a:r>
              <a:rPr lang="en-US" sz="2400" dirty="0">
                <a:latin typeface="Calibri" panose="020F0502020204030204" pitchFamily="34" charset="0"/>
                <a:ea typeface="Times New Roman" panose="02020603050405020304" pitchFamily="18" charset="0"/>
                <a:cs typeface="Calibri" panose="020F0502020204030204" pitchFamily="34" charset="0"/>
              </a:rPr>
              <a:t> is increased and sphincters relax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abdominal cramps and evacuation of </a:t>
            </a:r>
            <a:r>
              <a:rPr lang="en-US" sz="2400" dirty="0" smtClean="0">
                <a:latin typeface="Calibri" panose="020F0502020204030204" pitchFamily="34" charset="0"/>
                <a:ea typeface="Times New Roman" panose="02020603050405020304" pitchFamily="18" charset="0"/>
                <a:cs typeface="Calibri" panose="020F0502020204030204" pitchFamily="34" charset="0"/>
              </a:rPr>
              <a:t>bowel.</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361950" algn="just">
              <a:spcBef>
                <a:spcPts val="600"/>
              </a:spcBef>
              <a:spcAft>
                <a:spcPts val="0"/>
              </a:spcAft>
              <a:buFont typeface="Wingdings" panose="05000000000000000000" pitchFamily="2" charset="2"/>
              <a:buChar char="ü"/>
              <a:tabLst>
                <a:tab pos="228600" algn="l"/>
                <a:tab pos="914400" algn="l"/>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Peristalsis </a:t>
            </a:r>
            <a:r>
              <a:rPr lang="en-US" sz="2400" dirty="0">
                <a:latin typeface="Calibri" panose="020F0502020204030204" pitchFamily="34" charset="0"/>
                <a:ea typeface="Times New Roman" panose="02020603050405020304" pitchFamily="18" charset="0"/>
                <a:cs typeface="Calibri" panose="020F0502020204030204" pitchFamily="34" charset="0"/>
              </a:rPr>
              <a:t>in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ureter</a:t>
            </a:r>
            <a:r>
              <a:rPr lang="en-US" sz="2400" dirty="0">
                <a:latin typeface="Calibri" panose="020F0502020204030204" pitchFamily="34" charset="0"/>
                <a:ea typeface="Times New Roman" panose="02020603050405020304" pitchFamily="18" charset="0"/>
                <a:cs typeface="Calibri" panose="020F0502020204030204" pitchFamily="34" charset="0"/>
              </a:rPr>
              <a:t> is increased. The detrusor muscle contracts while the bladder trigone and sphincters relax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voiding of </a:t>
            </a:r>
            <a:r>
              <a:rPr lang="en-US" sz="2400" dirty="0" smtClean="0">
                <a:latin typeface="Calibri" panose="020F0502020204030204" pitchFamily="34" charset="0"/>
                <a:ea typeface="Times New Roman" panose="02020603050405020304" pitchFamily="18" charset="0"/>
                <a:cs typeface="Calibri" panose="020F0502020204030204" pitchFamily="34" charset="0"/>
              </a:rPr>
              <a:t>urine.</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361950" algn="just">
              <a:spcBef>
                <a:spcPts val="600"/>
              </a:spcBef>
              <a:spcAft>
                <a:spcPts val="0"/>
              </a:spcAft>
              <a:buFont typeface="Wingdings" panose="05000000000000000000" pitchFamily="2" charset="2"/>
              <a:buChar char="ü"/>
              <a:tabLst>
                <a:tab pos="228600" algn="l"/>
                <a:tab pos="914400" algn="l"/>
              </a:tabLst>
            </a:pPr>
            <a:r>
              <a:rPr lang="en-US" sz="24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Bronchial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muscles</a:t>
            </a:r>
            <a:r>
              <a:rPr lang="en-US" sz="2400" dirty="0">
                <a:latin typeface="Calibri" panose="020F0502020204030204" pitchFamily="34" charset="0"/>
                <a:ea typeface="Times New Roman" panose="02020603050405020304" pitchFamily="18" charset="0"/>
                <a:cs typeface="Calibri" panose="020F0502020204030204" pitchFamily="34" charset="0"/>
              </a:rPr>
              <a:t> constrict, asthmatics are highly sensitive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dyspnoea</a:t>
            </a:r>
            <a:r>
              <a:rPr lang="en-US" sz="2400" dirty="0">
                <a:latin typeface="Calibri" panose="020F0502020204030204" pitchFamily="34" charset="0"/>
                <a:ea typeface="Times New Roman" panose="02020603050405020304" pitchFamily="18" charset="0"/>
                <a:cs typeface="Calibri" panose="020F0502020204030204" pitchFamily="34" charset="0"/>
              </a:rPr>
              <a:t>, precipitation of an attack of bronchial </a:t>
            </a:r>
            <a:r>
              <a:rPr lang="en-US" sz="2400" dirty="0" smtClean="0">
                <a:latin typeface="Calibri" panose="020F0502020204030204" pitchFamily="34" charset="0"/>
                <a:ea typeface="Times New Roman" panose="02020603050405020304" pitchFamily="18" charset="0"/>
                <a:cs typeface="Calibri" panose="020F0502020204030204" pitchFamily="34" charset="0"/>
              </a:rPr>
              <a:t>asthma.</a:t>
            </a:r>
            <a:endParaRPr lang="en-IN"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85781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405"/>
            <a:ext cx="10515600" cy="1325563"/>
          </a:xfrm>
        </p:spPr>
        <p:txBody>
          <a:bodyPr/>
          <a:lstStyle/>
          <a:p>
            <a:r>
              <a:rPr lang="en-IN" b="1" dirty="0" smtClean="0">
                <a:solidFill>
                  <a:srgbClr val="FF0000"/>
                </a:solidFill>
              </a:rPr>
              <a:t>Muscarinic and Nicotinic Action of Ach</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Ø"/>
            </a:pPr>
            <a:r>
              <a:rPr lang="en-IN" dirty="0" smtClean="0">
                <a:solidFill>
                  <a:srgbClr val="FF0000"/>
                </a:solidFill>
              </a:rPr>
              <a:t>Dale distinguished two type of effect during  a study of pharmacological action of Acetylcholine in cat</a:t>
            </a:r>
            <a:r>
              <a:rPr lang="en-IN" dirty="0" smtClean="0"/>
              <a:t>.</a:t>
            </a:r>
          </a:p>
          <a:p>
            <a:pPr algn="just">
              <a:buFont typeface="Wingdings" panose="05000000000000000000" pitchFamily="2" charset="2"/>
              <a:buChar char="Ø"/>
            </a:pPr>
            <a:r>
              <a:rPr lang="en-IN" dirty="0" smtClean="0"/>
              <a:t>These were </a:t>
            </a:r>
            <a:r>
              <a:rPr lang="en-IN" b="1" dirty="0" smtClean="0">
                <a:solidFill>
                  <a:srgbClr val="00B050"/>
                </a:solidFill>
              </a:rPr>
              <a:t>Muscarinic and Nicotinic</a:t>
            </a:r>
          </a:p>
          <a:p>
            <a:pPr algn="just">
              <a:buFont typeface="Wingdings" panose="05000000000000000000" pitchFamily="2" charset="2"/>
              <a:buChar char="Ø"/>
            </a:pPr>
            <a:r>
              <a:rPr lang="en-IN" dirty="0" smtClean="0"/>
              <a:t>The muscarinic action of Acetylcholine are those that  can be reproduced by the </a:t>
            </a:r>
            <a:r>
              <a:rPr lang="en-IN" b="1" dirty="0" smtClean="0">
                <a:solidFill>
                  <a:srgbClr val="7030A0"/>
                </a:solidFill>
              </a:rPr>
              <a:t>injection of </a:t>
            </a:r>
            <a:r>
              <a:rPr lang="en-IN" b="1" dirty="0" err="1" smtClean="0">
                <a:solidFill>
                  <a:srgbClr val="7030A0"/>
                </a:solidFill>
              </a:rPr>
              <a:t>muscarine</a:t>
            </a:r>
            <a:r>
              <a:rPr lang="en-IN" dirty="0" smtClean="0"/>
              <a:t>, the active principle of a poisonous mushroom </a:t>
            </a:r>
            <a:r>
              <a:rPr lang="en-IN" b="1" dirty="0" smtClean="0">
                <a:solidFill>
                  <a:srgbClr val="7030A0"/>
                </a:solidFill>
              </a:rPr>
              <a:t>Amanita </a:t>
            </a:r>
            <a:r>
              <a:rPr lang="en-IN" b="1" dirty="0" err="1" smtClean="0">
                <a:solidFill>
                  <a:srgbClr val="7030A0"/>
                </a:solidFill>
              </a:rPr>
              <a:t>muscaria</a:t>
            </a:r>
            <a:endParaRPr lang="en-IN" b="1" dirty="0" smtClean="0">
              <a:solidFill>
                <a:srgbClr val="7030A0"/>
              </a:solidFill>
            </a:endParaRPr>
          </a:p>
          <a:p>
            <a:pPr algn="just">
              <a:buFont typeface="Wingdings" panose="05000000000000000000" pitchFamily="2" charset="2"/>
              <a:buChar char="Ø"/>
            </a:pPr>
            <a:r>
              <a:rPr lang="en-IN" dirty="0" smtClean="0"/>
              <a:t>Muscarinic effect can be blocked by </a:t>
            </a:r>
            <a:r>
              <a:rPr lang="en-IN" b="1" dirty="0" smtClean="0">
                <a:solidFill>
                  <a:srgbClr val="00B050"/>
                </a:solidFill>
              </a:rPr>
              <a:t>small dose Atropine</a:t>
            </a:r>
            <a:r>
              <a:rPr lang="en-IN" dirty="0" smtClean="0"/>
              <a:t>( the poisonous constituent of deadly nightshade)</a:t>
            </a:r>
          </a:p>
          <a:p>
            <a:pPr algn="just">
              <a:buFont typeface="Wingdings" panose="05000000000000000000" pitchFamily="2" charset="2"/>
              <a:buChar char="Ø"/>
            </a:pPr>
            <a:r>
              <a:rPr lang="en-IN" dirty="0" smtClean="0">
                <a:solidFill>
                  <a:srgbClr val="FF0000"/>
                </a:solidFill>
              </a:rPr>
              <a:t>On the whole muscarinic action corresponds to parasympathetic stimulation</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89768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0819" y="4078592"/>
            <a:ext cx="10515600" cy="475308"/>
          </a:xfrm>
        </p:spPr>
        <p:txBody>
          <a:bodyPr>
            <a:noAutofit/>
          </a:bodyPr>
          <a:lstStyle/>
          <a:p>
            <a:pPr marL="0" indent="0">
              <a:buNone/>
            </a:pPr>
            <a:r>
              <a:rPr lang="en-US" sz="2400" b="1" dirty="0" smtClean="0">
                <a:solidFill>
                  <a:srgbClr val="0000FF"/>
                </a:solidFill>
                <a:latin typeface="Calibri" panose="020F0502020204030204" pitchFamily="34" charset="0"/>
                <a:cs typeface="Calibri" panose="020F0502020204030204" pitchFamily="34" charset="0"/>
              </a:rPr>
              <a:t>[II]. Nicotinic actions</a:t>
            </a:r>
            <a:r>
              <a:rPr lang="en-US" sz="2400" b="1" dirty="0" smtClean="0">
                <a:solidFill>
                  <a:srgbClr val="008000"/>
                </a:solidFill>
                <a:latin typeface="Comic Sans MS" panose="030F0702030302020204" pitchFamily="66" charset="0"/>
              </a:rPr>
              <a:t>: </a:t>
            </a:r>
          </a:p>
          <a:p>
            <a:pPr marL="0" indent="0">
              <a:buNone/>
            </a:pPr>
            <a:endParaRPr lang="en-IN" sz="2400" b="1" dirty="0">
              <a:solidFill>
                <a:srgbClr val="C00000"/>
              </a:solidFill>
              <a:latin typeface="Comic Sans MS" panose="030F0702030302020204" pitchFamily="66" charset="0"/>
            </a:endParaRPr>
          </a:p>
        </p:txBody>
      </p:sp>
      <p:sp>
        <p:nvSpPr>
          <p:cNvPr id="6" name="Title 1"/>
          <p:cNvSpPr>
            <a:spLocks noGrp="1"/>
          </p:cNvSpPr>
          <p:nvPr>
            <p:ph type="title"/>
          </p:nvPr>
        </p:nvSpPr>
        <p:spPr>
          <a:xfrm>
            <a:off x="105624" y="73200"/>
            <a:ext cx="12086376" cy="863833"/>
          </a:xfrm>
        </p:spPr>
        <p:txBody>
          <a:bodyPr>
            <a:noAutofit/>
          </a:bodyPr>
          <a:lstStyle/>
          <a:p>
            <a:pPr algn="ctr"/>
            <a:r>
              <a:rPr lang="en-US" sz="3200" b="1" dirty="0" smtClean="0">
                <a:solidFill>
                  <a:srgbClr val="C00000"/>
                </a:solidFill>
                <a:latin typeface="Calibri" panose="020F0502020204030204" pitchFamily="34" charset="0"/>
                <a:cs typeface="Calibri" panose="020F0502020204030204" pitchFamily="34" charset="0"/>
              </a:rPr>
              <a:t>            Actions of Acetylcholine           </a:t>
            </a:r>
            <a:r>
              <a:rPr lang="en-US" sz="3200" dirty="0" smtClean="0">
                <a:solidFill>
                  <a:srgbClr val="C00000"/>
                </a:solidFill>
                <a:latin typeface="Calibri" panose="020F0502020204030204" pitchFamily="34" charset="0"/>
                <a:cs typeface="Calibri" panose="020F0502020204030204" pitchFamily="34" charset="0"/>
              </a:rPr>
              <a:t> continued…..</a:t>
            </a:r>
            <a:endParaRPr lang="en-IN" sz="320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440602" y="4698756"/>
            <a:ext cx="11289671" cy="1785104"/>
          </a:xfrm>
          <a:prstGeom prst="rect">
            <a:avLst/>
          </a:prstGeom>
        </p:spPr>
        <p:txBody>
          <a:bodyPr wrap="square">
            <a:spAutoFit/>
          </a:bodyPr>
          <a:lstStyle/>
          <a:p>
            <a:pPr marL="2779713" lvl="0" indent="-2779713">
              <a:lnSpc>
                <a:spcPts val="3000"/>
              </a:lnSpc>
            </a:pPr>
            <a:r>
              <a:rPr lang="en-US" sz="2800" b="1" dirty="0" smtClean="0">
                <a:latin typeface="Calibri" panose="020F0502020204030204" pitchFamily="34" charset="0"/>
                <a:ea typeface="Times New Roman" panose="02020603050405020304" pitchFamily="18" charset="0"/>
                <a:cs typeface="Calibri" panose="020F0502020204030204" pitchFamily="34" charset="0"/>
              </a:rPr>
              <a:t>1.</a:t>
            </a: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FF0000"/>
                </a:solidFill>
                <a:latin typeface="Calibri" panose="020F0502020204030204" pitchFamily="34" charset="0"/>
                <a:cs typeface="Calibri" panose="020F0502020204030204" pitchFamily="34" charset="0"/>
              </a:rPr>
              <a:t>Autonomic ganglia: </a:t>
            </a:r>
            <a:r>
              <a:rPr lang="en-US" sz="2400" dirty="0">
                <a:latin typeface="Calibri" panose="020F0502020204030204" pitchFamily="34" charset="0"/>
                <a:cs typeface="Calibri" panose="020F0502020204030204" pitchFamily="34" charset="0"/>
              </a:rPr>
              <a:t>Both sympathetic and parasympathetic ganglia are stimulated. The effect is manifested at higher doses. High dose of </a:t>
            </a:r>
            <a:r>
              <a:rPr lang="en-US" sz="2400" dirty="0" err="1">
                <a:latin typeface="Calibri" panose="020F0502020204030204" pitchFamily="34" charset="0"/>
                <a:cs typeface="Calibri" panose="020F0502020204030204" pitchFamily="34" charset="0"/>
              </a:rPr>
              <a:t>ACh</a:t>
            </a:r>
            <a:r>
              <a:rPr lang="en-US" sz="2400" dirty="0">
                <a:latin typeface="Calibri" panose="020F0502020204030204" pitchFamily="34" charset="0"/>
                <a:cs typeface="Calibri" panose="020F0502020204030204" pitchFamily="34" charset="0"/>
              </a:rPr>
              <a:t> given after atropine causes tachycardia and rise in B.P.</a:t>
            </a:r>
            <a:endParaRPr lang="en-IN" sz="2400" dirty="0">
              <a:latin typeface="Calibri" panose="020F0502020204030204" pitchFamily="34" charset="0"/>
              <a:cs typeface="Calibri" panose="020F0502020204030204" pitchFamily="34" charset="0"/>
            </a:endParaRPr>
          </a:p>
          <a:p>
            <a:pPr lvl="0">
              <a:lnSpc>
                <a:spcPts val="3000"/>
              </a:lnSpc>
              <a:spcBef>
                <a:spcPts val="1200"/>
              </a:spcBef>
            </a:pPr>
            <a:r>
              <a:rPr lang="en-US" sz="2400" b="1" dirty="0" smtClean="0">
                <a:latin typeface="Calibri" panose="020F0502020204030204" pitchFamily="34" charset="0"/>
                <a:cs typeface="Calibri" panose="020F0502020204030204" pitchFamily="34" charset="0"/>
              </a:rPr>
              <a:t>2.</a:t>
            </a:r>
            <a:r>
              <a:rPr lang="en-US" sz="2400" b="1" dirty="0" smtClean="0">
                <a:solidFill>
                  <a:srgbClr val="FF0000"/>
                </a:solidFill>
                <a:latin typeface="Calibri" panose="020F0502020204030204" pitchFamily="34" charset="0"/>
                <a:cs typeface="Calibri" panose="020F0502020204030204" pitchFamily="34" charset="0"/>
              </a:rPr>
              <a:t> Skeletal </a:t>
            </a:r>
            <a:r>
              <a:rPr lang="en-US" sz="2400" b="1" dirty="0">
                <a:solidFill>
                  <a:srgbClr val="FF0000"/>
                </a:solidFill>
                <a:latin typeface="Calibri" panose="020F0502020204030204" pitchFamily="34" charset="0"/>
                <a:cs typeface="Calibri" panose="020F0502020204030204" pitchFamily="34" charset="0"/>
              </a:rPr>
              <a:t>muscles:</a:t>
            </a:r>
            <a:r>
              <a:rPr lang="en-US" sz="2400" dirty="0">
                <a:solidFill>
                  <a:srgbClr val="FF0000"/>
                </a:solidFill>
                <a:latin typeface="Calibri" panose="020F0502020204030204" pitchFamily="34" charset="0"/>
                <a:cs typeface="Calibri" panose="020F0502020204030204" pitchFamily="34" charset="0"/>
              </a:rPr>
              <a:t> </a:t>
            </a:r>
            <a:r>
              <a:rPr lang="en-US" sz="2400" dirty="0" smtClean="0">
                <a:solidFill>
                  <a:srgbClr val="FF0000"/>
                </a:solidFill>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Contraction </a:t>
            </a:r>
            <a:r>
              <a:rPr lang="en-US" sz="2400" dirty="0">
                <a:latin typeface="Calibri" panose="020F0502020204030204" pitchFamily="34" charset="0"/>
                <a:cs typeface="Calibri" panose="020F0502020204030204" pitchFamily="34" charset="0"/>
              </a:rPr>
              <a:t>of </a:t>
            </a:r>
            <a:r>
              <a:rPr lang="en-US" sz="2400" dirty="0" err="1">
                <a:latin typeface="Calibri" panose="020F0502020204030204" pitchFamily="34" charset="0"/>
                <a:cs typeface="Calibri" panose="020F0502020204030204" pitchFamily="34" charset="0"/>
              </a:rPr>
              <a:t>fibre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fasciculations</a:t>
            </a:r>
            <a:r>
              <a:rPr lang="en-US" sz="2400" dirty="0">
                <a:latin typeface="Calibri" panose="020F0502020204030204" pitchFamily="34" charset="0"/>
                <a:cs typeface="Calibri" panose="020F0502020204030204" pitchFamily="34" charset="0"/>
              </a:rPr>
              <a:t> etc</a:t>
            </a:r>
            <a:r>
              <a:rPr lang="en-US" sz="2400" dirty="0" smtClean="0">
                <a:latin typeface="Calibri" panose="020F0502020204030204" pitchFamily="34" charset="0"/>
                <a:cs typeface="Calibri" panose="020F0502020204030204" pitchFamily="34" charset="0"/>
              </a:rPr>
              <a:t>.</a:t>
            </a:r>
            <a:endParaRPr lang="en-IN" sz="2400" dirty="0">
              <a:latin typeface="Calibri" panose="020F0502020204030204" pitchFamily="34" charset="0"/>
              <a:cs typeface="Calibri" panose="020F0502020204030204" pitchFamily="34" charset="0"/>
            </a:endParaRPr>
          </a:p>
        </p:txBody>
      </p:sp>
      <p:sp>
        <p:nvSpPr>
          <p:cNvPr id="8" name="Rectangle 7"/>
          <p:cNvSpPr/>
          <p:nvPr/>
        </p:nvSpPr>
        <p:spPr>
          <a:xfrm>
            <a:off x="503976" y="1778889"/>
            <a:ext cx="11289671" cy="2508379"/>
          </a:xfrm>
          <a:prstGeom prst="rect">
            <a:avLst/>
          </a:prstGeom>
        </p:spPr>
        <p:txBody>
          <a:bodyPr wrap="square">
            <a:spAutoFit/>
          </a:bodyPr>
          <a:lstStyle/>
          <a:p>
            <a:pPr algn="just">
              <a:spcBef>
                <a:spcPts val="600"/>
              </a:spcBef>
              <a:spcAft>
                <a:spcPts val="0"/>
              </a:spcAft>
            </a:pPr>
            <a:r>
              <a:rPr lang="en-IN" sz="2000" b="1" dirty="0" smtClean="0">
                <a:latin typeface="Comic Sans MS" panose="030F0702030302020204" pitchFamily="66" charset="0"/>
                <a:ea typeface="Times New Roman" panose="02020603050405020304" pitchFamily="18" charset="0"/>
              </a:rPr>
              <a:t>4.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Glands</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Calibri" panose="020F0502020204030204" pitchFamily="34" charset="0"/>
                <a:ea typeface="Times New Roman" panose="02020603050405020304" pitchFamily="18" charset="0"/>
                <a:cs typeface="Calibri" panose="020F0502020204030204" pitchFamily="34" charset="0"/>
              </a:rPr>
              <a:t> Secretion from all </a:t>
            </a:r>
            <a:r>
              <a:rPr lang="en-US" sz="2400" dirty="0" err="1">
                <a:latin typeface="Calibri" panose="020F0502020204030204" pitchFamily="34" charset="0"/>
                <a:ea typeface="Times New Roman" panose="02020603050405020304" pitchFamily="18" charset="0"/>
                <a:cs typeface="Calibri" panose="020F0502020204030204" pitchFamily="34" charset="0"/>
              </a:rPr>
              <a:t>parasympathetically</a:t>
            </a:r>
            <a:r>
              <a:rPr lang="en-US" sz="2400" dirty="0">
                <a:latin typeface="Calibri" panose="020F0502020204030204" pitchFamily="34" charset="0"/>
                <a:ea typeface="Times New Roman" panose="02020603050405020304" pitchFamily="18" charset="0"/>
                <a:cs typeface="Calibri" panose="020F0502020204030204" pitchFamily="34" charset="0"/>
              </a:rPr>
              <a:t> innervated glands is </a:t>
            </a:r>
            <a:r>
              <a:rPr lang="en-US" sz="2400" dirty="0" smtClean="0">
                <a:latin typeface="Calibri" panose="020F0502020204030204" pitchFamily="34" charset="0"/>
                <a:ea typeface="Times New Roman" panose="02020603050405020304" pitchFamily="18" charset="0"/>
                <a:cs typeface="Calibri" panose="020F0502020204030204" pitchFamily="34" charset="0"/>
              </a:rPr>
              <a:t>increased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sweating, salivation, </a:t>
            </a:r>
            <a:r>
              <a:rPr lang="en-US" sz="2400" dirty="0" err="1">
                <a:latin typeface="Calibri" panose="020F0502020204030204" pitchFamily="34" charset="0"/>
                <a:ea typeface="Times New Roman" panose="02020603050405020304" pitchFamily="18" charset="0"/>
                <a:cs typeface="Calibri" panose="020F0502020204030204" pitchFamily="34" charset="0"/>
              </a:rPr>
              <a:t>lachrimation</a:t>
            </a:r>
            <a:r>
              <a:rPr lang="en-US" sz="2400" dirty="0">
                <a:latin typeface="Calibri" panose="020F0502020204030204" pitchFamily="34" charset="0"/>
                <a:ea typeface="Times New Roman" panose="02020603050405020304" pitchFamily="18" charset="0"/>
                <a:cs typeface="Calibri" panose="020F0502020204030204" pitchFamily="34" charset="0"/>
              </a:rPr>
              <a:t>, tracheobronchial and gastric secretion. The effect on pancreatic and intestinal glands is not marked. </a:t>
            </a:r>
            <a:r>
              <a:rPr lang="en-US" sz="2400" u="sng" dirty="0">
                <a:latin typeface="Calibri" panose="020F0502020204030204" pitchFamily="34" charset="0"/>
                <a:ea typeface="Times New Roman" panose="02020603050405020304" pitchFamily="18" charset="0"/>
                <a:cs typeface="Calibri" panose="020F0502020204030204" pitchFamily="34" charset="0"/>
              </a:rPr>
              <a:t>Secretion of milk and bile is not </a:t>
            </a:r>
            <a:r>
              <a:rPr lang="en-US" sz="2400" u="sng" dirty="0" smtClean="0">
                <a:latin typeface="Calibri" panose="020F0502020204030204" pitchFamily="34" charset="0"/>
                <a:ea typeface="Times New Roman" panose="02020603050405020304" pitchFamily="18" charset="0"/>
                <a:cs typeface="Calibri" panose="020F0502020204030204" pitchFamily="34" charset="0"/>
              </a:rPr>
              <a:t>affected.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algn="just">
              <a:lnSpc>
                <a:spcPts val="3000"/>
              </a:lnSpc>
              <a:spcBef>
                <a:spcPts val="1200"/>
              </a:spcBef>
              <a:spcAft>
                <a:spcPts val="0"/>
              </a:spcAft>
            </a:pPr>
            <a:r>
              <a:rPr lang="en-IN" sz="2400" b="1" dirty="0" smtClean="0">
                <a:latin typeface="Calibri" panose="020F0502020204030204" pitchFamily="34" charset="0"/>
                <a:ea typeface="Times New Roman" panose="02020603050405020304" pitchFamily="18" charset="0"/>
                <a:cs typeface="Calibri" panose="020F0502020204030204" pitchFamily="34" charset="0"/>
              </a:rPr>
              <a:t>5.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Eyes</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Contraction </a:t>
            </a:r>
            <a:r>
              <a:rPr lang="en-US" sz="2400" dirty="0">
                <a:latin typeface="Calibri" panose="020F0502020204030204" pitchFamily="34" charset="0"/>
                <a:ea typeface="Times New Roman" panose="02020603050405020304" pitchFamily="18" charset="0"/>
                <a:cs typeface="Calibri" panose="020F0502020204030204" pitchFamily="34" charset="0"/>
              </a:rPr>
              <a:t>of circular muscles of iris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err="1" smtClean="0">
                <a:latin typeface="Calibri" panose="020F0502020204030204" pitchFamily="34" charset="0"/>
                <a:ea typeface="Times New Roman" panose="02020603050405020304" pitchFamily="18" charset="0"/>
                <a:cs typeface="Calibri" panose="020F0502020204030204" pitchFamily="34" charset="0"/>
              </a:rPr>
              <a:t>miosis</a:t>
            </a:r>
            <a:r>
              <a:rPr lang="en-US" sz="2400" dirty="0" smtClean="0">
                <a:latin typeface="Calibri" panose="020F0502020204030204" pitchFamily="34" charset="0"/>
                <a:ea typeface="Times New Roman" panose="02020603050405020304" pitchFamily="18" charset="0"/>
                <a:cs typeface="Calibri" panose="020F0502020204030204" pitchFamily="34" charset="0"/>
              </a:rPr>
              <a:t>. Contraction </a:t>
            </a:r>
            <a:r>
              <a:rPr lang="en-US" sz="2400" dirty="0">
                <a:latin typeface="Calibri" panose="020F0502020204030204" pitchFamily="34" charset="0"/>
                <a:ea typeface="Times New Roman" panose="02020603050405020304" pitchFamily="18" charset="0"/>
                <a:cs typeface="Calibri" panose="020F0502020204030204" pitchFamily="34" charset="0"/>
              </a:rPr>
              <a:t>of ciliary muscles of iris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spasm of accommodation, increased outflow facility, reduction in intraocular </a:t>
            </a:r>
            <a:r>
              <a:rPr lang="en-US" sz="2400" dirty="0" smtClean="0">
                <a:latin typeface="Calibri" panose="020F0502020204030204" pitchFamily="34" charset="0"/>
                <a:ea typeface="Times New Roman" panose="02020603050405020304" pitchFamily="18" charset="0"/>
                <a:cs typeface="Calibri" panose="020F0502020204030204" pitchFamily="34" charset="0"/>
              </a:rPr>
              <a:t>tension.</a:t>
            </a:r>
            <a:endParaRPr lang="en-IN" sz="2400" dirty="0">
              <a:latin typeface="Calibri" panose="020F0502020204030204" pitchFamily="34" charset="0"/>
              <a:cs typeface="Calibri" panose="020F0502020204030204" pitchFamily="34" charset="0"/>
            </a:endParaRPr>
          </a:p>
        </p:txBody>
      </p:sp>
      <p:sp>
        <p:nvSpPr>
          <p:cNvPr id="9" name="Content Placeholder 2"/>
          <p:cNvSpPr txBox="1">
            <a:spLocks/>
          </p:cNvSpPr>
          <p:nvPr/>
        </p:nvSpPr>
        <p:spPr>
          <a:xfrm>
            <a:off x="503976" y="1208631"/>
            <a:ext cx="10515600" cy="47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0000FF"/>
                </a:solidFill>
                <a:latin typeface="Comic Sans MS" panose="030F0702030302020204" pitchFamily="66" charset="0"/>
              </a:rPr>
              <a:t>[I]. </a:t>
            </a:r>
            <a:r>
              <a:rPr lang="en-US" sz="2400" b="1" dirty="0" smtClean="0">
                <a:solidFill>
                  <a:srgbClr val="0000FF"/>
                </a:solidFill>
                <a:latin typeface="Calibri" panose="020F0502020204030204" pitchFamily="34" charset="0"/>
                <a:cs typeface="Calibri" panose="020F0502020204030204" pitchFamily="34" charset="0"/>
              </a:rPr>
              <a:t>Muscarinic actions </a:t>
            </a:r>
            <a:r>
              <a:rPr lang="en-US" sz="1600" b="1" dirty="0" smtClean="0">
                <a:solidFill>
                  <a:srgbClr val="0000FF"/>
                </a:solidFill>
                <a:latin typeface="Calibri" panose="020F0502020204030204" pitchFamily="34" charset="0"/>
                <a:cs typeface="Calibri" panose="020F0502020204030204" pitchFamily="34" charset="0"/>
              </a:rPr>
              <a:t>(continued…)</a:t>
            </a:r>
            <a:r>
              <a:rPr lang="en-US" sz="2400" b="1" dirty="0" smtClean="0">
                <a:solidFill>
                  <a:srgbClr val="0000FF"/>
                </a:solidFill>
                <a:latin typeface="Calibri" panose="020F0502020204030204" pitchFamily="34" charset="0"/>
                <a:cs typeface="Calibri" panose="020F0502020204030204" pitchFamily="34" charset="0"/>
              </a:rPr>
              <a:t>: </a:t>
            </a:r>
          </a:p>
          <a:p>
            <a:pPr marL="0" indent="0">
              <a:buFont typeface="Arial" panose="020B0604020202020204" pitchFamily="34" charset="0"/>
              <a:buNone/>
            </a:pPr>
            <a:endParaRPr lang="en-IN"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836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285"/>
            <a:ext cx="10515600" cy="1325563"/>
          </a:xfrm>
        </p:spPr>
        <p:txBody>
          <a:bodyPr>
            <a:normAutofit/>
          </a:bodyPr>
          <a:lstStyle/>
          <a:p>
            <a:r>
              <a:rPr lang="en-IN" sz="3600" b="1" dirty="0" smtClean="0">
                <a:solidFill>
                  <a:srgbClr val="FF0000"/>
                </a:solidFill>
              </a:rPr>
              <a:t>Action of Ach on </a:t>
            </a:r>
            <a:r>
              <a:rPr lang="en-IN" sz="3600" b="1" dirty="0" smtClean="0">
                <a:solidFill>
                  <a:srgbClr val="FF0000"/>
                </a:solidFill>
              </a:rPr>
              <a:t>Blood Vessels</a:t>
            </a:r>
            <a:endParaRPr lang="en-US" sz="3600" b="1" dirty="0">
              <a:solidFill>
                <a:srgbClr val="FF0000"/>
              </a:solidFill>
            </a:endParaRPr>
          </a:p>
        </p:txBody>
      </p:sp>
      <p:pic>
        <p:nvPicPr>
          <p:cNvPr id="4" name="Content Placeholder 3"/>
          <p:cNvPicPr>
            <a:picLocks noGrp="1" noChangeAspect="1"/>
          </p:cNvPicPr>
          <p:nvPr>
            <p:ph idx="1"/>
          </p:nvPr>
        </p:nvPicPr>
        <p:blipFill rotWithShape="1">
          <a:blip r:embed="rId2"/>
          <a:srcRect l="32161" t="17118"/>
          <a:stretch/>
        </p:blipFill>
        <p:spPr>
          <a:xfrm>
            <a:off x="5588000" y="1038066"/>
            <a:ext cx="6675120" cy="5608002"/>
          </a:xfrm>
          <a:prstGeom prst="rect">
            <a:avLst/>
          </a:prstGeom>
        </p:spPr>
      </p:pic>
      <p:sp>
        <p:nvSpPr>
          <p:cNvPr id="5" name="TextBox 4"/>
          <p:cNvSpPr txBox="1"/>
          <p:nvPr/>
        </p:nvSpPr>
        <p:spPr>
          <a:xfrm>
            <a:off x="853440" y="2194560"/>
            <a:ext cx="4734560" cy="4524315"/>
          </a:xfrm>
          <a:prstGeom prst="rect">
            <a:avLst/>
          </a:prstGeom>
          <a:noFill/>
        </p:spPr>
        <p:txBody>
          <a:bodyPr wrap="square" rtlCol="0">
            <a:spAutoFit/>
          </a:bodyPr>
          <a:lstStyle/>
          <a:p>
            <a:pPr marL="342900" indent="-342900" algn="just">
              <a:buFont typeface="Wingdings" panose="05000000000000000000" pitchFamily="2" charset="2"/>
              <a:buChar char="Ø"/>
            </a:pPr>
            <a:r>
              <a:rPr lang="en-IN" sz="2400" b="1" dirty="0" smtClean="0">
                <a:solidFill>
                  <a:srgbClr val="00B050"/>
                </a:solidFill>
              </a:rPr>
              <a:t>All blood vessels are </a:t>
            </a:r>
            <a:r>
              <a:rPr lang="en-IN" sz="2400" b="1" dirty="0" err="1" smtClean="0">
                <a:solidFill>
                  <a:srgbClr val="00B050"/>
                </a:solidFill>
              </a:rPr>
              <a:t>dialated</a:t>
            </a:r>
            <a:r>
              <a:rPr lang="en-IN" sz="2400" b="1" dirty="0" smtClean="0">
                <a:solidFill>
                  <a:srgbClr val="00B050"/>
                </a:solidFill>
              </a:rPr>
              <a:t>, though only </a:t>
            </a:r>
            <a:r>
              <a:rPr lang="en-IN" sz="2400" b="1" dirty="0" smtClean="0">
                <a:solidFill>
                  <a:srgbClr val="00B050"/>
                </a:solidFill>
              </a:rPr>
              <a:t>few vessels </a:t>
            </a:r>
            <a:r>
              <a:rPr lang="en-IN" sz="2400" b="1" dirty="0" smtClean="0">
                <a:solidFill>
                  <a:srgbClr val="00B050"/>
                </a:solidFill>
              </a:rPr>
              <a:t>(skin of face, neck, salivary gland) receive cholinergic innervation</a:t>
            </a:r>
            <a:r>
              <a:rPr lang="en-IN" sz="2400" dirty="0" smtClean="0"/>
              <a:t>.</a:t>
            </a:r>
          </a:p>
          <a:p>
            <a:pPr marL="342900" indent="-342900" algn="just">
              <a:buFont typeface="Wingdings" panose="05000000000000000000" pitchFamily="2" charset="2"/>
              <a:buChar char="Ø"/>
            </a:pPr>
            <a:r>
              <a:rPr lang="en-IN" sz="2400" b="1" dirty="0" smtClean="0">
                <a:solidFill>
                  <a:srgbClr val="0070C0"/>
                </a:solidFill>
              </a:rPr>
              <a:t>Fall in BP occurs</a:t>
            </a:r>
          </a:p>
          <a:p>
            <a:pPr marL="342900" indent="-342900" algn="just">
              <a:buFont typeface="Wingdings" panose="05000000000000000000" pitchFamily="2" charset="2"/>
              <a:buChar char="Ø"/>
            </a:pPr>
            <a:r>
              <a:rPr lang="en-IN" sz="2400" dirty="0" smtClean="0"/>
              <a:t>Ach binds with </a:t>
            </a:r>
            <a:r>
              <a:rPr lang="en-IN" sz="2400" dirty="0" smtClean="0"/>
              <a:t>M3 receptor on vascular endothelial cell-------</a:t>
            </a:r>
            <a:r>
              <a:rPr lang="en-IN" sz="2400" b="1" dirty="0" smtClean="0">
                <a:solidFill>
                  <a:srgbClr val="FF0000"/>
                </a:solidFill>
              </a:rPr>
              <a:t>Release of NO from endothelial cell--</a:t>
            </a:r>
            <a:r>
              <a:rPr lang="en-IN" sz="2400" dirty="0" smtClean="0"/>
              <a:t>--</a:t>
            </a:r>
            <a:r>
              <a:rPr lang="en-IN" sz="2400" dirty="0" smtClean="0">
                <a:solidFill>
                  <a:srgbClr val="0070C0"/>
                </a:solidFill>
              </a:rPr>
              <a:t>Act on smooth muscle </a:t>
            </a:r>
            <a:r>
              <a:rPr lang="en-IN" sz="2400" dirty="0" smtClean="0">
                <a:solidFill>
                  <a:srgbClr val="0070C0"/>
                </a:solidFill>
              </a:rPr>
              <a:t>cell ----Activation of </a:t>
            </a:r>
            <a:r>
              <a:rPr lang="en-IN" sz="2400" dirty="0" err="1" smtClean="0">
                <a:solidFill>
                  <a:srgbClr val="0070C0"/>
                </a:solidFill>
              </a:rPr>
              <a:t>Guanyl</a:t>
            </a:r>
            <a:r>
              <a:rPr lang="en-IN" sz="2400" dirty="0" smtClean="0">
                <a:solidFill>
                  <a:srgbClr val="0070C0"/>
                </a:solidFill>
              </a:rPr>
              <a:t> cyclase enzyme-----Relaxation of BV---</a:t>
            </a:r>
            <a:r>
              <a:rPr lang="en-IN" sz="2400" dirty="0" err="1" smtClean="0">
                <a:solidFill>
                  <a:srgbClr val="0070C0"/>
                </a:solidFill>
              </a:rPr>
              <a:t>hypotention</a:t>
            </a:r>
            <a:endParaRPr lang="en-US" sz="2400" dirty="0">
              <a:solidFill>
                <a:srgbClr val="0070C0"/>
              </a:solidFill>
            </a:endParaRPr>
          </a:p>
        </p:txBody>
      </p:sp>
    </p:spTree>
    <p:extLst>
      <p:ext uri="{BB962C8B-B14F-4D97-AF65-F5344CB8AC3E}">
        <p14:creationId xmlns:p14="http://schemas.microsoft.com/office/powerpoint/2010/main" val="1895608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Autonomic innervation of eye and effect of sympathetic and parasympathetic stimulation</a:t>
            </a:r>
            <a:endParaRPr lang="en-US" sz="32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7363904" y="2081377"/>
            <a:ext cx="3295650" cy="3028950"/>
          </a:xfrm>
          <a:prstGeom prst="rect">
            <a:avLst/>
          </a:prstGeom>
        </p:spPr>
      </p:pic>
      <p:pic>
        <p:nvPicPr>
          <p:cNvPr id="5" name="Picture 4"/>
          <p:cNvPicPr>
            <a:picLocks noChangeAspect="1"/>
          </p:cNvPicPr>
          <p:nvPr/>
        </p:nvPicPr>
        <p:blipFill>
          <a:blip r:embed="rId3"/>
          <a:stretch>
            <a:fillRect/>
          </a:stretch>
        </p:blipFill>
        <p:spPr>
          <a:xfrm>
            <a:off x="750498" y="1466491"/>
            <a:ext cx="5055079" cy="4088920"/>
          </a:xfrm>
          <a:prstGeom prst="rect">
            <a:avLst/>
          </a:prstGeom>
        </p:spPr>
      </p:pic>
      <p:sp>
        <p:nvSpPr>
          <p:cNvPr id="6" name="TextBox 5"/>
          <p:cNvSpPr txBox="1"/>
          <p:nvPr/>
        </p:nvSpPr>
        <p:spPr>
          <a:xfrm>
            <a:off x="9463177" y="5840083"/>
            <a:ext cx="1890623" cy="646331"/>
          </a:xfrm>
          <a:prstGeom prst="rect">
            <a:avLst/>
          </a:prstGeom>
          <a:noFill/>
        </p:spPr>
        <p:txBody>
          <a:bodyPr wrap="square" rtlCol="0">
            <a:spAutoFit/>
          </a:bodyPr>
          <a:lstStyle/>
          <a:p>
            <a:r>
              <a:rPr lang="en-IN" b="1" dirty="0" smtClean="0">
                <a:solidFill>
                  <a:srgbClr val="FF0000"/>
                </a:solidFill>
              </a:rPr>
              <a:t>Effect of Ach on pupil Size: </a:t>
            </a:r>
            <a:r>
              <a:rPr lang="en-IN" b="1" dirty="0" err="1" smtClean="0">
                <a:solidFill>
                  <a:srgbClr val="FF0000"/>
                </a:solidFill>
              </a:rPr>
              <a:t>Miosis</a:t>
            </a:r>
            <a:endParaRPr lang="en-US" b="1" dirty="0">
              <a:solidFill>
                <a:srgbClr val="FF0000"/>
              </a:solidFill>
            </a:endParaRPr>
          </a:p>
        </p:txBody>
      </p:sp>
      <p:sp>
        <p:nvSpPr>
          <p:cNvPr id="8" name="Up Arrow 7"/>
          <p:cNvSpPr/>
          <p:nvPr/>
        </p:nvSpPr>
        <p:spPr>
          <a:xfrm>
            <a:off x="9704717" y="5270740"/>
            <a:ext cx="802257" cy="5693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990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8480" y="223520"/>
            <a:ext cx="10911840" cy="6634480"/>
          </a:xfrm>
          <a:prstGeom prst="rect">
            <a:avLst/>
          </a:prstGeom>
        </p:spPr>
      </p:pic>
    </p:spTree>
    <p:extLst>
      <p:ext uri="{BB962C8B-B14F-4D97-AF65-F5344CB8AC3E}">
        <p14:creationId xmlns:p14="http://schemas.microsoft.com/office/powerpoint/2010/main" val="58042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47040" y="-30480"/>
            <a:ext cx="10139679" cy="6176963"/>
          </a:xfrm>
          <a:prstGeom prst="rect">
            <a:avLst/>
          </a:prstGeom>
        </p:spPr>
      </p:pic>
    </p:spTree>
    <p:extLst>
      <p:ext uri="{BB962C8B-B14F-4D97-AF65-F5344CB8AC3E}">
        <p14:creationId xmlns:p14="http://schemas.microsoft.com/office/powerpoint/2010/main" val="2970354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IN" dirty="0" smtClean="0">
                <a:solidFill>
                  <a:srgbClr val="0070C0"/>
                </a:solidFill>
              </a:rPr>
              <a:t>After a muscarinic effect is blocked by atropine, larger dose of Ach produced another set of effect, closely similar to those of nicotine</a:t>
            </a:r>
            <a:r>
              <a:rPr lang="en-IN" dirty="0" smtClean="0"/>
              <a:t>.</a:t>
            </a:r>
          </a:p>
          <a:p>
            <a:pPr algn="just">
              <a:buFont typeface="Wingdings" panose="05000000000000000000" pitchFamily="2" charset="2"/>
              <a:buChar char="Ø"/>
            </a:pPr>
            <a:r>
              <a:rPr lang="en-IN" dirty="0" smtClean="0"/>
              <a:t>They include: </a:t>
            </a:r>
          </a:p>
          <a:p>
            <a:pPr algn="just">
              <a:buFont typeface="Wingdings" panose="05000000000000000000" pitchFamily="2" charset="2"/>
              <a:buChar char="Ø"/>
            </a:pPr>
            <a:r>
              <a:rPr lang="en-IN" dirty="0" smtClean="0">
                <a:solidFill>
                  <a:srgbClr val="00B050"/>
                </a:solidFill>
              </a:rPr>
              <a:t>Stimulation of All autonomic ganglia</a:t>
            </a:r>
          </a:p>
          <a:p>
            <a:pPr algn="just">
              <a:buFont typeface="Wingdings" panose="05000000000000000000" pitchFamily="2" charset="2"/>
              <a:buChar char="Ø"/>
            </a:pPr>
            <a:r>
              <a:rPr lang="en-IN" dirty="0" smtClean="0">
                <a:solidFill>
                  <a:srgbClr val="00B050"/>
                </a:solidFill>
              </a:rPr>
              <a:t>Stimulation of voluntary muscle</a:t>
            </a:r>
          </a:p>
          <a:p>
            <a:pPr algn="just">
              <a:buFont typeface="Wingdings" panose="05000000000000000000" pitchFamily="2" charset="2"/>
              <a:buChar char="Ø"/>
            </a:pPr>
            <a:r>
              <a:rPr lang="en-IN" dirty="0" smtClean="0">
                <a:solidFill>
                  <a:srgbClr val="00B050"/>
                </a:solidFill>
              </a:rPr>
              <a:t>Secretion of adrenaline from the adrenal medul</a:t>
            </a:r>
            <a:r>
              <a:rPr lang="en-IN" dirty="0" smtClean="0">
                <a:solidFill>
                  <a:srgbClr val="FF0000"/>
                </a:solidFill>
              </a:rPr>
              <a:t>la.</a:t>
            </a:r>
          </a:p>
          <a:p>
            <a:pPr algn="just">
              <a:buFont typeface="Wingdings" panose="05000000000000000000" pitchFamily="2" charset="2"/>
              <a:buChar char="Ø"/>
            </a:pPr>
            <a:r>
              <a:rPr lang="en-IN" dirty="0" smtClean="0"/>
              <a:t>Experiment of Dale formed the basis of classification of Ach receptor</a:t>
            </a:r>
          </a:p>
          <a:p>
            <a:pPr algn="just">
              <a:buFont typeface="Wingdings" panose="05000000000000000000" pitchFamily="2" charset="2"/>
              <a:buChar char="Ø"/>
            </a:pPr>
            <a:r>
              <a:rPr lang="en-IN" dirty="0" smtClean="0">
                <a:solidFill>
                  <a:srgbClr val="FF0000"/>
                </a:solidFill>
              </a:rPr>
              <a:t>There are two type of Ach receptor in body muscarinic(M) and Nicotinic(N)</a:t>
            </a:r>
          </a:p>
          <a:p>
            <a:pPr algn="just">
              <a:buFont typeface="Wingdings" panose="05000000000000000000" pitchFamily="2" charset="2"/>
              <a:buChar char="Ø"/>
            </a:pPr>
            <a:r>
              <a:rPr lang="en-IN" dirty="0" smtClean="0">
                <a:solidFill>
                  <a:srgbClr val="00B0F0"/>
                </a:solidFill>
              </a:rPr>
              <a:t>Capacities of </a:t>
            </a:r>
            <a:r>
              <a:rPr lang="en-IN" dirty="0" err="1" smtClean="0">
                <a:solidFill>
                  <a:srgbClr val="00B0F0"/>
                </a:solidFill>
              </a:rPr>
              <a:t>tubocurarine</a:t>
            </a:r>
            <a:r>
              <a:rPr lang="en-IN" dirty="0" smtClean="0">
                <a:solidFill>
                  <a:srgbClr val="00B0F0"/>
                </a:solidFill>
              </a:rPr>
              <a:t> and atropine to block nicotinic and muscarinic effect of Ach, respectively, provided further support for the proposal of two distinct type of cholinergic receptor. </a:t>
            </a:r>
            <a:endParaRPr lang="en-US" dirty="0">
              <a:solidFill>
                <a:srgbClr val="00B0F0"/>
              </a:solidFill>
            </a:endParaRPr>
          </a:p>
        </p:txBody>
      </p:sp>
    </p:spTree>
    <p:extLst>
      <p:ext uri="{BB962C8B-B14F-4D97-AF65-F5344CB8AC3E}">
        <p14:creationId xmlns:p14="http://schemas.microsoft.com/office/powerpoint/2010/main" val="747779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normAutofit/>
          </a:bodyPr>
          <a:lstStyle/>
          <a:p>
            <a:r>
              <a:rPr lang="en-IN" sz="3200" b="1" dirty="0" smtClean="0">
                <a:solidFill>
                  <a:srgbClr val="0070C0"/>
                </a:solidFill>
              </a:rPr>
              <a:t>Based on two type of action</a:t>
            </a:r>
            <a:r>
              <a:rPr lang="en-IN" sz="3200" b="1" dirty="0">
                <a:solidFill>
                  <a:srgbClr val="0070C0"/>
                </a:solidFill>
              </a:rPr>
              <a:t>(</a:t>
            </a:r>
            <a:r>
              <a:rPr lang="en-IN" sz="3200" b="1" dirty="0" smtClean="0">
                <a:solidFill>
                  <a:srgbClr val="0070C0"/>
                </a:solidFill>
              </a:rPr>
              <a:t> Nicotinic and Muscarinic) of Ach in body, two type of Receptor of Acetylcholine were found </a:t>
            </a:r>
            <a:endParaRPr lang="en-US" sz="32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1493520" y="1849120"/>
            <a:ext cx="9438640" cy="3881120"/>
          </a:xfrm>
          <a:prstGeom prst="rect">
            <a:avLst/>
          </a:prstGeom>
        </p:spPr>
      </p:pic>
    </p:spTree>
    <p:extLst>
      <p:ext uri="{BB962C8B-B14F-4D97-AF65-F5344CB8AC3E}">
        <p14:creationId xmlns:p14="http://schemas.microsoft.com/office/powerpoint/2010/main" val="389959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751840"/>
            <a:ext cx="11724640" cy="5392579"/>
          </a:xfrm>
          <a:prstGeom prst="rect">
            <a:avLst/>
          </a:prstGeom>
        </p:spPr>
      </p:pic>
    </p:spTree>
    <p:extLst>
      <p:ext uri="{BB962C8B-B14F-4D97-AF65-F5344CB8AC3E}">
        <p14:creationId xmlns:p14="http://schemas.microsoft.com/office/powerpoint/2010/main" val="146009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18160" y="193040"/>
            <a:ext cx="10383519" cy="5983923"/>
          </a:xfrm>
          <a:prstGeom prst="rect">
            <a:avLst/>
          </a:prstGeom>
        </p:spPr>
      </p:pic>
    </p:spTree>
    <p:extLst>
      <p:ext uri="{BB962C8B-B14F-4D97-AF65-F5344CB8AC3E}">
        <p14:creationId xmlns:p14="http://schemas.microsoft.com/office/powerpoint/2010/main" val="344495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211" t="17422" r="-1"/>
          <a:stretch/>
        </p:blipFill>
        <p:spPr>
          <a:xfrm>
            <a:off x="934720" y="365125"/>
            <a:ext cx="10180320" cy="5811838"/>
          </a:xfrm>
          <a:prstGeom prst="rect">
            <a:avLst/>
          </a:prstGeom>
        </p:spPr>
      </p:pic>
    </p:spTree>
    <p:extLst>
      <p:ext uri="{BB962C8B-B14F-4D97-AF65-F5344CB8AC3E}">
        <p14:creationId xmlns:p14="http://schemas.microsoft.com/office/powerpoint/2010/main" val="3318541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llin6 – Carlsibicky Internal Medicine APPE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99439"/>
            <a:ext cx="9387839"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06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5424</TotalTime>
  <Words>1208</Words>
  <Application>Microsoft Office PowerPoint</Application>
  <PresentationFormat>Widescreen</PresentationFormat>
  <Paragraphs>158</Paragraphs>
  <Slides>23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Comic Sans MS</vt:lpstr>
      <vt:lpstr>Times New Roman</vt:lpstr>
      <vt:lpstr>Wingdings</vt:lpstr>
      <vt:lpstr>Wingdings 3</vt:lpstr>
      <vt:lpstr>Office Theme</vt:lpstr>
      <vt:lpstr>1_Office Theme</vt:lpstr>
      <vt:lpstr>Cholinergic transmission(Part-II)</vt:lpstr>
      <vt:lpstr>Muscarinic and Nicotinic Action of Ach</vt:lpstr>
      <vt:lpstr>PowerPoint Presentation</vt:lpstr>
      <vt:lpstr>PowerPoint Presentation</vt:lpstr>
      <vt:lpstr>Based on two type of action( Nicotinic and Muscarinic) of Ach in body, two type of Receptor of Acetylcholine were found </vt:lpstr>
      <vt:lpstr>PowerPoint Presentation</vt:lpstr>
      <vt:lpstr>PowerPoint Presentation</vt:lpstr>
      <vt:lpstr>PowerPoint Presentation</vt:lpstr>
      <vt:lpstr>PowerPoint Presentation</vt:lpstr>
      <vt:lpstr>Nicotinic Receptor</vt:lpstr>
      <vt:lpstr>PowerPoint Presentation</vt:lpstr>
      <vt:lpstr>Nicotinic Receptors</vt:lpstr>
      <vt:lpstr>Muscarinic receptor</vt:lpstr>
      <vt:lpstr>Muscarinic Receptors</vt:lpstr>
      <vt:lpstr>Muscarinic Receptors</vt:lpstr>
      <vt:lpstr>PowerPoint Presentation</vt:lpstr>
      <vt:lpstr>PowerPoint Presentation</vt:lpstr>
      <vt:lpstr>Action of Acetylcholine</vt:lpstr>
      <vt:lpstr>Actions of Acetylcholine</vt:lpstr>
      <vt:lpstr>            Actions of Acetylcholine            continued…..</vt:lpstr>
      <vt:lpstr>Action of Ach on Blood Vessels</vt:lpstr>
      <vt:lpstr>Autonomic innervation of eye and effect of sympathetic and parasympathetic stimulation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 IND</dc:creator>
  <cp:lastModifiedBy>Rev IND</cp:lastModifiedBy>
  <cp:revision>64</cp:revision>
  <dcterms:created xsi:type="dcterms:W3CDTF">2020-12-19T09:40:01Z</dcterms:created>
  <dcterms:modified xsi:type="dcterms:W3CDTF">2020-12-31T07:13:54Z</dcterms:modified>
</cp:coreProperties>
</file>