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257" r:id="rId4"/>
    <p:sldId id="263" r:id="rId5"/>
    <p:sldId id="264" r:id="rId6"/>
    <p:sldId id="265" r:id="rId7"/>
    <p:sldId id="259" r:id="rId8"/>
    <p:sldId id="266" r:id="rId9"/>
    <p:sldId id="267" r:id="rId10"/>
    <p:sldId id="268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08" y="48"/>
      </p:cViewPr>
      <p:guideLst>
        <p:guide orient="horz" pos="68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6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3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66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9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6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5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8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1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DD931-DA96-477E-B8B1-9B2601CA7CC2}" type="datetimeFigureOut">
              <a:rPr lang="en-US" smtClean="0"/>
              <a:t>12/31/2020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FCAA7-AFED-42DE-A711-A4B6CCF1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5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smtClean="0">
                <a:solidFill>
                  <a:srgbClr val="FF0000"/>
                </a:solidFill>
              </a:rPr>
              <a:t>Cholinergic transmission(Part-I)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IN" dirty="0" smtClean="0">
              <a:solidFill>
                <a:srgbClr val="0070C0"/>
              </a:solidFill>
            </a:endParaRPr>
          </a:p>
          <a:p>
            <a:r>
              <a:rPr lang="en-IN" dirty="0" smtClean="0">
                <a:solidFill>
                  <a:srgbClr val="0070C0"/>
                </a:solidFill>
              </a:rPr>
              <a:t> </a:t>
            </a:r>
            <a:r>
              <a:rPr lang="en-IN" dirty="0" err="1" smtClean="0">
                <a:solidFill>
                  <a:srgbClr val="0070C0"/>
                </a:solidFill>
              </a:rPr>
              <a:t>Dr.</a:t>
            </a:r>
            <a:r>
              <a:rPr lang="en-IN" dirty="0" smtClean="0">
                <a:solidFill>
                  <a:srgbClr val="0070C0"/>
                </a:solidFill>
              </a:rPr>
              <a:t> Rashmi </a:t>
            </a:r>
            <a:r>
              <a:rPr lang="en-IN" dirty="0" err="1" smtClean="0">
                <a:solidFill>
                  <a:srgbClr val="0070C0"/>
                </a:solidFill>
              </a:rPr>
              <a:t>Rekha</a:t>
            </a:r>
            <a:r>
              <a:rPr lang="en-IN" dirty="0" smtClean="0">
                <a:solidFill>
                  <a:srgbClr val="0070C0"/>
                </a:solidFill>
              </a:rPr>
              <a:t> Kumari</a:t>
            </a:r>
          </a:p>
          <a:p>
            <a:r>
              <a:rPr lang="en-IN" dirty="0" err="1" smtClean="0">
                <a:solidFill>
                  <a:srgbClr val="0070C0"/>
                </a:solidFill>
              </a:rPr>
              <a:t>Asstt</a:t>
            </a:r>
            <a:r>
              <a:rPr lang="en-IN" dirty="0" smtClean="0">
                <a:solidFill>
                  <a:srgbClr val="0070C0"/>
                </a:solidFill>
              </a:rPr>
              <a:t>. Prof, </a:t>
            </a:r>
            <a:r>
              <a:rPr lang="en-IN" dirty="0" err="1" smtClean="0">
                <a:solidFill>
                  <a:srgbClr val="0070C0"/>
                </a:solidFill>
              </a:rPr>
              <a:t>Deptt</a:t>
            </a:r>
            <a:r>
              <a:rPr lang="en-IN" dirty="0" smtClean="0">
                <a:solidFill>
                  <a:srgbClr val="0070C0"/>
                </a:solidFill>
              </a:rPr>
              <a:t>. Of Pharmacology &amp; Toxicology,BVC,Patna-14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220" y="371920"/>
            <a:ext cx="1291274" cy="13167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87964" y="644589"/>
            <a:ext cx="904227" cy="9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673740"/>
              </p:ext>
            </p:extLst>
          </p:nvPr>
        </p:nvGraphicFramePr>
        <p:xfrm>
          <a:off x="642803" y="1227700"/>
          <a:ext cx="10918478" cy="5029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14804">
                  <a:extLst>
                    <a:ext uri="{9D8B030D-6E8A-4147-A177-3AD203B41FA5}">
                      <a16:colId xmlns:a16="http://schemas.microsoft.com/office/drawing/2014/main" xmlns="" val="3958897586"/>
                    </a:ext>
                  </a:extLst>
                </a:gridCol>
                <a:gridCol w="4128380">
                  <a:extLst>
                    <a:ext uri="{9D8B030D-6E8A-4147-A177-3AD203B41FA5}">
                      <a16:colId xmlns:a16="http://schemas.microsoft.com/office/drawing/2014/main" xmlns="" val="2563041829"/>
                    </a:ext>
                  </a:extLst>
                </a:gridCol>
                <a:gridCol w="3775294">
                  <a:extLst>
                    <a:ext uri="{9D8B030D-6E8A-4147-A177-3AD203B41FA5}">
                      <a16:colId xmlns:a16="http://schemas.microsoft.com/office/drawing/2014/main" xmlns="" val="2030674504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342900" indent="-34290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N" sz="2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IN" sz="22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42900" algn="l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Distribution</a:t>
                      </a:r>
                      <a:endParaRPr lang="en-IN" sz="22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42900" algn="l"/>
                        </a:tabLst>
                      </a:pP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42900" algn="l"/>
                        </a:tabLst>
                      </a:pP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42900" algn="l"/>
                        </a:tabLst>
                      </a:pP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Hydrolysis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2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</a:t>
                      </a: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2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Methacholine</a:t>
                      </a: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2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Benzoylcholine</a:t>
                      </a: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2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Butyrylcholine</a:t>
                      </a: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IN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(iii) 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Inhibition</a:t>
                      </a:r>
                      <a:endParaRPr lang="en-IN" sz="2200" b="1" dirty="0" smtClean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42900" algn="l"/>
                          <a:tab pos="571500" algn="l"/>
                        </a:tabLs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(iv)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Function</a:t>
                      </a:r>
                      <a:endParaRPr lang="en-IN" sz="2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Acetylcholinesterase</a:t>
                      </a:r>
                      <a:endParaRPr lang="en-IN" sz="2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(True Cholinesterase)</a:t>
                      </a:r>
                      <a:endParaRPr lang="en-IN" sz="2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 err="1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Butyrylcholinesterase</a:t>
                      </a:r>
                      <a:endParaRPr lang="en-IN" sz="2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(Pseudo-cholinesterase)</a:t>
                      </a:r>
                      <a:endParaRPr lang="en-IN" sz="2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2163088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cholinergic sites, RBCs, gray matter.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Very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fast (in microseconds)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Slower than </a:t>
                      </a:r>
                      <a:r>
                        <a:rPr lang="en-US" sz="2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hydrolyzed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hydrolyzed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sensitive to </a:t>
                      </a:r>
                      <a:r>
                        <a:rPr lang="en-US" sz="2200" dirty="0" err="1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Physostigmine</a:t>
                      </a: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Termination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</a:t>
                      </a:r>
                      <a:r>
                        <a:rPr lang="en-US" sz="22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ACh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action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Plasma, liver, intestine, white matter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hydrolyzed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Hydrolyzed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Hydrolyzed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sensitive to organophosphates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200" dirty="0" smtClean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Hydrolysis </a:t>
                      </a: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 ingested esters.</a:t>
                      </a:r>
                      <a:endParaRPr lang="en-IN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5885451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830003" y="609470"/>
            <a:ext cx="8640635" cy="354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Differences between two types of </a:t>
            </a:r>
            <a:r>
              <a:rPr lang="en-US" sz="3200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cholinesterases</a:t>
            </a:r>
            <a:endParaRPr lang="en-IN" sz="32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480" y="223520"/>
            <a:ext cx="1091184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0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Cholinergic transmission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indent="-342900" algn="just">
              <a:buClr>
                <a:srgbClr val="C00000"/>
              </a:buClr>
              <a:buSzPct val="150000"/>
            </a:pPr>
            <a:endParaRPr lang="en-US" dirty="0" smtClean="0">
              <a:solidFill>
                <a:srgbClr val="000099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20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IN" sz="5100" dirty="0" err="1" smtClean="0">
                <a:latin typeface="Arial Narrow" panose="020B0606020202030204" pitchFamily="34" charset="0"/>
              </a:rPr>
              <a:t>Neurohumoral</a:t>
            </a:r>
            <a:r>
              <a:rPr lang="en-IN" sz="5100" dirty="0" smtClean="0">
                <a:latin typeface="Arial Narrow" panose="020B0606020202030204" pitchFamily="34" charset="0"/>
              </a:rPr>
              <a:t> transmission </a:t>
            </a:r>
            <a:r>
              <a:rPr lang="en-IN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either at synapse or neuroeffector junction in which acetylcholine act as a humoral agent(neurotransmitter) for transmission of action potential across the junction</a:t>
            </a:r>
          </a:p>
          <a:p>
            <a:pPr algn="just">
              <a:lnSpc>
                <a:spcPct val="120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IN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Dale and his colleagues discovered its transmitter role in the1930.</a:t>
            </a:r>
            <a:endParaRPr lang="en-US" sz="5100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120000"/>
              </a:lnSpc>
              <a:buClr>
                <a:srgbClr val="C00000"/>
              </a:buClr>
              <a:buSzPct val="150000"/>
              <a:buFont typeface="Wingdings" panose="05000000000000000000" pitchFamily="2" charset="2"/>
              <a:buChar char="Ø"/>
            </a:pPr>
            <a:r>
              <a:rPr lang="en-US" sz="51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The different sites of cholinergic transmission are </a:t>
            </a:r>
            <a:endParaRPr lang="en-IN" sz="51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1.  Parasympathetic neuroeffector junctions(Post ganglionic parasympathetic fiber)</a:t>
            </a:r>
            <a:endParaRPr lang="en-IN" sz="51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2. Autonomic ganglia (Preganglionic parasympathetic and Preganglionic sympathetic fiber)</a:t>
            </a:r>
            <a:endParaRPr lang="en-IN" sz="51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3. Adrenal medulla (preganglionic parasympathetic)</a:t>
            </a:r>
            <a:endParaRPr lang="en-IN" sz="51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4. Somatic </a:t>
            </a:r>
            <a:r>
              <a:rPr lang="en-US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myoneural</a:t>
            </a: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junctions</a:t>
            </a:r>
            <a:endParaRPr lang="en-IN" sz="51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endParaRP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5. Certain regions of CNS.</a:t>
            </a:r>
          </a:p>
          <a:p>
            <a:pPr marL="625475" lv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IN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6. Post ganglionic sympathetic </a:t>
            </a:r>
            <a:r>
              <a:rPr lang="en-IN" sz="51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fiber</a:t>
            </a:r>
            <a:r>
              <a:rPr lang="en-IN" sz="5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 to sweat gland</a:t>
            </a:r>
          </a:p>
          <a:p>
            <a:pPr>
              <a:lnSpc>
                <a:spcPct val="120000"/>
              </a:lnSpc>
            </a:pPr>
            <a:endParaRPr lang="en-US" sz="5100" dirty="0"/>
          </a:p>
        </p:txBody>
      </p:sp>
    </p:spTree>
    <p:extLst>
      <p:ext uri="{BB962C8B-B14F-4D97-AF65-F5344CB8AC3E}">
        <p14:creationId xmlns:p14="http://schemas.microsoft.com/office/powerpoint/2010/main" val="317341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olinergic Drugs. - ppt video online 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9824720" cy="631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8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Synthesis, Storage, Release &amp; Catabolism </a:t>
            </a:r>
            <a:br>
              <a:rPr lang="en-US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</a:br>
            <a:r>
              <a:rPr lang="en-US" sz="3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                   of Acetylcholine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b="1" dirty="0" smtClean="0">
                <a:solidFill>
                  <a:srgbClr val="FF0000"/>
                </a:solidFill>
              </a:rPr>
              <a:t>Choline acetyl transferase </a:t>
            </a:r>
            <a:r>
              <a:rPr lang="en-IN" dirty="0" smtClean="0">
                <a:solidFill>
                  <a:srgbClr val="002060"/>
                </a:solidFill>
              </a:rPr>
              <a:t>catalyse the final step in synthesis of acetylcholine-The acetylation of choline with acetyl coenzyme 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FF0000"/>
                </a:solidFill>
              </a:rPr>
              <a:t>Choline acetyl transferase </a:t>
            </a:r>
            <a:r>
              <a:rPr lang="en-IN" dirty="0" smtClean="0">
                <a:solidFill>
                  <a:srgbClr val="002060"/>
                </a:solidFill>
              </a:rPr>
              <a:t>is synthesised in </a:t>
            </a:r>
            <a:r>
              <a:rPr lang="en-IN" dirty="0" err="1" smtClean="0">
                <a:solidFill>
                  <a:srgbClr val="002060"/>
                </a:solidFill>
              </a:rPr>
              <a:t>perikaryon</a:t>
            </a:r>
            <a:r>
              <a:rPr lang="en-IN" dirty="0" smtClean="0">
                <a:solidFill>
                  <a:srgbClr val="002060"/>
                </a:solidFill>
              </a:rPr>
              <a:t> and then is transported along the length of axon to its terminal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Axonal terminal contain large amount of mitochondria, where acetyl </a:t>
            </a:r>
            <a:r>
              <a:rPr lang="en-IN" dirty="0">
                <a:solidFill>
                  <a:srgbClr val="002060"/>
                </a:solidFill>
              </a:rPr>
              <a:t>C</a:t>
            </a:r>
            <a:r>
              <a:rPr lang="en-IN" dirty="0" smtClean="0">
                <a:solidFill>
                  <a:srgbClr val="002060"/>
                </a:solidFill>
              </a:rPr>
              <a:t>oA is synthesised,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u="sng" dirty="0" smtClean="0">
                <a:solidFill>
                  <a:srgbClr val="00B050"/>
                </a:solidFill>
              </a:rPr>
              <a:t>Choline is taken up from extracellular fluid into </a:t>
            </a:r>
            <a:r>
              <a:rPr lang="en-IN" u="sng" dirty="0" err="1" smtClean="0">
                <a:solidFill>
                  <a:srgbClr val="00B050"/>
                </a:solidFill>
              </a:rPr>
              <a:t>axoplasm</a:t>
            </a:r>
            <a:r>
              <a:rPr lang="en-IN" u="sng" dirty="0" smtClean="0">
                <a:solidFill>
                  <a:srgbClr val="00B050"/>
                </a:solidFill>
              </a:rPr>
              <a:t> by active transport.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The final step in the synthesis occur within the cytoplasm.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Following synthesis most of the Ach is sequestered in synaptic vesicle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u="sng" dirty="0" smtClean="0">
                <a:solidFill>
                  <a:srgbClr val="FF0000"/>
                </a:solidFill>
              </a:rPr>
              <a:t>Uptake of choline is rate limiting step in biosynthesis of Acetylcholine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9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Transport of choline from extracellular fluid to cytoplasm </a:t>
            </a:r>
            <a:r>
              <a:rPr lang="en-IN" b="1" dirty="0" smtClean="0">
                <a:solidFill>
                  <a:srgbClr val="FF0000"/>
                </a:solidFill>
              </a:rPr>
              <a:t>is inhibited by </a:t>
            </a:r>
            <a:r>
              <a:rPr lang="en-IN" b="1" dirty="0" err="1" smtClean="0">
                <a:solidFill>
                  <a:srgbClr val="FF0000"/>
                </a:solidFill>
              </a:rPr>
              <a:t>hemicholinium</a:t>
            </a:r>
            <a:endParaRPr lang="en-IN" b="1" dirty="0" smtClean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Ach is packaged into synaptic vesicle at high concentration by carrier mediated transport</a:t>
            </a:r>
            <a:r>
              <a:rPr lang="en-IN" b="1" dirty="0" smtClean="0">
                <a:solidFill>
                  <a:srgbClr val="FF0000"/>
                </a:solidFill>
              </a:rPr>
              <a:t>( blocked by </a:t>
            </a:r>
            <a:r>
              <a:rPr lang="en-IN" b="1" dirty="0" err="1" smtClean="0">
                <a:solidFill>
                  <a:srgbClr val="FF0000"/>
                </a:solidFill>
              </a:rPr>
              <a:t>vesamicol</a:t>
            </a:r>
            <a:r>
              <a:rPr lang="en-IN" b="1" dirty="0" smtClean="0">
                <a:solidFill>
                  <a:srgbClr val="FF0000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Ach release occurs by Ca2+- mediated exocytosis. At neuromuscular junction, </a:t>
            </a:r>
            <a:r>
              <a:rPr lang="en-IN" dirty="0" smtClean="0">
                <a:solidFill>
                  <a:srgbClr val="FF0000"/>
                </a:solidFill>
              </a:rPr>
              <a:t>one presynaptic nerve impulse releases 100-500 vesicles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 At NMJ, Ach acts on nicotinic receptors to open cation channel, producing a rapid </a:t>
            </a:r>
            <a:r>
              <a:rPr lang="en-IN" dirty="0" smtClean="0">
                <a:solidFill>
                  <a:srgbClr val="FF0000"/>
                </a:solidFill>
              </a:rPr>
              <a:t>depolarisation(end plate potential</a:t>
            </a:r>
            <a:r>
              <a:rPr lang="en-IN" dirty="0" smtClean="0">
                <a:solidFill>
                  <a:srgbClr val="002060"/>
                </a:solidFill>
              </a:rPr>
              <a:t>), which normally produce an action potential in muscle </a:t>
            </a:r>
            <a:r>
              <a:rPr lang="en-IN" dirty="0" err="1" smtClean="0">
                <a:solidFill>
                  <a:srgbClr val="002060"/>
                </a:solidFill>
              </a:rPr>
              <a:t>fiber</a:t>
            </a: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IN" dirty="0" smtClean="0">
                <a:solidFill>
                  <a:srgbClr val="002060"/>
                </a:solidFill>
              </a:rPr>
              <a:t>Transmission at other ‘fast’ cholinergic synapses(e.g. ganglionic) are similar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HOLINERGIC TRANSMISSION - ppt downlo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9840" y="223520"/>
            <a:ext cx="9347200" cy="50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3190240" y="5562918"/>
            <a:ext cx="5181600" cy="13255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9280" y="2204720"/>
            <a:ext cx="2875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CAT: Choline acetyltransferase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3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</a:rPr>
              <a:t>Acetylcholine esterase(</a:t>
            </a:r>
            <a:r>
              <a:rPr lang="en-IN" sz="4000" b="1" dirty="0" err="1" smtClean="0">
                <a:solidFill>
                  <a:srgbClr val="FF0000"/>
                </a:solidFill>
              </a:rPr>
              <a:t>AchE</a:t>
            </a:r>
            <a:r>
              <a:rPr lang="en-IN" sz="4000" b="1" dirty="0" smtClean="0">
                <a:solidFill>
                  <a:srgbClr val="FF0000"/>
                </a:solidFill>
              </a:rPr>
              <a:t>)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serving the transmitter function,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within the junctional space is rapidly inactivated by hydrolysis by a specific enzyme, acetylcholine esterase (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2060"/>
                </a:solidFill>
              </a:rPr>
              <a:t>AChE</a:t>
            </a:r>
            <a:r>
              <a:rPr lang="en-US" dirty="0">
                <a:solidFill>
                  <a:srgbClr val="002060"/>
                </a:solidFill>
              </a:rPr>
              <a:t> is present in cholinergic nerves, autonomic ganglia and neuromuscular &amp; neuroeffector junctions.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AchE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 bound to the basement membrane that lies between the pre and post synaptic membrane. 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dirty="0" smtClean="0">
              <a:solidFill>
                <a:srgbClr val="002060"/>
              </a:solidFill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30900"/>
            <a:ext cx="10515600" cy="118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2060"/>
                </a:solidFill>
              </a:rPr>
              <a:t>At fast cholinergic </a:t>
            </a:r>
            <a:r>
              <a:rPr lang="en-IN" dirty="0" smtClean="0">
                <a:solidFill>
                  <a:srgbClr val="002060"/>
                </a:solidFill>
              </a:rPr>
              <a:t>synapse (</a:t>
            </a:r>
            <a:r>
              <a:rPr lang="en-IN" dirty="0">
                <a:solidFill>
                  <a:srgbClr val="002060"/>
                </a:solidFill>
              </a:rPr>
              <a:t>neuromuscular and ganglionic synapse) but not at slow ones (smooth muscle, gland, heart </a:t>
            </a:r>
            <a:r>
              <a:rPr lang="en-IN" dirty="0" err="1">
                <a:solidFill>
                  <a:srgbClr val="002060"/>
                </a:solidFill>
              </a:rPr>
              <a:t>etc</a:t>
            </a:r>
            <a:r>
              <a:rPr lang="en-IN" dirty="0">
                <a:solidFill>
                  <a:srgbClr val="002060"/>
                </a:solidFill>
              </a:rPr>
              <a:t>) the released Ach is hydrolysed </a:t>
            </a:r>
            <a:r>
              <a:rPr lang="en-IN" dirty="0" smtClean="0">
                <a:solidFill>
                  <a:srgbClr val="002060"/>
                </a:solidFill>
              </a:rPr>
              <a:t> by </a:t>
            </a:r>
            <a:r>
              <a:rPr lang="en-IN" dirty="0" err="1" smtClean="0">
                <a:solidFill>
                  <a:srgbClr val="002060"/>
                </a:solidFill>
              </a:rPr>
              <a:t>AChE</a:t>
            </a:r>
            <a:r>
              <a:rPr lang="en-IN" dirty="0" smtClean="0">
                <a:solidFill>
                  <a:srgbClr val="002060"/>
                </a:solidFill>
              </a:rPr>
              <a:t> very </a:t>
            </a:r>
            <a:r>
              <a:rPr lang="en-IN" dirty="0">
                <a:solidFill>
                  <a:srgbClr val="002060"/>
                </a:solidFill>
              </a:rPr>
              <a:t>rapidly( within 1ms), so that it act very briefly</a:t>
            </a:r>
            <a:r>
              <a:rPr lang="en-IN" dirty="0" smtClean="0">
                <a:solidFill>
                  <a:srgbClr val="00206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IN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somewhat similar enzyme,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butyrylcholinesterase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 </a:t>
            </a:r>
            <a:r>
              <a:rPr lang="en-US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pseudocholinesterase</a:t>
            </a:r>
            <a:r>
              <a:rPr lang="en-US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present in serum and other body tissues. It is primarily synthesized in the liver and its likely vestigial physiological function is the hydrolysis of ingested esters from plant sources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IN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9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8073</TotalTime>
  <Words>496</Words>
  <Application>Microsoft Office PowerPoint</Application>
  <PresentationFormat>Widescreen</PresentationFormat>
  <Paragraphs>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Comic Sans MS</vt:lpstr>
      <vt:lpstr>Times New Roman</vt:lpstr>
      <vt:lpstr>Wingdings</vt:lpstr>
      <vt:lpstr>Office Theme</vt:lpstr>
      <vt:lpstr>Cholinergic transmission(Part-I)</vt:lpstr>
      <vt:lpstr>Cholinergic transmission</vt:lpstr>
      <vt:lpstr>PowerPoint Presentation</vt:lpstr>
      <vt:lpstr>      Synthesis, Storage, Release &amp; Catabolism                      of Acetylcholine</vt:lpstr>
      <vt:lpstr>PowerPoint Presentation</vt:lpstr>
      <vt:lpstr>PowerPoint Presentation</vt:lpstr>
      <vt:lpstr>PowerPoint Presentation</vt:lpstr>
      <vt:lpstr>Acetylcholine esterase(AchE)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 IND</dc:creator>
  <cp:lastModifiedBy>Rev IND</cp:lastModifiedBy>
  <cp:revision>39</cp:revision>
  <dcterms:created xsi:type="dcterms:W3CDTF">2020-12-04T05:10:05Z</dcterms:created>
  <dcterms:modified xsi:type="dcterms:W3CDTF">2020-12-31T07:00:14Z</dcterms:modified>
</cp:coreProperties>
</file>