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38" r:id="rId2"/>
    <p:sldId id="268" r:id="rId3"/>
    <p:sldId id="269" r:id="rId4"/>
    <p:sldId id="270" r:id="rId5"/>
    <p:sldId id="271" r:id="rId6"/>
    <p:sldId id="282" r:id="rId7"/>
    <p:sldId id="283" r:id="rId8"/>
    <p:sldId id="306" r:id="rId9"/>
    <p:sldId id="308" r:id="rId10"/>
    <p:sldId id="295" r:id="rId11"/>
    <p:sldId id="309" r:id="rId12"/>
    <p:sldId id="336" r:id="rId13"/>
    <p:sldId id="33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E42"/>
    <a:srgbClr val="E40D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24417" y="331077"/>
            <a:ext cx="10943167" cy="1948574"/>
          </a:xfrm>
        </p:spPr>
        <p:txBody>
          <a:bodyPr>
            <a:norm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SUTURE MATERIAL AND                   SUTURING </a:t>
            </a:r>
            <a:r>
              <a:rPr lang="en-US" altLang="en-GB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 </a:t>
            </a:r>
            <a:r>
              <a:rPr lang="en-US" altLang="en-GB" sz="54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altLang="en-GB" sz="54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endParaRPr lang="en-US" altLang="en-GB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26533" y="5147441"/>
            <a:ext cx="10949517" cy="1545020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Century Gothic"/>
              </a:rPr>
              <a:t>Dr. Archana </a:t>
            </a:r>
            <a:r>
              <a:rPr lang="en-US" sz="2400" b="1" dirty="0" err="1">
                <a:solidFill>
                  <a:srgbClr val="FF0000"/>
                </a:solidFill>
                <a:latin typeface="Century Gothic"/>
              </a:rPr>
              <a:t>Kumari</a:t>
            </a:r>
            <a:endParaRPr lang="en-US" sz="2400" b="1" dirty="0">
              <a:solidFill>
                <a:srgbClr val="FF0000"/>
              </a:solidFill>
              <a:latin typeface="Century Gothic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Century Gothic"/>
              </a:rPr>
              <a:t>Asstt</a:t>
            </a:r>
            <a:r>
              <a:rPr lang="en-US" sz="2400" b="1" dirty="0">
                <a:solidFill>
                  <a:srgbClr val="FF0000"/>
                </a:solidFill>
                <a:latin typeface="Century Gothic"/>
              </a:rPr>
              <a:t>. Professor cum Junior Scientist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Century Gothic"/>
              </a:rPr>
              <a:t>Veterinary Surgery and Radiology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Century Gothic"/>
              </a:rPr>
              <a:t>BVC, BASU, Patna</a:t>
            </a:r>
            <a:endParaRPr lang="en-IN" sz="2400" b="1" dirty="0">
              <a:solidFill>
                <a:srgbClr val="FF0000"/>
              </a:solidFill>
              <a:latin typeface="Century Gothic"/>
            </a:endParaRPr>
          </a:p>
          <a:p>
            <a:endParaRPr lang="en-IN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891861" y="2908738"/>
            <a:ext cx="8119241" cy="193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552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95605"/>
            <a:ext cx="10972800" cy="6170930"/>
          </a:xfrm>
        </p:spPr>
        <p:txBody>
          <a:bodyPr/>
          <a:lstStyle/>
          <a:p>
            <a:pPr marL="0" indent="0">
              <a:buFont typeface="+mj-lt"/>
              <a:buNone/>
            </a:pPr>
            <a:r>
              <a:rPr lang="en-US" altLang="en-GB" sz="2400" dirty="0"/>
              <a:t>2</a:t>
            </a:r>
            <a:r>
              <a:rPr lang="en-US" altLang="en-GB" sz="2000" dirty="0"/>
              <a:t>.</a:t>
            </a:r>
            <a:r>
              <a:rPr lang="en-US" altLang="en-GB" sz="2000" b="1" u="sng" dirty="0">
                <a:solidFill>
                  <a:srgbClr val="FF0000"/>
                </a:solidFill>
              </a:rPr>
              <a:t> Kangaroo tendon :</a:t>
            </a:r>
            <a:r>
              <a:rPr lang="en-US" altLang="en-GB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/>
              <a:t>It is obtained from the tendon of tail of the </a:t>
            </a:r>
            <a:r>
              <a:rPr lang="en-US" altLang="en-GB" sz="2000" dirty="0" err="1"/>
              <a:t>kankaroo</a:t>
            </a:r>
            <a:r>
              <a:rPr lang="en-US" altLang="en-GB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/>
              <a:t> It is used for suturing joint capsule, </a:t>
            </a:r>
            <a:r>
              <a:rPr lang="en-US" altLang="en-GB" sz="2000" dirty="0" err="1"/>
              <a:t>hernial</a:t>
            </a:r>
            <a:r>
              <a:rPr lang="en-US" altLang="en-GB" sz="2000" dirty="0"/>
              <a:t> ring and places where more strength is required.</a:t>
            </a:r>
          </a:p>
          <a:p>
            <a:pPr marL="0" indent="0">
              <a:buFont typeface="+mj-lt"/>
              <a:buNone/>
            </a:pPr>
            <a:r>
              <a:rPr lang="en-US" altLang="en-GB" sz="2000" dirty="0"/>
              <a:t>3. </a:t>
            </a:r>
            <a:r>
              <a:rPr lang="en-US" altLang="en-GB" sz="2000" b="1" dirty="0">
                <a:solidFill>
                  <a:srgbClr val="FF0000"/>
                </a:solidFill>
              </a:rPr>
              <a:t>Fascia </a:t>
            </a:r>
            <a:r>
              <a:rPr lang="en-US" altLang="en-GB" sz="2000" b="1" dirty="0" err="1">
                <a:solidFill>
                  <a:srgbClr val="FF0000"/>
                </a:solidFill>
              </a:rPr>
              <a:t>lata</a:t>
            </a:r>
            <a:r>
              <a:rPr lang="en-US" altLang="en-GB" sz="2000" b="1" dirty="0">
                <a:solidFill>
                  <a:srgbClr val="FF0000"/>
                </a:solidFill>
              </a:rPr>
              <a:t> </a:t>
            </a:r>
            <a:r>
              <a:rPr lang="en-US" altLang="en-GB" sz="2000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/>
              <a:t>It is obtained from bovine fascia </a:t>
            </a:r>
            <a:r>
              <a:rPr lang="en-US" altLang="en-GB" sz="2000" dirty="0" err="1"/>
              <a:t>lata</a:t>
            </a:r>
            <a:r>
              <a:rPr lang="en-US" altLang="en-GB" sz="2000" dirty="0"/>
              <a:t> and it is available in tape like pieces preserved in glass tube.</a:t>
            </a:r>
          </a:p>
          <a:p>
            <a:pPr marL="0" indent="0">
              <a:buFont typeface="+mj-lt"/>
              <a:buNone/>
            </a:pPr>
            <a:r>
              <a:rPr lang="en-US" altLang="en-GB" sz="2000" dirty="0"/>
              <a:t>4. </a:t>
            </a:r>
            <a:r>
              <a:rPr lang="en-US" altLang="en-GB" sz="2000" b="1" dirty="0" err="1">
                <a:solidFill>
                  <a:srgbClr val="FF0000"/>
                </a:solidFill>
              </a:rPr>
              <a:t>Cargile</a:t>
            </a:r>
            <a:r>
              <a:rPr lang="en-US" altLang="en-GB" sz="2000" b="1" dirty="0">
                <a:solidFill>
                  <a:srgbClr val="FF0000"/>
                </a:solidFill>
              </a:rPr>
              <a:t> membrane:</a:t>
            </a:r>
            <a:r>
              <a:rPr lang="en-US" altLang="en-GB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/>
              <a:t>It is obtained </a:t>
            </a:r>
            <a:r>
              <a:rPr lang="en-US" altLang="en-GB" sz="2000" dirty="0" err="1"/>
              <a:t>ffom</a:t>
            </a:r>
            <a:r>
              <a:rPr lang="en-US" altLang="en-GB" sz="2000" dirty="0"/>
              <a:t> bovine </a:t>
            </a:r>
            <a:r>
              <a:rPr lang="en-US" altLang="en-GB" sz="2000" dirty="0" err="1"/>
              <a:t>caecum</a:t>
            </a:r>
            <a:r>
              <a:rPr lang="en-US" altLang="en-GB" sz="2000" dirty="0"/>
              <a:t> in the form of thin sheet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/>
              <a:t> It is used to cover surfaces from which peritoneum has been removed. It is not </a:t>
            </a:r>
            <a:r>
              <a:rPr lang="en-US" altLang="en-GB" sz="2000" dirty="0" err="1"/>
              <a:t>gnerally</a:t>
            </a:r>
            <a:r>
              <a:rPr lang="en-US" altLang="en-GB" sz="2000" dirty="0"/>
              <a:t> used.</a:t>
            </a:r>
          </a:p>
          <a:p>
            <a:pPr marL="0" indent="0">
              <a:buFont typeface="+mj-lt"/>
              <a:buNone/>
            </a:pPr>
            <a:r>
              <a:rPr lang="en-US" altLang="en-GB" sz="2000" dirty="0"/>
              <a:t>5</a:t>
            </a:r>
            <a:r>
              <a:rPr lang="en-US" altLang="en-GB" sz="2000" b="1" dirty="0">
                <a:solidFill>
                  <a:srgbClr val="FF0000"/>
                </a:solidFill>
              </a:rPr>
              <a:t>. Collagen:</a:t>
            </a:r>
            <a:r>
              <a:rPr lang="en-US" altLang="en-GB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/>
              <a:t>It is prepared from bovine flexor tendon </a:t>
            </a:r>
            <a:r>
              <a:rPr lang="en-US" altLang="en-GB" sz="2000" dirty="0" err="1"/>
              <a:t>fillament</a:t>
            </a:r>
            <a:r>
              <a:rPr lang="en-US" altLang="en-GB" sz="20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/>
              <a:t>It is a multi-</a:t>
            </a:r>
            <a:r>
              <a:rPr lang="en-US" altLang="en-GB" sz="2000" dirty="0" err="1"/>
              <a:t>fillament</a:t>
            </a:r>
            <a:r>
              <a:rPr lang="en-US" altLang="en-GB" sz="2000" dirty="0"/>
              <a:t> absorbable suture and it is </a:t>
            </a:r>
            <a:r>
              <a:rPr lang="en-US" altLang="en-GB" sz="2000" dirty="0" err="1"/>
              <a:t>obserbed</a:t>
            </a:r>
            <a:r>
              <a:rPr lang="en-US" altLang="en-GB" sz="2000" dirty="0"/>
              <a:t> within 60 days.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/>
              <a:t>It is treated with formaldehyde and chromic acid or both.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/>
              <a:t> Less tissue reaction than catgut.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/>
              <a:t> It is used in </a:t>
            </a:r>
            <a:r>
              <a:rPr lang="en-US" altLang="en-GB" sz="2000" dirty="0" err="1"/>
              <a:t>ophtalmic</a:t>
            </a:r>
            <a:r>
              <a:rPr lang="en-US" altLang="en-GB" sz="2000" dirty="0"/>
              <a:t> surgery.</a:t>
            </a:r>
          </a:p>
          <a:p>
            <a:pPr marL="0" indent="0">
              <a:buFont typeface="+mj-lt"/>
              <a:buNone/>
            </a:pPr>
            <a:endParaRPr lang="en-US" altLang="en-GB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371475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61975"/>
            <a:ext cx="10972800" cy="5898515"/>
          </a:xfrm>
        </p:spPr>
        <p:txBody>
          <a:bodyPr/>
          <a:lstStyle/>
          <a:p>
            <a:pPr marL="0" indent="0">
              <a:buFont typeface="+mj-lt"/>
              <a:buNone/>
            </a:pPr>
            <a:r>
              <a:rPr lang="en-US" altLang="en-GB">
                <a:sym typeface="+mn-ea"/>
              </a:rPr>
              <a:t>. </a:t>
            </a:r>
            <a:r>
              <a:rPr lang="en-US" altLang="en-GB" sz="2400" b="1">
                <a:solidFill>
                  <a:srgbClr val="FF0000"/>
                </a:solidFill>
                <a:sym typeface="+mn-ea"/>
              </a:rPr>
              <a:t>Polyglactin 910 (vicryl)</a:t>
            </a:r>
            <a:r>
              <a:rPr lang="en-US" altLang="en-GB" sz="2400">
                <a:sym typeface="+mn-ea"/>
              </a:rPr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>
                <a:sym typeface="+mn-ea"/>
              </a:rPr>
              <a:t>It is synthetic braided absorbable suture material consist of glycolic  acid and lactic  acid in the ratio of 9:1.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>
                <a:sym typeface="+mn-ea"/>
              </a:rPr>
              <a:t>Sterlised by ethylene oxide.Absorbed by hydrolysis in 40 to  90 days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>
                <a:sym typeface="+mn-ea"/>
              </a:rPr>
              <a:t> Used in occular surgery and closing of muscles after laprotomy.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>
                <a:sym typeface="+mn-ea"/>
              </a:rPr>
              <a:t>It is inert , non-pyrogenic and produces mild tissue reaction. It remains stable in contaminated wound.</a:t>
            </a:r>
            <a:endParaRPr lang="en-US" altLang="en-GB" sz="2400"/>
          </a:p>
          <a:p>
            <a:pPr marL="0" indent="0">
              <a:buFont typeface="+mj-lt"/>
              <a:buNone/>
            </a:pPr>
            <a:r>
              <a:rPr lang="en-US" altLang="en-GB" sz="2400">
                <a:sym typeface="+mn-ea"/>
              </a:rPr>
              <a:t>7</a:t>
            </a:r>
            <a:r>
              <a:rPr lang="en-US" altLang="en-GB" sz="2400">
                <a:solidFill>
                  <a:srgbClr val="FF0000"/>
                </a:solidFill>
                <a:sym typeface="+mn-ea"/>
              </a:rPr>
              <a:t>.</a:t>
            </a:r>
            <a:r>
              <a:rPr lang="en-US" altLang="en-GB" sz="2400" b="1">
                <a:solidFill>
                  <a:srgbClr val="FF0000"/>
                </a:solidFill>
                <a:sym typeface="+mn-ea"/>
              </a:rPr>
              <a:t> Polyglycolic acid (dexon)</a:t>
            </a:r>
            <a:r>
              <a:rPr lang="en-US" altLang="en-GB" sz="2400">
                <a:solidFill>
                  <a:srgbClr val="FF0000"/>
                </a:solidFill>
                <a:sym typeface="+mn-ea"/>
              </a:rPr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>
                <a:sym typeface="+mn-ea"/>
              </a:rPr>
              <a:t>It is synthetic suture material prepared from glycolic acid.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>
                <a:sym typeface="+mn-ea"/>
              </a:rPr>
              <a:t>It is smooth, strong and absorbable.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>
                <a:sym typeface="+mn-ea"/>
              </a:rPr>
              <a:t> Absorbed in 100 to 200 days by hydrolysis.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>
                <a:sym typeface="+mn-ea"/>
              </a:rPr>
              <a:t>Used in closure of clean wound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>
                <a:sym typeface="+mn-ea"/>
              </a:rPr>
              <a:t> size varies  from 6/0 to 1.</a:t>
            </a:r>
            <a:endParaRPr lang="en-US" altLang="en-GB" sz="2400"/>
          </a:p>
          <a:p>
            <a:endParaRPr lang="en-GB" alt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Vicryl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vicryl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6781" y="1174750"/>
            <a:ext cx="8899452" cy="4953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Dexon</a:t>
            </a:r>
            <a:endParaRPr lang="en-US" dirty="0"/>
          </a:p>
        </p:txBody>
      </p:sp>
      <p:pic>
        <p:nvPicPr>
          <p:cNvPr id="4" name="Content Placeholder 3" descr="polyglycolic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8921" y="1174750"/>
            <a:ext cx="7384846" cy="4953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1850" y="1710055"/>
            <a:ext cx="10515600" cy="2246630"/>
          </a:xfrm>
        </p:spPr>
        <p:txBody>
          <a:bodyPr/>
          <a:lstStyle/>
          <a:p>
            <a:pPr algn="ctr"/>
            <a:r>
              <a:rPr lang="en-US" altLang="en-GB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SUTURE MATERIAL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 flipV="1">
            <a:off x="831850" y="7103745"/>
            <a:ext cx="10515600" cy="817245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748665"/>
          </a:xfrm>
        </p:spPr>
        <p:txBody>
          <a:bodyPr/>
          <a:lstStyle/>
          <a:p>
            <a:r>
              <a:rPr lang="en-GB" altLang="en-US">
                <a:sym typeface="+mn-ea"/>
              </a:rPr>
              <a:t/>
            </a:r>
            <a:br>
              <a:rPr lang="en-GB" altLang="en-US">
                <a:sym typeface="+mn-ea"/>
              </a:rPr>
            </a:br>
            <a:r>
              <a:rPr lang="en-GB" altLang="en-US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+mn-ea"/>
              </a:rPr>
              <a:t>Ideal properties:</a:t>
            </a:r>
            <a:r>
              <a:rPr lang="en-GB" altLang="en-US"/>
              <a:t/>
            </a:r>
            <a:br>
              <a:rPr lang="en-GB" altLang="en-US"/>
            </a:br>
            <a:endParaRPr lang="en-GB" alt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 Easy to handle.</a:t>
            </a:r>
          </a:p>
          <a:p>
            <a:r>
              <a:rPr lang="en-GB" altLang="en-US"/>
              <a:t> Predictable behaviour in tissues.</a:t>
            </a:r>
          </a:p>
          <a:p>
            <a:r>
              <a:rPr lang="en-GB" altLang="en-US"/>
              <a:t> Predictable tensile strength.</a:t>
            </a:r>
          </a:p>
          <a:p>
            <a:r>
              <a:rPr lang="en-GB" altLang="en-US"/>
              <a:t> Sterile.</a:t>
            </a:r>
          </a:p>
          <a:p>
            <a:r>
              <a:rPr lang="en-GB" altLang="en-US"/>
              <a:t> Secure knotting ability.</a:t>
            </a:r>
          </a:p>
          <a:p>
            <a:r>
              <a:rPr lang="en-GB" altLang="en-US"/>
              <a:t> Minimal tissue reaction.</a:t>
            </a:r>
          </a:p>
          <a:p>
            <a:r>
              <a:rPr lang="en-GB" altLang="en-US"/>
              <a:t> Non-alergenic,non-carcinogenic,non-shrinkage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263650"/>
          </a:xfrm>
        </p:spPr>
        <p:txBody>
          <a:bodyPr/>
          <a:lstStyle/>
          <a:p>
            <a:r>
              <a:rPr lang="en-GB" altLang="en-US" b="1">
                <a:solidFill>
                  <a:schemeClr val="accent1">
                    <a:lumMod val="60000"/>
                    <a:lumOff val="40000"/>
                  </a:schemeClr>
                </a:solidFill>
              </a:rPr>
              <a:t>CLASSIFICATIONS OF SUTURE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>
                <a:solidFill>
                  <a:srgbClr val="FF0000"/>
                </a:solidFill>
              </a:rPr>
              <a:t>According to source:</a:t>
            </a:r>
            <a:endParaRPr lang="en-GB" altLang="en-US"/>
          </a:p>
          <a:p>
            <a:r>
              <a:rPr lang="en-GB" altLang="en-US"/>
              <a:t>1.Natural</a:t>
            </a:r>
          </a:p>
          <a:p>
            <a:r>
              <a:rPr lang="en-GB" altLang="en-US"/>
              <a:t>2.Synthetic</a:t>
            </a:r>
          </a:p>
          <a:p>
            <a:r>
              <a:rPr lang="en-GB" altLang="en-US"/>
              <a:t>3.Metallic</a:t>
            </a:r>
          </a:p>
          <a:p>
            <a:pPr marL="0" indent="0">
              <a:buNone/>
            </a:pPr>
            <a:r>
              <a:rPr lang="en-GB" altLang="en-US">
                <a:solidFill>
                  <a:srgbClr val="FF0000"/>
                </a:solidFill>
              </a:rPr>
              <a:t>According to structure:</a:t>
            </a:r>
          </a:p>
          <a:p>
            <a:r>
              <a:rPr lang="en-GB" altLang="en-US"/>
              <a:t>1.Monofilament</a:t>
            </a:r>
          </a:p>
          <a:p>
            <a:r>
              <a:rPr lang="en-GB" altLang="en-US"/>
              <a:t>2.Multifilament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0175"/>
            <a:ext cx="10972800" cy="915035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GB" altLang="en-US"/>
              <a:t/>
            </a:r>
            <a:br>
              <a:rPr lang="en-GB" altLang="en-US"/>
            </a:br>
            <a:r>
              <a:rPr lang="en-GB" alt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CLASSIFICATIONS OF SUTURE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65" y="1174750"/>
            <a:ext cx="11138535" cy="5300980"/>
          </a:xfrm>
        </p:spPr>
        <p:txBody>
          <a:bodyPr/>
          <a:lstStyle/>
          <a:p>
            <a:pPr marL="0" indent="0">
              <a:buNone/>
            </a:pPr>
            <a:r>
              <a:rPr lang="en-GB" altLang="en-US">
                <a:solidFill>
                  <a:schemeClr val="accent2">
                    <a:lumMod val="75000"/>
                  </a:schemeClr>
                </a:solidFill>
              </a:rPr>
              <a:t>According to fate</a:t>
            </a:r>
            <a:r>
              <a:rPr lang="en-GB" altLang="en-US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n-GB" altLang="en-US"/>
          </a:p>
          <a:p>
            <a:r>
              <a:rPr lang="en-GB" altLang="en-US"/>
              <a:t>1.Abso</a:t>
            </a:r>
            <a:r>
              <a:rPr lang="en-US" altLang="en-GB"/>
              <a:t>r</a:t>
            </a:r>
            <a:r>
              <a:rPr lang="en-GB" altLang="en-US"/>
              <a:t>bable</a:t>
            </a:r>
          </a:p>
          <a:p>
            <a:r>
              <a:rPr lang="en-GB" altLang="en-US"/>
              <a:t>2.Non-absorbable</a:t>
            </a:r>
          </a:p>
          <a:p>
            <a:pPr marL="514350" indent="-514350">
              <a:buFont typeface="+mj-lt"/>
              <a:buAutoNum type="romanLcPeriod"/>
            </a:pPr>
            <a:r>
              <a:rPr lang="en-GB" altLang="en-US"/>
              <a:t> </a:t>
            </a:r>
            <a:r>
              <a:rPr lang="en-US" altLang="en-GB"/>
              <a:t>Organic</a:t>
            </a:r>
          </a:p>
          <a:p>
            <a:pPr marL="514350" indent="-514350">
              <a:buFont typeface="+mj-lt"/>
              <a:buAutoNum type="romanLcPeriod"/>
            </a:pPr>
            <a:r>
              <a:rPr lang="en-US" altLang="en-GB"/>
              <a:t>Inorganic</a:t>
            </a:r>
          </a:p>
          <a:p>
            <a:pPr marL="514350" indent="-514350">
              <a:buFont typeface="+mj-lt"/>
              <a:buAutoNum type="romanLcPeriod"/>
            </a:pPr>
            <a:r>
              <a:rPr lang="en-US" altLang="en-GB"/>
              <a:t>Synthetic</a:t>
            </a:r>
          </a:p>
          <a:p>
            <a:pPr marL="0" indent="0">
              <a:buFont typeface="+mj-lt"/>
              <a:buNone/>
            </a:pPr>
            <a:r>
              <a:rPr lang="en-GB" altLang="en-US">
                <a:solidFill>
                  <a:schemeClr val="accent2">
                    <a:lumMod val="75000"/>
                  </a:schemeClr>
                </a:solidFill>
              </a:rPr>
              <a:t>According to coating:</a:t>
            </a:r>
            <a:endParaRPr lang="en-GB" altLang="en-US"/>
          </a:p>
          <a:p>
            <a:r>
              <a:rPr lang="en-GB" altLang="en-US"/>
              <a:t>1.Coated </a:t>
            </a:r>
          </a:p>
          <a:p>
            <a:r>
              <a:rPr lang="en-GB" altLang="en-US"/>
              <a:t>2.Uncoated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>
                <a:solidFill>
                  <a:srgbClr val="FF0000"/>
                </a:solidFill>
              </a:rPr>
              <a:t>Non absorbable</a:t>
            </a:r>
            <a:r>
              <a:rPr lang="en-US" altLang="en-GB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932815"/>
          <a:ext cx="10972800" cy="534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  <a:gridCol w="3657600"/>
              </a:tblGrid>
              <a:tr h="6680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>
                          <a:solidFill>
                            <a:schemeClr val="tx1"/>
                          </a:solidFill>
                        </a:rPr>
                        <a:t>Organic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>
                          <a:solidFill>
                            <a:schemeClr val="tx1"/>
                          </a:solidFill>
                        </a:rPr>
                        <a:t>Inorganic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>
                          <a:solidFill>
                            <a:schemeClr val="tx1"/>
                          </a:solidFill>
                        </a:rPr>
                        <a:t>Synthetic</a:t>
                      </a:r>
                    </a:p>
                  </a:txBody>
                  <a:tcPr/>
                </a:tc>
              </a:tr>
              <a:tr h="6680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solidFill>
                            <a:srgbClr val="00B050"/>
                          </a:solidFill>
                        </a:rPr>
                        <a:t>Cotton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solidFill>
                            <a:srgbClr val="A20E42"/>
                          </a:solidFill>
                        </a:rPr>
                        <a:t>Mettalic suture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</a:rPr>
                        <a:t>Nylon </a:t>
                      </a:r>
                    </a:p>
                  </a:txBody>
                  <a:tcPr/>
                </a:tc>
              </a:tr>
              <a:tr h="6680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solidFill>
                            <a:srgbClr val="00B050"/>
                          </a:solidFill>
                        </a:rPr>
                        <a:t> Silk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solidFill>
                            <a:srgbClr val="A20E42"/>
                          </a:solidFill>
                        </a:rPr>
                        <a:t>Suture wire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</a:rPr>
                        <a:t>Terelene</a:t>
                      </a:r>
                    </a:p>
                  </a:txBody>
                  <a:tcPr/>
                </a:tc>
              </a:tr>
              <a:tr h="6680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solidFill>
                            <a:srgbClr val="00B050"/>
                          </a:solidFill>
                        </a:rPr>
                        <a:t>Horse 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solidFill>
                            <a:srgbClr val="A20E42"/>
                          </a:solidFill>
                        </a:rPr>
                        <a:t>Stainless steel wire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</a:rPr>
                        <a:t>Vetafil </a:t>
                      </a:r>
                    </a:p>
                  </a:txBody>
                  <a:tcPr/>
                </a:tc>
              </a:tr>
              <a:tr h="6680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solidFill>
                            <a:srgbClr val="00B050"/>
                          </a:solidFill>
                        </a:rPr>
                        <a:t>Linen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solidFill>
                            <a:srgbClr val="A20E42"/>
                          </a:solidFill>
                        </a:rPr>
                        <a:t>Tantalum Wire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</a:rPr>
                        <a:t>Polyester</a:t>
                      </a:r>
                    </a:p>
                  </a:txBody>
                  <a:tcPr/>
                </a:tc>
              </a:tr>
              <a:tr h="6680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solidFill>
                            <a:srgbClr val="00B050"/>
                          </a:solidFill>
                        </a:rPr>
                        <a:t>Umblical tape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solidFill>
                            <a:srgbClr val="A20E42"/>
                          </a:solidFill>
                        </a:rPr>
                        <a:t>Wound Clips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</a:rPr>
                        <a:t>Synthetic Mesh</a:t>
                      </a:r>
                    </a:p>
                  </a:txBody>
                  <a:tcPr/>
                </a:tc>
              </a:tr>
              <a:tr h="6680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solidFill>
                            <a:srgbClr val="00B050"/>
                          </a:solidFill>
                        </a:rPr>
                        <a:t>Dermal suture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solidFill>
                            <a:srgbClr val="A20E42"/>
                          </a:solidFill>
                        </a:rPr>
                        <a:t>Pin suture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</a:rPr>
                        <a:t>Surgilene</a:t>
                      </a:r>
                    </a:p>
                  </a:txBody>
                  <a:tcPr/>
                </a:tc>
              </a:tr>
              <a:tr h="6680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solidFill>
                            <a:srgbClr val="00B050"/>
                          </a:solidFill>
                        </a:rPr>
                        <a:t>Silk worm gut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solidFill>
                            <a:srgbClr val="A20E42"/>
                          </a:solidFill>
                        </a:rPr>
                        <a:t>Mettalic Mesh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28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</a:rPr>
                        <a:t>Polybutester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>
                <a:solidFill>
                  <a:srgbClr val="FF0000"/>
                </a:solidFill>
              </a:rPr>
              <a:t>Absorbable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74065"/>
            <a:ext cx="10972800" cy="58832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GB" sz="2400" b="1">
                <a:solidFill>
                  <a:srgbClr val="FF0000"/>
                </a:solidFill>
              </a:rPr>
              <a:t>Catgut:</a:t>
            </a:r>
            <a:r>
              <a:rPr lang="en-US" altLang="en-GB" sz="240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1800"/>
              <a:t>It is obtained from the from the submucosa of small intestine of a sheep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1800"/>
              <a:t>Serosal layer of bovine intestine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1800"/>
              <a:t>Initially it was reffered to as “kitgut” meaning the cord or string on fiddle.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1800"/>
              <a:t> It is composed of formaldehyde treated collagen fibres.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1800"/>
              <a:t> Sterlised by ionising radiation or by ethylene oxide.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1800"/>
              <a:t>Available in presterlised aluminium foils containing 85% ethyl alcohol, it cannot be autoclaved.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1800"/>
              <a:t>Heat denature the protein and tensile strength is reduced.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1800"/>
              <a:t> The absorption time can be delayed by treatment with chromic acid ,iodine , tannin , formalin,or other chemicals.</a:t>
            </a:r>
          </a:p>
          <a:p>
            <a:r>
              <a:rPr lang="en-US" altLang="en-GB" sz="1800"/>
              <a:t> The catgut is also avialable as plain catgut, mild chromic catgut,mdium  chromic catgut and extra chromic catgut based on the degree of treatment with chromic acid.</a:t>
            </a:r>
          </a:p>
          <a:p>
            <a:r>
              <a:rPr lang="en-US" altLang="en-GB" sz="1800"/>
              <a:t>Plain Catgut              Type  A:  Absorbed in about 5 days</a:t>
            </a:r>
          </a:p>
          <a:p>
            <a:r>
              <a:rPr lang="en-US" altLang="en-GB" sz="1800"/>
              <a:t>Mild chromic catgut   Type B : </a:t>
            </a:r>
            <a:r>
              <a:rPr lang="en-US" altLang="en-GB" sz="1800">
                <a:sym typeface="+mn-ea"/>
              </a:rPr>
              <a:t>Absorbed in about 10 days</a:t>
            </a:r>
          </a:p>
          <a:p>
            <a:r>
              <a:rPr lang="en-US" altLang="en-GB" sz="1800"/>
              <a:t>Medium Chromic      Type C : </a:t>
            </a:r>
            <a:r>
              <a:rPr lang="en-US" altLang="en-GB" sz="1800">
                <a:sym typeface="+mn-ea"/>
              </a:rPr>
              <a:t>Absorbed in about 20 days</a:t>
            </a:r>
          </a:p>
          <a:p>
            <a:r>
              <a:rPr lang="en-US" altLang="en-GB" sz="1800"/>
              <a:t> Extra Chromic          Type D : </a:t>
            </a:r>
            <a:r>
              <a:rPr lang="en-US" altLang="en-GB" sz="1800">
                <a:sym typeface="+mn-ea"/>
              </a:rPr>
              <a:t>Absorbed in about 40 days</a:t>
            </a:r>
          </a:p>
          <a:p>
            <a:endParaRPr lang="en-US" altLang="en-GB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620395"/>
          </a:xfrm>
        </p:spPr>
        <p:txBody>
          <a:bodyPr/>
          <a:lstStyle/>
          <a:p>
            <a:r>
              <a:rPr lang="en-US" altLang="en-GB">
                <a:sym typeface="+mn-ea"/>
              </a:rPr>
              <a:t> The material is available in sizes varying from no.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10895"/>
            <a:ext cx="10972800" cy="5876925"/>
          </a:xfrm>
        </p:spPr>
        <p:txBody>
          <a:bodyPr/>
          <a:lstStyle/>
          <a:p>
            <a:r>
              <a:rPr lang="en-US" altLang="en-GB">
                <a:sym typeface="+mn-ea"/>
              </a:rPr>
              <a:t>7/0 (Finest )</a:t>
            </a:r>
          </a:p>
          <a:p>
            <a:r>
              <a:rPr lang="en-US" altLang="en-GB">
                <a:sym typeface="+mn-ea"/>
              </a:rPr>
              <a:t>6/0</a:t>
            </a:r>
          </a:p>
          <a:p>
            <a:r>
              <a:rPr lang="en-US" altLang="en-GB">
                <a:sym typeface="+mn-ea"/>
              </a:rPr>
              <a:t>5/0</a:t>
            </a:r>
          </a:p>
          <a:p>
            <a:r>
              <a:rPr lang="en-US" altLang="en-GB">
                <a:sym typeface="+mn-ea"/>
              </a:rPr>
              <a:t>4/0</a:t>
            </a:r>
          </a:p>
          <a:p>
            <a:r>
              <a:rPr lang="en-US" altLang="en-GB">
                <a:sym typeface="+mn-ea"/>
              </a:rPr>
              <a:t>3/0</a:t>
            </a:r>
          </a:p>
          <a:p>
            <a:r>
              <a:rPr lang="en-US" altLang="en-GB">
                <a:sym typeface="+mn-ea"/>
              </a:rPr>
              <a:t>2/0</a:t>
            </a:r>
          </a:p>
          <a:p>
            <a:r>
              <a:rPr lang="en-US" altLang="en-GB">
                <a:sym typeface="+mn-ea"/>
              </a:rPr>
              <a:t>1/0</a:t>
            </a:r>
          </a:p>
          <a:p>
            <a:r>
              <a:rPr lang="en-US" altLang="en-GB">
                <a:sym typeface="+mn-ea"/>
              </a:rPr>
              <a:t>1</a:t>
            </a:r>
          </a:p>
          <a:p>
            <a:r>
              <a:rPr lang="en-US" altLang="en-GB">
                <a:sym typeface="+mn-ea"/>
              </a:rPr>
              <a:t>2</a:t>
            </a:r>
          </a:p>
          <a:p>
            <a:r>
              <a:rPr lang="en-US" altLang="en-GB">
                <a:sym typeface="+mn-ea"/>
              </a:rPr>
              <a:t>3 (Thickest )</a:t>
            </a:r>
            <a:endParaRPr lang="en-US" altLang="en-GB"/>
          </a:p>
          <a:p>
            <a:endParaRPr lang="en-GB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71855"/>
            <a:ext cx="10972800" cy="5255895"/>
          </a:xfrm>
        </p:spPr>
        <p:txBody>
          <a:bodyPr/>
          <a:lstStyle/>
          <a:p>
            <a:r>
              <a:rPr lang="en-US" altLang="en-GB" sz="2400"/>
              <a:t>In routine surgerical procedures, mild to medium chromic catgut is used.</a:t>
            </a:r>
          </a:p>
          <a:p>
            <a:r>
              <a:rPr lang="en-US" altLang="en-GB" sz="2400"/>
              <a:t>It is absorbed and digested by macrophages and lysosomal enzymes.</a:t>
            </a:r>
          </a:p>
          <a:p>
            <a:r>
              <a:rPr lang="en-US" altLang="en-GB" sz="2400"/>
              <a:t> Catguts weakens swell in vivo and henc result in poor knot security.</a:t>
            </a:r>
          </a:p>
          <a:p>
            <a:endParaRPr lang="en-US" alt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649</Words>
  <Application>Microsoft Office PowerPoint</Application>
  <PresentationFormat>Widescreen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SimSun</vt:lpstr>
      <vt:lpstr>Arial</vt:lpstr>
      <vt:lpstr>Century Gothic</vt:lpstr>
      <vt:lpstr>Blue Waves</vt:lpstr>
      <vt:lpstr>SUTURE MATERIAL AND                   SUTURING TECHNIQUES -III</vt:lpstr>
      <vt:lpstr>SUTURE MATERIAL</vt:lpstr>
      <vt:lpstr> Ideal properties: </vt:lpstr>
      <vt:lpstr>CLASSIFICATIONS OF SUTURE MATERIALS</vt:lpstr>
      <vt:lpstr> CLASSIFICATIONS OF SUTURE MATERIALS</vt:lpstr>
      <vt:lpstr>Non absorbable </vt:lpstr>
      <vt:lpstr>Absorbable</vt:lpstr>
      <vt:lpstr> The material is available in sizes varying from no.</vt:lpstr>
      <vt:lpstr>PowerPoint Presentation</vt:lpstr>
      <vt:lpstr>PowerPoint Presentation</vt:lpstr>
      <vt:lpstr>PowerPoint Presentation</vt:lpstr>
      <vt:lpstr>Vicryl</vt:lpstr>
      <vt:lpstr>Dexon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SUTURE MATERIAL AND                   SUTURING TECHNIQUES</dc:title>
  <dc:creator/>
  <cp:lastModifiedBy>Archana</cp:lastModifiedBy>
  <cp:revision>67</cp:revision>
  <dcterms:created xsi:type="dcterms:W3CDTF">2020-02-04T04:06:00Z</dcterms:created>
  <dcterms:modified xsi:type="dcterms:W3CDTF">2021-01-02T08:13:11Z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2057-11.2.0.9747</vt:lpwstr>
  </property>
</Properties>
</file>