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3" r:id="rId2"/>
    <p:sldId id="268" r:id="rId3"/>
    <p:sldId id="310" r:id="rId4"/>
    <p:sldId id="338" r:id="rId5"/>
    <p:sldId id="311" r:id="rId6"/>
    <p:sldId id="339" r:id="rId7"/>
    <p:sldId id="312" r:id="rId8"/>
    <p:sldId id="313" r:id="rId9"/>
    <p:sldId id="341" r:id="rId10"/>
    <p:sldId id="314" r:id="rId11"/>
    <p:sldId id="340" r:id="rId12"/>
    <p:sldId id="272" r:id="rId13"/>
    <p:sldId id="273" r:id="rId14"/>
    <p:sldId id="274" r:id="rId15"/>
    <p:sldId id="275" r:id="rId16"/>
    <p:sldId id="342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E42"/>
    <a:srgbClr val="E4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4417" y="670035"/>
            <a:ext cx="10943167" cy="160961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MATERIAL AND                   SUTURING </a:t>
            </a:r>
            <a:r>
              <a:rPr lang="en-US" altLang="en-GB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en-GB" sz="5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endParaRPr lang="en-US" altLang="en-GB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6533" y="5147441"/>
            <a:ext cx="10949517" cy="154502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Dr. Archana </a:t>
            </a: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Kumari</a:t>
            </a:r>
            <a:endParaRPr lang="en-US" sz="2400" b="1" dirty="0">
              <a:solidFill>
                <a:srgbClr val="FF0000"/>
              </a:solidFill>
              <a:latin typeface="Century Gothic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Century Gothic"/>
              </a:rPr>
              <a:t>Asstt</a:t>
            </a: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. Professor cum Junior Scientist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Veterinary Surgery and Radiology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BVC, BASU, Patna</a:t>
            </a:r>
            <a:endParaRPr lang="en-IN" sz="2400" b="1" dirty="0">
              <a:solidFill>
                <a:srgbClr val="FF0000"/>
              </a:solidFill>
              <a:latin typeface="Century Gothic"/>
            </a:endParaRPr>
          </a:p>
          <a:p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91861" y="2908738"/>
            <a:ext cx="8119241" cy="19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7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z="3200" b="1">
                <a:solidFill>
                  <a:srgbClr val="FF0000"/>
                </a:solidFill>
              </a:rPr>
              <a:t>Synthetic suture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2795"/>
            <a:ext cx="10972800" cy="5899785"/>
          </a:xfrm>
        </p:spPr>
        <p:txBody>
          <a:bodyPr/>
          <a:lstStyle/>
          <a:p>
            <a:r>
              <a:rPr lang="en-US" altLang="en-GB" sz="2400" b="1" dirty="0">
                <a:solidFill>
                  <a:srgbClr val="FF0000"/>
                </a:solidFill>
              </a:rPr>
              <a:t>Nylon</a:t>
            </a:r>
            <a:r>
              <a:rPr lang="en-US" altLang="en-GB" sz="2800" b="1" dirty="0">
                <a:solidFill>
                  <a:srgbClr val="FF0000"/>
                </a:solidFill>
              </a:rPr>
              <a:t>: </a:t>
            </a:r>
            <a:endParaRPr lang="en-US" altLang="en-GB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Obtained from </a:t>
            </a:r>
            <a:r>
              <a:rPr lang="en-US" altLang="en-GB" sz="2000" dirty="0" err="1">
                <a:solidFill>
                  <a:schemeClr val="tx1"/>
                </a:solidFill>
              </a:rPr>
              <a:t>hexamethylene</a:t>
            </a:r>
            <a:r>
              <a:rPr lang="en-US" altLang="en-GB" sz="2000" dirty="0">
                <a:solidFill>
                  <a:schemeClr val="tx1"/>
                </a:solidFill>
              </a:rPr>
              <a:t> </a:t>
            </a:r>
            <a:r>
              <a:rPr lang="en-US" altLang="en-GB" sz="2000" dirty="0" err="1">
                <a:solidFill>
                  <a:schemeClr val="tx1"/>
                </a:solidFill>
              </a:rPr>
              <a:t>diamine</a:t>
            </a:r>
            <a:r>
              <a:rPr lang="en-US" altLang="en-GB" sz="2000" dirty="0">
                <a:solidFill>
                  <a:schemeClr val="tx1"/>
                </a:solidFill>
              </a:rPr>
              <a:t> and </a:t>
            </a:r>
            <a:r>
              <a:rPr lang="en-US" altLang="en-GB" sz="2000" dirty="0" err="1">
                <a:solidFill>
                  <a:schemeClr val="tx1"/>
                </a:solidFill>
              </a:rPr>
              <a:t>adipic</a:t>
            </a:r>
            <a:r>
              <a:rPr lang="en-US" altLang="en-GB" sz="2000" dirty="0">
                <a:solidFill>
                  <a:schemeClr val="tx1"/>
                </a:solidFill>
              </a:rPr>
              <a:t> acid.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It is biologically inert and may be monofilament or </a:t>
            </a:r>
            <a:r>
              <a:rPr lang="en-US" altLang="en-GB" sz="2000" dirty="0" err="1">
                <a:solidFill>
                  <a:schemeClr val="tx1"/>
                </a:solidFill>
              </a:rPr>
              <a:t>mulifilament</a:t>
            </a:r>
            <a:r>
              <a:rPr lang="en-US" altLang="en-GB" sz="2000" dirty="0">
                <a:solidFill>
                  <a:schemeClr val="tx1"/>
                </a:solidFill>
              </a:rPr>
              <a:t>, and former is non-capillary.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 It stimulates minimal tissue reaction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 It is not used within serous or synovial cavity because cut sharp ends can cause trauma due to friction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 It has poor handling characteristics and knot security.</a:t>
            </a:r>
            <a:endParaRPr lang="en-US" altLang="en-GB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 err="1">
                <a:solidFill>
                  <a:srgbClr val="FF0000"/>
                </a:solidFill>
              </a:rPr>
              <a:t>Polyster</a:t>
            </a:r>
            <a:r>
              <a:rPr lang="en-US" altLang="en-GB" sz="2400" b="1" dirty="0">
                <a:solidFill>
                  <a:srgbClr val="FF0000"/>
                </a:solidFill>
              </a:rPr>
              <a:t> Fiber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Synthetic mesh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</a:t>
            </a:r>
            <a:r>
              <a:rPr lang="en-US" altLang="en-GB" sz="2400" b="1" dirty="0" err="1">
                <a:solidFill>
                  <a:srgbClr val="FF0000"/>
                </a:solidFill>
              </a:rPr>
              <a:t>Terelene</a:t>
            </a:r>
            <a:endParaRPr lang="en-US" altLang="en-GB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Synthetic mesh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</a:t>
            </a:r>
            <a:r>
              <a:rPr lang="en-US" altLang="en-GB" sz="2400" b="1" dirty="0" err="1">
                <a:solidFill>
                  <a:srgbClr val="FF0000"/>
                </a:solidFill>
              </a:rPr>
              <a:t>Polybutester</a:t>
            </a:r>
            <a:endParaRPr lang="en-US" altLang="en-GB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</a:t>
            </a:r>
            <a:r>
              <a:rPr lang="en-US" altLang="en-GB" sz="2400" b="1" dirty="0" err="1">
                <a:solidFill>
                  <a:srgbClr val="FF0000"/>
                </a:solidFill>
              </a:rPr>
              <a:t>Surgilene</a:t>
            </a:r>
            <a:endParaRPr lang="en-US" altLang="en-GB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b="1" dirty="0">
                <a:solidFill>
                  <a:srgbClr val="FF0000"/>
                </a:solidFill>
              </a:rPr>
              <a:t> </a:t>
            </a:r>
            <a:r>
              <a:rPr lang="en-US" altLang="en-GB" sz="2400" b="1" dirty="0" err="1">
                <a:solidFill>
                  <a:srgbClr val="FF0000"/>
                </a:solidFill>
              </a:rPr>
              <a:t>Vetafil</a:t>
            </a:r>
            <a:r>
              <a:rPr lang="en-US" altLang="en-GB" sz="24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b="1" dirty="0" smtClean="0">
                <a:solidFill>
                  <a:srgbClr val="FF0000"/>
                </a:solidFill>
              </a:rPr>
              <a:t>Nylon</a:t>
            </a:r>
            <a:endParaRPr lang="en-US" dirty="0"/>
          </a:p>
        </p:txBody>
      </p:sp>
      <p:pic>
        <p:nvPicPr>
          <p:cNvPr id="4" name="Content Placeholder 3" descr="nylon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937" y="1198562"/>
            <a:ext cx="9382125" cy="49053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Absorbable                                </a:t>
            </a:r>
            <a:r>
              <a:rPr lang="en-GB" altLang="en-US">
                <a:sym typeface="+mn-ea"/>
              </a:rPr>
              <a:t>Non absorbable</a:t>
            </a:r>
            <a:endParaRPr lang="en-GB" altLang="en-US"/>
          </a:p>
          <a:p>
            <a:r>
              <a:rPr lang="en-GB" altLang="en-US"/>
              <a:t> catgut                                       • Silk worm gut                             </a:t>
            </a:r>
          </a:p>
          <a:p>
            <a:r>
              <a:rPr lang="en-GB" altLang="en-US"/>
              <a:t>Chromic                                    • Silk                 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/>
              <a:t>catgut                                          </a:t>
            </a:r>
            <a:r>
              <a:rPr lang="en-US" altLang="en-GB"/>
              <a:t>Cotton</a:t>
            </a:r>
            <a:endParaRPr lang="en-GB" altLang="en-US"/>
          </a:p>
          <a:p>
            <a:r>
              <a:rPr lang="en-GB" altLang="en-US"/>
              <a:t>Collagen                                    </a:t>
            </a:r>
          </a:p>
          <a:p>
            <a:r>
              <a:rPr lang="en-GB" altLang="en-US"/>
              <a:t>Fascia lata</a:t>
            </a:r>
          </a:p>
          <a:p>
            <a:r>
              <a:rPr lang="en-GB" altLang="en-US"/>
              <a:t>Beef tendon    </a:t>
            </a:r>
          </a:p>
          <a:p>
            <a:pPr marL="0" indent="0"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lstStyle/>
          <a:p>
            <a:pPr algn="ctr"/>
            <a:r>
              <a:rPr lang="en-GB" altLang="en-US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GB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Absorbable                                 </a:t>
            </a:r>
            <a:r>
              <a:rPr lang="en-US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Absorbable</a:t>
            </a:r>
            <a:endParaRPr lang="en-GB" altLang="en-US"/>
          </a:p>
          <a:p>
            <a:pPr>
              <a:buFont typeface="Wingdings" panose="05000000000000000000" charset="0"/>
              <a:buChar char="Ø"/>
            </a:pPr>
            <a:r>
              <a:rPr lang="en-GB" altLang="en-US"/>
              <a:t> Polyglycolic acid                              </a:t>
            </a:r>
            <a:r>
              <a:rPr lang="en-US" altLang="en-GB"/>
              <a:t>Nylone</a:t>
            </a:r>
            <a:endParaRPr lang="en-GB" altLang="en-US"/>
          </a:p>
          <a:p>
            <a:pPr>
              <a:buFont typeface="Wingdings" panose="05000000000000000000" charset="0"/>
              <a:buChar char="Ø"/>
            </a:pPr>
            <a:r>
              <a:rPr lang="en-GB" altLang="en-US"/>
              <a:t> Polyglactic acid                                </a:t>
            </a:r>
            <a:r>
              <a:rPr lang="en-US" altLang="en-GB"/>
              <a:t>Polypropyline</a:t>
            </a:r>
            <a:endParaRPr lang="en-GB" altLang="en-US"/>
          </a:p>
          <a:p>
            <a:pPr>
              <a:buFont typeface="Wingdings" panose="05000000000000000000" charset="0"/>
              <a:buChar char="Ø"/>
            </a:pPr>
            <a:r>
              <a:rPr lang="en-GB" altLang="en-US"/>
              <a:t> Polyglactin(vicryl)                             </a:t>
            </a:r>
            <a:r>
              <a:rPr lang="en-US" altLang="en-GB"/>
              <a:t>Polysters </a:t>
            </a:r>
            <a:endParaRPr lang="en-GB" altLang="en-US"/>
          </a:p>
          <a:p>
            <a:pPr>
              <a:buFont typeface="Wingdings" panose="05000000000000000000" charset="0"/>
              <a:buChar char="Ø"/>
            </a:pPr>
            <a:r>
              <a:rPr lang="en-GB" altLang="en-US"/>
              <a:t> Polydioxanone(PDS                         </a:t>
            </a:r>
            <a:r>
              <a:rPr lang="en-US" altLang="en-GB"/>
              <a:t>Polyethelene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Metallic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altLang="en-US"/>
              <a:t>SS(stainless steel)</a:t>
            </a:r>
          </a:p>
          <a:p>
            <a:r>
              <a:rPr lang="en-GB" altLang="en-US"/>
              <a:t>Tantalum</a:t>
            </a:r>
          </a:p>
          <a:p>
            <a:r>
              <a:rPr lang="en-GB" altLang="en-US"/>
              <a:t> Silver</a:t>
            </a:r>
          </a:p>
          <a:p>
            <a:r>
              <a:rPr lang="en-GB" altLang="en-US"/>
              <a:t>Gold </a:t>
            </a:r>
          </a:p>
          <a:p>
            <a:r>
              <a:rPr lang="en-GB" altLang="en-US"/>
              <a:t> Aluminium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43140" y="1797050"/>
            <a:ext cx="24669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190500"/>
            <a:ext cx="10972165" cy="842010"/>
          </a:xfrm>
        </p:spPr>
        <p:txBody>
          <a:bodyPr/>
          <a:lstStyle/>
          <a:p>
            <a:pPr algn="ctr"/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</a:rPr>
              <a:t>Monofilament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2385" y="1174750"/>
            <a:ext cx="5153660" cy="49530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>
                <a:solidFill>
                  <a:schemeClr val="accent2"/>
                </a:solidFill>
              </a:rPr>
              <a:t>Absorbable</a:t>
            </a:r>
            <a:endParaRPr lang="en-GB" altLang="en-US"/>
          </a:p>
          <a:p>
            <a:r>
              <a:rPr lang="en-GB" altLang="en-US"/>
              <a:t>Catgut</a:t>
            </a:r>
          </a:p>
          <a:p>
            <a:r>
              <a:rPr lang="en-GB" altLang="en-US"/>
              <a:t>Chromic catgut</a:t>
            </a:r>
          </a:p>
          <a:p>
            <a:r>
              <a:rPr lang="en-GB" altLang="en-US"/>
              <a:t> Vicryl</a:t>
            </a:r>
          </a:p>
          <a:p>
            <a:r>
              <a:rPr lang="en-GB" altLang="en-US"/>
              <a:t> PDS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4490" y="1174750"/>
            <a:ext cx="4867910" cy="4953000"/>
          </a:xfrm>
        </p:spPr>
        <p:txBody>
          <a:bodyPr/>
          <a:lstStyle/>
          <a:p>
            <a:pPr marL="0" indent="0">
              <a:buNone/>
            </a:pPr>
            <a:r>
              <a:rPr lang="en-GB" altLang="en-US">
                <a:solidFill>
                  <a:schemeClr val="accent2"/>
                </a:solidFill>
              </a:rPr>
              <a:t>Non-absorbable</a:t>
            </a:r>
            <a:endParaRPr lang="en-GB" altLang="en-US"/>
          </a:p>
          <a:p>
            <a:r>
              <a:rPr lang="en-GB" altLang="en-US"/>
              <a:t>Polyoropylene</a:t>
            </a:r>
          </a:p>
          <a:p>
            <a:r>
              <a:rPr lang="en-GB" altLang="en-US"/>
              <a:t>Polyester</a:t>
            </a:r>
          </a:p>
          <a:p>
            <a:r>
              <a:rPr lang="en-GB" altLang="en-US"/>
              <a:t> Nylone</a:t>
            </a:r>
          </a:p>
          <a:p>
            <a:r>
              <a:rPr lang="en-GB" altLang="en-US"/>
              <a:t>Polyvenyleidenefluoride /PVDF </a:t>
            </a:r>
          </a:p>
          <a:p>
            <a:r>
              <a:rPr lang="en-GB" altLang="en-US"/>
              <a:t>suture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</a:rPr>
              <a:t>Monofilament</a:t>
            </a:r>
            <a:endParaRPr lang="en-US" dirty="0"/>
          </a:p>
        </p:txBody>
      </p:sp>
      <p:pic>
        <p:nvPicPr>
          <p:cNvPr id="5" name="Content Placeholder 4" descr="monofilament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832223"/>
            <a:ext cx="5384800" cy="3638053"/>
          </a:xfrm>
        </p:spPr>
      </p:pic>
      <p:pic>
        <p:nvPicPr>
          <p:cNvPr id="6" name="Content Placeholder 5" descr="mono 2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600" y="2083176"/>
            <a:ext cx="5384800" cy="313614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solidFill>
                  <a:srgbClr val="7030A0"/>
                </a:solidFill>
              </a:rPr>
              <a:t>Monofilament vs multifilment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/>
              <a:t>         </a:t>
            </a:r>
            <a:r>
              <a:rPr lang="en-GB" alt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Monofilament</a:t>
            </a:r>
            <a:endParaRPr lang="en-GB" altLang="en-US"/>
          </a:p>
          <a:p>
            <a:r>
              <a:rPr lang="en-GB" altLang="en-US">
                <a:solidFill>
                  <a:srgbClr val="FF0000"/>
                </a:solidFill>
              </a:rPr>
              <a:t> Has no capillary action</a:t>
            </a:r>
          </a:p>
          <a:p>
            <a:r>
              <a:rPr lang="en-GB" altLang="en-US">
                <a:solidFill>
                  <a:srgbClr val="FF0000"/>
                </a:solidFill>
              </a:rPr>
              <a:t> Less infection risk</a:t>
            </a:r>
          </a:p>
          <a:p>
            <a:r>
              <a:rPr lang="en-GB" altLang="en-US">
                <a:solidFill>
                  <a:srgbClr val="FF0000"/>
                </a:solidFill>
              </a:rPr>
              <a:t> Smooth tissue passage</a:t>
            </a:r>
          </a:p>
          <a:p>
            <a:r>
              <a:rPr lang="en-GB" altLang="en-US">
                <a:solidFill>
                  <a:srgbClr val="FF0000"/>
                </a:solidFill>
              </a:rPr>
              <a:t> Higher tensile strength</a:t>
            </a:r>
          </a:p>
          <a:p>
            <a:r>
              <a:rPr lang="en-GB" altLang="en-US">
                <a:solidFill>
                  <a:srgbClr val="FF0000"/>
                </a:solidFill>
              </a:rPr>
              <a:t> More throws required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/>
              <a:t>          </a:t>
            </a:r>
            <a:r>
              <a:rPr lang="en-GB" alt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Multifilament</a:t>
            </a:r>
            <a:endParaRPr lang="en-GB" altLang="en-US"/>
          </a:p>
          <a:p>
            <a:r>
              <a:rPr lang="en-GB" altLang="en-US"/>
              <a:t> </a:t>
            </a:r>
            <a:r>
              <a:rPr lang="en-GB" altLang="en-US">
                <a:solidFill>
                  <a:srgbClr val="FF0000"/>
                </a:solidFill>
              </a:rPr>
              <a:t>Has capillary action</a:t>
            </a:r>
          </a:p>
          <a:p>
            <a:r>
              <a:rPr lang="en-GB" altLang="en-US">
                <a:solidFill>
                  <a:srgbClr val="FF0000"/>
                </a:solidFill>
              </a:rPr>
              <a:t> Increased infection risk</a:t>
            </a:r>
          </a:p>
          <a:p>
            <a:r>
              <a:rPr lang="en-GB" altLang="en-US">
                <a:solidFill>
                  <a:srgbClr val="FF0000"/>
                </a:solidFill>
              </a:rPr>
              <a:t> Less smooth passage</a:t>
            </a:r>
          </a:p>
          <a:p>
            <a:r>
              <a:rPr lang="en-GB" altLang="en-US">
                <a:solidFill>
                  <a:srgbClr val="FF0000"/>
                </a:solidFill>
              </a:rPr>
              <a:t> Less tensile strength</a:t>
            </a:r>
          </a:p>
          <a:p>
            <a:r>
              <a:rPr lang="en-GB" altLang="en-US">
                <a:solidFill>
                  <a:srgbClr val="FF0000"/>
                </a:solidFill>
              </a:rPr>
              <a:t> Better knot securit</a:t>
            </a:r>
            <a:r>
              <a:rPr lang="en-GB" altLang="en-US"/>
              <a:t>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solidFill>
                  <a:srgbClr val="FF0000"/>
                </a:solidFill>
              </a:rPr>
              <a:t>Absorbable vs Non absorbable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/>
              <a:t>        </a:t>
            </a:r>
            <a:r>
              <a:rPr lang="en-GB" altLang="en-US" b="1">
                <a:solidFill>
                  <a:srgbClr val="E40D08"/>
                </a:solidFill>
              </a:rPr>
              <a:t>Absorbable</a:t>
            </a:r>
            <a:endParaRPr lang="en-GB" altLang="en-US"/>
          </a:p>
          <a:p>
            <a:r>
              <a:rPr lang="en-GB" altLang="en-US"/>
              <a:t>Degraded by enzymes ,hydrolysis or phagocytosis</a:t>
            </a:r>
          </a:p>
          <a:p>
            <a:r>
              <a:rPr lang="en-GB" altLang="en-US"/>
              <a:t>Used to hold the edges in </a:t>
            </a:r>
          </a:p>
          <a:p>
            <a:pPr marL="0" indent="0">
              <a:buNone/>
            </a:pPr>
            <a:r>
              <a:rPr lang="en-GB" altLang="en-US"/>
              <a:t>  approximation temporarily      until the wound is heal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GB"/>
              <a:t>      </a:t>
            </a:r>
            <a:r>
              <a:rPr lang="en-GB" altLang="en-US" b="1">
                <a:solidFill>
                  <a:srgbClr val="E40D08"/>
                </a:solidFill>
              </a:rPr>
              <a:t> Non absorbable</a:t>
            </a:r>
            <a:endParaRPr lang="en-GB" altLang="en-US"/>
          </a:p>
          <a:p>
            <a:r>
              <a:rPr lang="en-GB" altLang="en-US"/>
              <a:t> Encapsulated or walled off by fibrosis</a:t>
            </a:r>
          </a:p>
          <a:p>
            <a:r>
              <a:rPr lang="en-GB" altLang="en-US"/>
              <a:t>Used to suture at sites </a:t>
            </a:r>
          </a:p>
          <a:p>
            <a:pPr marL="0" indent="0">
              <a:buNone/>
            </a:pPr>
            <a:r>
              <a:rPr lang="en-GB" altLang="en-US"/>
              <a:t>where tensile strength need to be maintained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>
                <a:solidFill>
                  <a:schemeClr val="accent6">
                    <a:lumMod val="50000"/>
                  </a:schemeClr>
                </a:solidFill>
              </a:rPr>
              <a:t>Selection of suture materials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Condition of the wound.</a:t>
            </a:r>
          </a:p>
          <a:p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Tissues to be repaired.</a:t>
            </a:r>
          </a:p>
          <a:p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Tensile strength.</a:t>
            </a:r>
          </a:p>
          <a:p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Knot holding characteristics.</a:t>
            </a:r>
          </a:p>
          <a:p>
            <a:r>
              <a:rPr lang="en-GB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 Reaction of surrounding tissues.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2246630"/>
          </a:xfrm>
        </p:spPr>
        <p:txBody>
          <a:bodyPr/>
          <a:lstStyle/>
          <a:p>
            <a:pPr algn="ctr"/>
            <a:r>
              <a:rPr lang="en-US" altLang="en-GB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SUTURE MATERIAL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flipV="1">
            <a:off x="831850" y="7103745"/>
            <a:ext cx="10515600" cy="817245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 err="1">
                <a:solidFill>
                  <a:srgbClr val="FF0000"/>
                </a:solidFill>
              </a:rPr>
              <a:t>Polydioxanone</a:t>
            </a:r>
            <a:endParaRPr lang="en-US" alt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932815"/>
            <a:ext cx="10972800" cy="5194935"/>
          </a:xfrm>
        </p:spPr>
        <p:txBody>
          <a:bodyPr/>
          <a:lstStyle/>
          <a:p>
            <a:r>
              <a:rPr lang="en-US" altLang="en-GB" sz="2400"/>
              <a:t>It is synthetic monofilament polymer of paradioxanone.</a:t>
            </a:r>
          </a:p>
          <a:p>
            <a:r>
              <a:rPr lang="en-US" altLang="en-GB" sz="2400"/>
              <a:t> It is sterlised by by ethylene polyglactin 910.</a:t>
            </a:r>
          </a:p>
          <a:p>
            <a:r>
              <a:rPr lang="en-US" altLang="en-GB" sz="2400"/>
              <a:t>It is absorbed by hydrolysis </a:t>
            </a:r>
          </a:p>
          <a:p>
            <a:r>
              <a:rPr lang="en-US" altLang="en-GB" sz="2400"/>
              <a:t> Absorption time 91 to 182 days. </a:t>
            </a:r>
          </a:p>
          <a:p>
            <a:r>
              <a:rPr lang="en-US" altLang="en-GB" sz="2400"/>
              <a:t> On relative basis catgut loses its strength on 7 day, polyglactin at 10-19th day and polydioxanone at 20th day.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dirty="0" err="1" smtClean="0">
                <a:solidFill>
                  <a:srgbClr val="FF0000"/>
                </a:solidFill>
              </a:rPr>
              <a:t>Polydioxanone</a:t>
            </a:r>
            <a:endParaRPr lang="en-US" dirty="0"/>
          </a:p>
        </p:txBody>
      </p:sp>
      <p:pic>
        <p:nvPicPr>
          <p:cNvPr id="4" name="Content Placeholder 3" descr="pd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3175" y="1174750"/>
            <a:ext cx="6805649" cy="4953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z="2800">
                <a:solidFill>
                  <a:srgbClr val="FF0000"/>
                </a:solidFill>
              </a:rPr>
              <a:t>Non absorbable</a:t>
            </a:r>
            <a:r>
              <a:rPr lang="en-US" altLang="en-GB"/>
              <a:t> (</a:t>
            </a:r>
            <a:r>
              <a:rPr lang="en-US" altLang="en-GB" sz="2400">
                <a:sym typeface="+mn-ea"/>
              </a:rPr>
              <a:t>Organic suture material)</a:t>
            </a:r>
            <a:endParaRPr lang="en-US" alt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4065"/>
            <a:ext cx="10972800" cy="5852795"/>
          </a:xfrm>
        </p:spPr>
        <p:txBody>
          <a:bodyPr/>
          <a:lstStyle/>
          <a:p>
            <a:pPr marL="0" indent="0">
              <a:buNone/>
            </a:pPr>
            <a:r>
              <a:rPr lang="en-US" altLang="en-GB" dirty="0"/>
              <a:t> </a:t>
            </a:r>
            <a:r>
              <a:rPr lang="en-US" altLang="en-GB" sz="2400" b="1" dirty="0">
                <a:solidFill>
                  <a:srgbClr val="FF0000"/>
                </a:solidFill>
              </a:rPr>
              <a:t>Silk:</a:t>
            </a:r>
            <a:r>
              <a:rPr lang="en-US" altLang="en-GB" sz="2400" dirty="0">
                <a:solidFill>
                  <a:srgbClr val="FF0000"/>
                </a:solidFill>
              </a:rPr>
              <a:t> </a:t>
            </a:r>
            <a:endParaRPr lang="en-US" alt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 err="1"/>
              <a:t>Obatined</a:t>
            </a:r>
            <a:r>
              <a:rPr lang="en-US" altLang="en-GB" sz="2000" dirty="0"/>
              <a:t> from the cocoon of the silk worm.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Dyed with the vegetable dye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Its natural capillarity is decreased by treating it with oil, </a:t>
            </a:r>
            <a:r>
              <a:rPr lang="en-US" altLang="en-GB" sz="2000" dirty="0" err="1"/>
              <a:t>waxor</a:t>
            </a:r>
            <a:r>
              <a:rPr lang="en-US" altLang="en-GB" sz="2000" dirty="0"/>
              <a:t> silicone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 And it is available as monofilament and braided multifilament.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 err="1"/>
              <a:t>Sterlised</a:t>
            </a:r>
            <a:r>
              <a:rPr lang="en-US" altLang="en-GB" sz="2000" dirty="0"/>
              <a:t> by autoclaving, binds with </a:t>
            </a:r>
            <a:r>
              <a:rPr lang="en-US" altLang="en-GB" sz="2000" dirty="0" err="1"/>
              <a:t>gammaglobulin</a:t>
            </a:r>
            <a:r>
              <a:rPr lang="en-US" altLang="en-GB" sz="2000" dirty="0"/>
              <a:t> leads to acute inflammation may cause ulceration in the GIT.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/>
              <a:t>May act as </a:t>
            </a:r>
            <a:r>
              <a:rPr lang="en-US" altLang="en-GB" sz="2000" dirty="0" err="1"/>
              <a:t>nidus</a:t>
            </a:r>
            <a:r>
              <a:rPr lang="en-US" altLang="en-GB" sz="2000" dirty="0"/>
              <a:t> for calculus formation in the urinary bladder and gall bladder. </a:t>
            </a:r>
          </a:p>
          <a:p>
            <a:pPr marL="0" indent="0">
              <a:buNone/>
            </a:pPr>
            <a:r>
              <a:rPr lang="en-US" altLang="en-GB" sz="2400" dirty="0">
                <a:solidFill>
                  <a:srgbClr val="FF0000"/>
                </a:solidFill>
              </a:rPr>
              <a:t> </a:t>
            </a:r>
            <a:r>
              <a:rPr lang="en-US" altLang="en-GB" sz="2400" b="1" dirty="0">
                <a:solidFill>
                  <a:srgbClr val="FF0000"/>
                </a:solidFill>
              </a:rPr>
              <a:t>Cotton:</a:t>
            </a:r>
            <a:endParaRPr lang="en-US" altLang="en-GB" sz="2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Less tissue reaction than silk.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Capillary in action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GB" sz="2400" dirty="0">
                <a:solidFill>
                  <a:schemeClr val="tx1"/>
                </a:solidFill>
              </a:rPr>
              <a:t> </a:t>
            </a:r>
            <a:r>
              <a:rPr lang="en-US" altLang="en-GB" sz="2400" b="1" dirty="0">
                <a:solidFill>
                  <a:srgbClr val="FF0000"/>
                </a:solidFill>
              </a:rPr>
              <a:t>Silk worm gut: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 It is smooth ,strong , non capillary and useful for </a:t>
            </a:r>
            <a:r>
              <a:rPr lang="en-US" altLang="en-GB" sz="2000" dirty="0" err="1">
                <a:solidFill>
                  <a:schemeClr val="tx1"/>
                </a:solidFill>
              </a:rPr>
              <a:t>cutaneous</a:t>
            </a:r>
            <a:r>
              <a:rPr lang="en-US" altLang="en-GB" sz="2000" dirty="0">
                <a:solidFill>
                  <a:schemeClr val="tx1"/>
                </a:solidFill>
              </a:rPr>
              <a:t> suture.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000" dirty="0">
                <a:solidFill>
                  <a:schemeClr val="tx1"/>
                </a:solidFill>
              </a:rPr>
              <a:t>It is available in fine , medium, and coarse size 30 to 40 cm  length </a:t>
            </a:r>
            <a:r>
              <a:rPr lang="en-US" altLang="en-GB" sz="2400" dirty="0">
                <a:solidFill>
                  <a:schemeClr val="tx1"/>
                </a:solidFill>
              </a:rPr>
              <a:t>  </a:t>
            </a:r>
            <a:endParaRPr lang="en-US" altLang="en-GB" sz="2400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b="1" dirty="0" smtClean="0">
                <a:solidFill>
                  <a:srgbClr val="FF0000"/>
                </a:solidFill>
              </a:rPr>
              <a:t>Silk</a:t>
            </a:r>
            <a:endParaRPr lang="en-US" dirty="0"/>
          </a:p>
        </p:txBody>
      </p:sp>
      <p:pic>
        <p:nvPicPr>
          <p:cNvPr id="4" name="Content Placeholder 3" descr="silk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036" y="1174750"/>
            <a:ext cx="6483927" cy="495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2795"/>
            <a:ext cx="10972800" cy="5354955"/>
          </a:xfrm>
        </p:spPr>
        <p:txBody>
          <a:bodyPr/>
          <a:lstStyle/>
          <a:p>
            <a:r>
              <a:rPr lang="en-US" altLang="en-GB" sz="2400" b="1">
                <a:solidFill>
                  <a:srgbClr val="FF0000"/>
                </a:solidFill>
              </a:rPr>
              <a:t>Horse hair</a:t>
            </a:r>
            <a:r>
              <a:rPr lang="en-US" altLang="en-GB" sz="2400"/>
              <a:t> :</a:t>
            </a:r>
          </a:p>
          <a:p>
            <a:r>
              <a:rPr lang="en-US" altLang="en-GB" sz="2400"/>
              <a:t> It  is cheap , non-capillary ,flexible and is easily sterlised .</a:t>
            </a:r>
          </a:p>
          <a:p>
            <a:r>
              <a:rPr lang="en-US" altLang="en-GB" sz="2400"/>
              <a:t>It causes little tissue reaction.</a:t>
            </a:r>
          </a:p>
          <a:p>
            <a:r>
              <a:rPr lang="en-US" altLang="en-GB" sz="2400" b="1">
                <a:solidFill>
                  <a:srgbClr val="FF0000"/>
                </a:solidFill>
              </a:rPr>
              <a:t> Linen: </a:t>
            </a:r>
          </a:p>
          <a:p>
            <a:r>
              <a:rPr lang="en-US" altLang="en-GB" sz="2400"/>
              <a:t>It is capillary in nature and produces more tissue reaction than cotton and silk.</a:t>
            </a:r>
          </a:p>
          <a:p>
            <a:r>
              <a:rPr lang="en-US" altLang="en-GB" sz="2400" b="1">
                <a:solidFill>
                  <a:srgbClr val="FF0000"/>
                </a:solidFill>
              </a:rPr>
              <a:t>Umblical Tape:</a:t>
            </a:r>
          </a:p>
          <a:p>
            <a:r>
              <a:rPr lang="en-US" altLang="en-GB" sz="2400">
                <a:solidFill>
                  <a:schemeClr val="tx1"/>
                </a:solidFill>
              </a:rPr>
              <a:t>Cotton tape suture is about 1/4 cm wide and most often used to tie the umblical cord of the new born or as vulvar suture in cases of prolpse of vagina or uterus. </a:t>
            </a:r>
          </a:p>
          <a:p>
            <a:r>
              <a:rPr lang="en-US" altLang="en-GB" sz="2400">
                <a:solidFill>
                  <a:schemeClr val="tx1"/>
                </a:solidFill>
              </a:rPr>
              <a:t> </a:t>
            </a:r>
            <a:r>
              <a:rPr lang="en-US" altLang="en-GB" sz="2400" b="1">
                <a:solidFill>
                  <a:srgbClr val="FF0000"/>
                </a:solidFill>
              </a:rPr>
              <a:t>Dermal suture :</a:t>
            </a:r>
            <a:endParaRPr lang="en-US" altLang="en-GB" sz="2400">
              <a:solidFill>
                <a:schemeClr val="tx1"/>
              </a:solidFill>
            </a:endParaRPr>
          </a:p>
          <a:p>
            <a:r>
              <a:rPr lang="en-US" altLang="en-GB" sz="2400">
                <a:solidFill>
                  <a:schemeClr val="tx1"/>
                </a:solidFill>
              </a:rPr>
              <a:t> Non absorbable silk coated with tanned gelatin or other protein substances.</a:t>
            </a:r>
            <a:endParaRPr lang="en-US" altLang="en-GB" sz="24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GB" sz="2400" b="1">
                <a:solidFill>
                  <a:srgbClr val="FF0000"/>
                </a:solidFill>
              </a:rPr>
              <a:t> </a:t>
            </a:r>
          </a:p>
          <a:p>
            <a:endParaRPr lang="en-US" altLang="en-GB" sz="2400"/>
          </a:p>
          <a:p>
            <a:pPr marL="0" indent="0">
              <a:buNone/>
            </a:pPr>
            <a:endParaRPr lang="en-US" altLang="en-GB" sz="2400"/>
          </a:p>
          <a:p>
            <a:pPr>
              <a:buFont typeface="Arial" panose="020B0604020202020204" pitchFamily="34" charset="0"/>
              <a:buChar char="•"/>
            </a:pPr>
            <a:endParaRPr lang="en-US" altLang="en-GB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55" y="190500"/>
            <a:ext cx="11155045" cy="582930"/>
          </a:xfrm>
        </p:spPr>
        <p:txBody>
          <a:bodyPr/>
          <a:lstStyle/>
          <a:p>
            <a:r>
              <a:rPr lang="en-US" altLang="en-GB"/>
              <a:t>Inorganic suture material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90" y="887730"/>
            <a:ext cx="11155045" cy="567880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GB" sz="2400" b="1" dirty="0">
                <a:solidFill>
                  <a:srgbClr val="FF0000"/>
                </a:solidFill>
              </a:rPr>
              <a:t>  </a:t>
            </a:r>
            <a:r>
              <a:rPr lang="en-US" altLang="en-GB" sz="2400" b="1" dirty="0" err="1">
                <a:solidFill>
                  <a:srgbClr val="FF0000"/>
                </a:solidFill>
              </a:rPr>
              <a:t>Mettalic</a:t>
            </a:r>
            <a:r>
              <a:rPr lang="en-US" altLang="en-GB" sz="2400" b="1" dirty="0">
                <a:solidFill>
                  <a:srgbClr val="FF0000"/>
                </a:solidFill>
              </a:rPr>
              <a:t> suture</a:t>
            </a:r>
            <a:r>
              <a:rPr lang="en-US" altLang="en-GB" sz="2400" dirty="0"/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/>
              <a:t>Wire of different metals like </a:t>
            </a:r>
            <a:r>
              <a:rPr lang="en-US" altLang="en-GB" sz="2400" dirty="0" err="1"/>
              <a:t>tatntalum</a:t>
            </a:r>
            <a:r>
              <a:rPr lang="en-US" altLang="en-GB" sz="2400" dirty="0"/>
              <a:t> ,silver ,copper, </a:t>
            </a:r>
            <a:r>
              <a:rPr lang="en-US" altLang="en-GB" sz="2400" dirty="0" err="1"/>
              <a:t>aluminium</a:t>
            </a:r>
            <a:r>
              <a:rPr lang="en-US" altLang="en-GB" sz="2400" dirty="0"/>
              <a:t>, </a:t>
            </a:r>
            <a:r>
              <a:rPr lang="en-US" altLang="en-GB" sz="2400" dirty="0" err="1"/>
              <a:t>vitallium</a:t>
            </a:r>
            <a:r>
              <a:rPr lang="en-US" altLang="en-GB" sz="2400" dirty="0"/>
              <a:t>(stainless steel).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GB" sz="2400" b="1" dirty="0">
                <a:solidFill>
                  <a:srgbClr val="FF0000"/>
                </a:solidFill>
              </a:rPr>
              <a:t>  Metal clips (wound clips):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>
                <a:solidFill>
                  <a:schemeClr val="tx1"/>
                </a:solidFill>
              </a:rPr>
              <a:t>They hold the skin in opposition over flat surfaces.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>
                <a:solidFill>
                  <a:schemeClr val="tx1"/>
                </a:solidFill>
              </a:rPr>
              <a:t>They causes less scarring.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GB" sz="2400" dirty="0">
                <a:solidFill>
                  <a:schemeClr val="tx1"/>
                </a:solidFill>
              </a:rPr>
              <a:t>   </a:t>
            </a:r>
            <a:r>
              <a:rPr lang="en-US" altLang="en-GB" sz="2400" b="1" dirty="0">
                <a:solidFill>
                  <a:srgbClr val="FF0000"/>
                </a:solidFill>
              </a:rPr>
              <a:t>Pin suture</a:t>
            </a:r>
            <a:r>
              <a:rPr lang="en-US" altLang="en-GB" sz="2400" dirty="0">
                <a:solidFill>
                  <a:schemeClr val="tx1"/>
                </a:solidFill>
              </a:rPr>
              <a:t>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>
                <a:solidFill>
                  <a:schemeClr val="tx1"/>
                </a:solidFill>
              </a:rPr>
              <a:t> Ordinary pins can be used for keeping the skin edges together.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GB" sz="2400" dirty="0">
                <a:solidFill>
                  <a:schemeClr val="tx1"/>
                </a:solidFill>
              </a:rPr>
              <a:t>   </a:t>
            </a:r>
            <a:r>
              <a:rPr lang="en-US" altLang="en-GB" sz="2400" b="1" dirty="0">
                <a:solidFill>
                  <a:srgbClr val="FF0000"/>
                </a:solidFill>
              </a:rPr>
              <a:t>Wire mesh:</a:t>
            </a:r>
            <a:endParaRPr lang="en-US" altLang="en-GB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GB" sz="2400" dirty="0">
                <a:solidFill>
                  <a:schemeClr val="tx1"/>
                </a:solidFill>
              </a:rPr>
              <a:t>Tantalum and </a:t>
            </a:r>
            <a:r>
              <a:rPr lang="en-US" altLang="en-GB" sz="2400" dirty="0" err="1">
                <a:solidFill>
                  <a:schemeClr val="tx1"/>
                </a:solidFill>
              </a:rPr>
              <a:t>srainless</a:t>
            </a:r>
            <a:r>
              <a:rPr lang="en-US" altLang="en-GB" sz="2400" dirty="0">
                <a:solidFill>
                  <a:schemeClr val="tx1"/>
                </a:solidFill>
              </a:rPr>
              <a:t> steel mesh are used to cover defects in the abdominal wall in cases of hernia  or injury.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GB" b="1" dirty="0" smtClean="0">
                <a:solidFill>
                  <a:srgbClr val="FF0000"/>
                </a:solidFill>
              </a:rPr>
              <a:t> </a:t>
            </a:r>
            <a:r>
              <a:rPr lang="en-US" altLang="en-GB" b="1" dirty="0" err="1" smtClean="0">
                <a:solidFill>
                  <a:srgbClr val="FF0000"/>
                </a:solidFill>
              </a:rPr>
              <a:t>Mettalic</a:t>
            </a:r>
            <a:r>
              <a:rPr lang="en-US" altLang="en-GB" b="1" dirty="0" smtClean="0">
                <a:solidFill>
                  <a:srgbClr val="FF0000"/>
                </a:solidFill>
              </a:rPr>
              <a:t> suture</a:t>
            </a:r>
            <a:endParaRPr lang="en-US" dirty="0"/>
          </a:p>
        </p:txBody>
      </p:sp>
      <p:pic>
        <p:nvPicPr>
          <p:cNvPr id="4" name="Content Placeholder 3" descr="steel wir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4495" y="1174750"/>
            <a:ext cx="6823010" cy="495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677</Words>
  <Application>Microsoft Office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SimSun</vt:lpstr>
      <vt:lpstr>Arial</vt:lpstr>
      <vt:lpstr>Century Gothic</vt:lpstr>
      <vt:lpstr>Wingdings</vt:lpstr>
      <vt:lpstr>Blue Waves</vt:lpstr>
      <vt:lpstr>SUTURE MATERIAL AND                   SUTURING TECHNIQUES -IV</vt:lpstr>
      <vt:lpstr>SUTURE MATERIAL</vt:lpstr>
      <vt:lpstr>Polydioxanone</vt:lpstr>
      <vt:lpstr>Polydioxanone</vt:lpstr>
      <vt:lpstr>Non absorbable (Organic suture material)</vt:lpstr>
      <vt:lpstr>Silk</vt:lpstr>
      <vt:lpstr>PowerPoint Presentation</vt:lpstr>
      <vt:lpstr>Inorganic suture material </vt:lpstr>
      <vt:lpstr> Mettalic suture</vt:lpstr>
      <vt:lpstr>Synthetic suture material</vt:lpstr>
      <vt:lpstr>Nylon</vt:lpstr>
      <vt:lpstr>Natural</vt:lpstr>
      <vt:lpstr>Synthetic</vt:lpstr>
      <vt:lpstr>Metallic</vt:lpstr>
      <vt:lpstr>Monofilament</vt:lpstr>
      <vt:lpstr>Monofilament</vt:lpstr>
      <vt:lpstr>Monofilament vs multifilment</vt:lpstr>
      <vt:lpstr>Absorbable vs Non absorbable</vt:lpstr>
      <vt:lpstr>Selection of suture materials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SUTURE MATERIAL AND                   SUTURING TECHNIQUES</dc:title>
  <dc:creator/>
  <cp:lastModifiedBy>Archana</cp:lastModifiedBy>
  <cp:revision>67</cp:revision>
  <dcterms:created xsi:type="dcterms:W3CDTF">2020-02-04T04:06:00Z</dcterms:created>
  <dcterms:modified xsi:type="dcterms:W3CDTF">2021-01-02T08:13:44Z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2057-11.2.0.9747</vt:lpwstr>
  </property>
</Properties>
</file>