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36" r:id="rId2"/>
    <p:sldId id="279" r:id="rId3"/>
    <p:sldId id="280" r:id="rId4"/>
    <p:sldId id="281" r:id="rId5"/>
    <p:sldId id="326" r:id="rId6"/>
    <p:sldId id="327" r:id="rId7"/>
    <p:sldId id="328" r:id="rId8"/>
    <p:sldId id="329" r:id="rId9"/>
    <p:sldId id="330" r:id="rId10"/>
    <p:sldId id="331" r:id="rId11"/>
    <p:sldId id="332" r:id="rId12"/>
    <p:sldId id="333" r:id="rId13"/>
    <p:sldId id="334" r:id="rId14"/>
    <p:sldId id="33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0E42"/>
    <a:srgbClr val="E40D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97" d="100"/>
          <a:sy n="97" d="100"/>
        </p:scale>
        <p:origin x="96" y="14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pPr/>
              <a:t>1/2/2021</a:t>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pPr/>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pPr/>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pPr/>
              <a:t>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pPr/>
              <a:t>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pPr/>
              <a:t>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pPr/>
              <a:t>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p:cNvPicPr>
            <a:picLocks noChangeAspect="1"/>
          </p:cNvPicPr>
          <p:nvPr/>
        </p:nvPicPr>
        <p:blipFill>
          <a:blip r:embed="rId13"/>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lstStyle/>
          <a:p>
            <a:pPr lvl="0"/>
            <a:r>
              <a:rPr lang="en-US" altLang="zh-CN" dirty="0"/>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pPr/>
              <a:t>1/2/2021</a:t>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24417" y="709449"/>
            <a:ext cx="10943167" cy="1570202"/>
          </a:xfrm>
        </p:spPr>
        <p:txBody>
          <a:bodyPr>
            <a:normAutofit fontScale="90000"/>
            <a:scene3d>
              <a:camera prst="orthographicFront"/>
              <a:lightRig rig="threePt" dir="t"/>
            </a:scene3d>
          </a:bodyPr>
          <a:lstStyle/>
          <a:p>
            <a:pPr algn="ctr"/>
            <a:r>
              <a:rPr lang="en-US" altLang="en-GB" sz="5400" b="1" dirty="0">
                <a:ln w="22225">
                  <a:solidFill>
                    <a:schemeClr val="accent2"/>
                  </a:solidFill>
                  <a:prstDash val="solid"/>
                </a:ln>
                <a:solidFill>
                  <a:srgbClr val="FF0000"/>
                </a:solidFill>
                <a:effectLst>
                  <a:outerShdw blurRad="38100" dist="38100" dir="2700000" algn="tl">
                    <a:srgbClr val="000000">
                      <a:alpha val="43137"/>
                    </a:srgbClr>
                  </a:outerShdw>
                </a:effectLst>
              </a:rPr>
              <a:t>SUTURE MATERIAL AND                   </a:t>
            </a:r>
            <a:r>
              <a:rPr lang="en-US" altLang="en-GB" sz="5400" b="1">
                <a:ln w="22225">
                  <a:solidFill>
                    <a:schemeClr val="accent2"/>
                  </a:solidFill>
                  <a:prstDash val="solid"/>
                </a:ln>
                <a:solidFill>
                  <a:srgbClr val="FF0000"/>
                </a:solidFill>
                <a:effectLst>
                  <a:outerShdw blurRad="38100" dist="38100" dir="2700000" algn="tl">
                    <a:srgbClr val="000000">
                      <a:alpha val="43137"/>
                    </a:srgbClr>
                  </a:outerShdw>
                </a:effectLst>
              </a:rPr>
              <a:t>SUTURING </a:t>
            </a:r>
            <a:r>
              <a:rPr lang="en-US" altLang="en-GB" sz="5400" b="1" smtClean="0">
                <a:ln w="22225">
                  <a:solidFill>
                    <a:schemeClr val="accent2"/>
                  </a:solidFill>
                  <a:prstDash val="solid"/>
                </a:ln>
                <a:solidFill>
                  <a:srgbClr val="FF0000"/>
                </a:solidFill>
                <a:effectLst>
                  <a:outerShdw blurRad="38100" dist="38100" dir="2700000" algn="tl">
                    <a:srgbClr val="000000">
                      <a:alpha val="43137"/>
                    </a:srgbClr>
                  </a:outerShdw>
                </a:effectLst>
              </a:rPr>
              <a:t>TECHNIQUES </a:t>
            </a:r>
            <a:r>
              <a:rPr lang="en-US" altLang="en-GB" sz="5400" b="1" smtClean="0">
                <a:ln w="22225">
                  <a:solidFill>
                    <a:schemeClr val="accent2"/>
                  </a:solidFill>
                  <a:prstDash val="solid"/>
                </a:ln>
                <a:solidFill>
                  <a:srgbClr val="FF0000"/>
                </a:solidFill>
                <a:effectLst>
                  <a:outerShdw blurRad="38100" dist="38100" dir="2700000" algn="tl">
                    <a:srgbClr val="000000">
                      <a:alpha val="43137"/>
                    </a:srgbClr>
                  </a:outerShdw>
                </a:effectLst>
              </a:rPr>
              <a:t>-V</a:t>
            </a:r>
            <a:endParaRPr lang="en-US" altLang="en-GB" sz="5400" b="1" dirty="0">
              <a:ln w="22225">
                <a:solidFill>
                  <a:schemeClr val="accent2"/>
                </a:solidFill>
                <a:prstDash val="solid"/>
              </a:ln>
              <a:solidFill>
                <a:srgbClr val="FF0000"/>
              </a:solidFill>
              <a:effectLst>
                <a:outerShdw blurRad="38100" dist="38100" dir="2700000" algn="tl">
                  <a:srgbClr val="000000">
                    <a:alpha val="43137"/>
                  </a:srgbClr>
                </a:outerShdw>
              </a:effectLst>
            </a:endParaRPr>
          </a:p>
        </p:txBody>
      </p:sp>
      <p:sp>
        <p:nvSpPr>
          <p:cNvPr id="2" name="Subtitle 1"/>
          <p:cNvSpPr>
            <a:spLocks noGrp="1"/>
          </p:cNvSpPr>
          <p:nvPr>
            <p:ph type="subTitle" idx="1"/>
          </p:nvPr>
        </p:nvSpPr>
        <p:spPr>
          <a:xfrm>
            <a:off x="626533" y="5147441"/>
            <a:ext cx="10949517" cy="1545020"/>
          </a:xfrm>
        </p:spPr>
        <p:txBody>
          <a:bodyPr/>
          <a:lstStyle/>
          <a:p>
            <a:pPr lvl="0" fontAlgn="auto">
              <a:spcBef>
                <a:spcPts val="0"/>
              </a:spcBef>
              <a:spcAft>
                <a:spcPts val="0"/>
              </a:spcAft>
            </a:pPr>
            <a:r>
              <a:rPr lang="en-US" sz="2400" b="1" dirty="0">
                <a:solidFill>
                  <a:srgbClr val="FF0000"/>
                </a:solidFill>
                <a:latin typeface="Century Gothic"/>
              </a:rPr>
              <a:t>Dr. Archana </a:t>
            </a:r>
            <a:r>
              <a:rPr lang="en-US" sz="2400" b="1" dirty="0" err="1">
                <a:solidFill>
                  <a:srgbClr val="FF0000"/>
                </a:solidFill>
                <a:latin typeface="Century Gothic"/>
              </a:rPr>
              <a:t>Kumari</a:t>
            </a:r>
            <a:endParaRPr lang="en-US" sz="2400" b="1" dirty="0">
              <a:solidFill>
                <a:srgbClr val="FF0000"/>
              </a:solidFill>
              <a:latin typeface="Century Gothic"/>
            </a:endParaRPr>
          </a:p>
          <a:p>
            <a:pPr lvl="0" fontAlgn="auto">
              <a:spcBef>
                <a:spcPts val="0"/>
              </a:spcBef>
              <a:spcAft>
                <a:spcPts val="0"/>
              </a:spcAft>
            </a:pPr>
            <a:r>
              <a:rPr lang="en-US" sz="2400" b="1" dirty="0" err="1">
                <a:solidFill>
                  <a:srgbClr val="FF0000"/>
                </a:solidFill>
                <a:latin typeface="Century Gothic"/>
              </a:rPr>
              <a:t>Asstt</a:t>
            </a:r>
            <a:r>
              <a:rPr lang="en-US" sz="2400" b="1" dirty="0">
                <a:solidFill>
                  <a:srgbClr val="FF0000"/>
                </a:solidFill>
                <a:latin typeface="Century Gothic"/>
              </a:rPr>
              <a:t>. Professor cum Junior Scientist</a:t>
            </a:r>
          </a:p>
          <a:p>
            <a:pPr lvl="0" fontAlgn="auto">
              <a:spcBef>
                <a:spcPts val="0"/>
              </a:spcBef>
              <a:spcAft>
                <a:spcPts val="0"/>
              </a:spcAft>
            </a:pPr>
            <a:r>
              <a:rPr lang="en-US" sz="2400" b="1" dirty="0">
                <a:solidFill>
                  <a:srgbClr val="FF0000"/>
                </a:solidFill>
                <a:latin typeface="Century Gothic"/>
              </a:rPr>
              <a:t>Veterinary Surgery and Radiology</a:t>
            </a:r>
          </a:p>
          <a:p>
            <a:pPr lvl="0" fontAlgn="auto">
              <a:spcBef>
                <a:spcPts val="0"/>
              </a:spcBef>
              <a:spcAft>
                <a:spcPts val="0"/>
              </a:spcAft>
            </a:pPr>
            <a:r>
              <a:rPr lang="en-US" sz="2400" b="1" dirty="0">
                <a:solidFill>
                  <a:srgbClr val="FF0000"/>
                </a:solidFill>
                <a:latin typeface="Century Gothic"/>
              </a:rPr>
              <a:t>BVC, BASU, Patna</a:t>
            </a:r>
            <a:endParaRPr lang="en-IN" sz="2400" b="1" dirty="0">
              <a:solidFill>
                <a:srgbClr val="FF0000"/>
              </a:solidFill>
              <a:latin typeface="Century Gothic"/>
            </a:endParaRPr>
          </a:p>
          <a:p>
            <a:endParaRPr lang="en-IN" dirty="0"/>
          </a:p>
        </p:txBody>
      </p:sp>
      <p:pic>
        <p:nvPicPr>
          <p:cNvPr id="7" name="Content Placeholder 6"/>
          <p:cNvPicPr>
            <a:picLocks noGrp="1" noChangeAspect="1"/>
          </p:cNvPicPr>
          <p:nvPr>
            <p:ph idx="4294967295"/>
          </p:nvPr>
        </p:nvPicPr>
        <p:blipFill>
          <a:blip r:embed="rId2"/>
          <a:stretch>
            <a:fillRect/>
          </a:stretch>
        </p:blipFill>
        <p:spPr>
          <a:xfrm>
            <a:off x="1891861" y="2908738"/>
            <a:ext cx="8119241" cy="1939159"/>
          </a:xfrm>
          <a:prstGeom prst="rect">
            <a:avLst/>
          </a:prstGeom>
        </p:spPr>
      </p:pic>
    </p:spTree>
    <p:extLst>
      <p:ext uri="{BB962C8B-B14F-4D97-AF65-F5344CB8AC3E}">
        <p14:creationId xmlns:p14="http://schemas.microsoft.com/office/powerpoint/2010/main" val="538332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31190"/>
            <a:ext cx="10972800" cy="5647055"/>
          </a:xfrm>
        </p:spPr>
        <p:txBody>
          <a:bodyPr/>
          <a:lstStyle/>
          <a:p>
            <a:r>
              <a:rPr lang="en-GB" altLang="en-US" sz="2800" b="1">
                <a:solidFill>
                  <a:srgbClr val="7030A0"/>
                </a:solidFill>
                <a:latin typeface="Times New Roman" panose="02020603050405020304" charset="0"/>
                <a:cs typeface="Times New Roman" panose="02020603050405020304" charset="0"/>
                <a:sym typeface="+mn-ea"/>
              </a:rPr>
              <a:t>Near and far suture:</a:t>
            </a:r>
            <a:r>
              <a:rPr lang="en-GB" altLang="en-US" sz="2800">
                <a:latin typeface="Times New Roman" panose="02020603050405020304" charset="0"/>
                <a:cs typeface="Times New Roman" panose="02020603050405020304" charset="0"/>
                <a:sym typeface="+mn-ea"/>
              </a:rPr>
              <a:t> It is a modification of a vertical mattress suture pattern and have the advantage that is tends to prevent either inversion or eversion of the edges of the incision.</a:t>
            </a:r>
            <a:endParaRPr lang="en-GB" altLang="en-US" sz="2800">
              <a:latin typeface="Times New Roman" panose="02020603050405020304" charset="0"/>
              <a:cs typeface="Times New Roman" panose="02020603050405020304" charset="0"/>
            </a:endParaRPr>
          </a:p>
          <a:p>
            <a:pPr marL="0" indent="0">
              <a:buNone/>
            </a:pPr>
            <a:endParaRPr lang="en-GB" altLang="en-US"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b="1">
                <a:solidFill>
                  <a:srgbClr val="FF0000"/>
                </a:solidFill>
              </a:rPr>
              <a:t>Miscellaneous suture techniques-</a:t>
            </a:r>
          </a:p>
        </p:txBody>
      </p:sp>
      <p:sp>
        <p:nvSpPr>
          <p:cNvPr id="3" name="Content Placeholder 2"/>
          <p:cNvSpPr>
            <a:spLocks noGrp="1"/>
          </p:cNvSpPr>
          <p:nvPr>
            <p:ph idx="1"/>
          </p:nvPr>
        </p:nvSpPr>
        <p:spPr>
          <a:xfrm>
            <a:off x="609600" y="888365"/>
            <a:ext cx="11228705" cy="5631180"/>
          </a:xfrm>
        </p:spPr>
        <p:txBody>
          <a:bodyPr/>
          <a:lstStyle/>
          <a:p>
            <a:r>
              <a:rPr lang="en-GB" altLang="en-US" sz="2800" b="1">
                <a:solidFill>
                  <a:srgbClr val="7030A0"/>
                </a:solidFill>
                <a:latin typeface="Times New Roman" panose="02020603050405020304" charset="0"/>
                <a:cs typeface="Times New Roman" panose="02020603050405020304" charset="0"/>
              </a:rPr>
              <a:t>Tendon suture (Bunnell’s mayer Technique):</a:t>
            </a:r>
          </a:p>
          <a:p>
            <a:pPr algn="just"/>
            <a:r>
              <a:rPr lang="en-GB" altLang="en-US" sz="2800">
                <a:latin typeface="Times New Roman" panose="02020603050405020304" charset="0"/>
                <a:cs typeface="Times New Roman" panose="02020603050405020304" charset="0"/>
              </a:rPr>
              <a:t> In this technique two small atraumatic straight needles are threaded with suture material to two swaged on needles are taken. </a:t>
            </a:r>
          </a:p>
          <a:p>
            <a:pPr algn="just"/>
            <a:r>
              <a:rPr lang="en-GB" altLang="en-US" sz="2800">
                <a:latin typeface="Times New Roman" panose="02020603050405020304" charset="0"/>
                <a:cs typeface="Times New Roman" panose="02020603050405020304" charset="0"/>
              </a:rPr>
              <a:t>The suturing is started on proximal stump from the middle of the severed or cut end and needle is inserted teansversely through the tendon from the medial to lateral aspect and then from lateral to medial in a cross manner upto 2-3 cm proximal to the cut end and then back to the cut end to complete the first stage of suturing.</a:t>
            </a:r>
          </a:p>
          <a:p>
            <a:pPr algn="just"/>
            <a:r>
              <a:rPr lang="en-GB" altLang="en-US" sz="2800">
                <a:latin typeface="Times New Roman" panose="02020603050405020304" charset="0"/>
                <a:cs typeface="Times New Roman" panose="02020603050405020304" charset="0"/>
              </a:rPr>
              <a:t> The same procedure is repeated on the distal stump and the knots are tied together using the free end of the suture of the proximal and distal stumps.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66090"/>
            <a:ext cx="10972800" cy="5661660"/>
          </a:xfrm>
        </p:spPr>
        <p:txBody>
          <a:bodyPr/>
          <a:lstStyle/>
          <a:p>
            <a:pPr marL="0" indent="0">
              <a:buNone/>
            </a:pPr>
            <a:r>
              <a:rPr lang="en-US" altLang="en-GB" sz="2800" b="1">
                <a:solidFill>
                  <a:srgbClr val="7030A0"/>
                </a:solidFill>
                <a:latin typeface="Times New Roman" panose="02020603050405020304" charset="0"/>
                <a:cs typeface="Times New Roman" panose="02020603050405020304" charset="0"/>
              </a:rPr>
              <a:t>     </a:t>
            </a:r>
            <a:r>
              <a:rPr lang="en-GB" altLang="en-US" sz="2800" b="1">
                <a:solidFill>
                  <a:srgbClr val="7030A0"/>
                </a:solidFill>
                <a:latin typeface="Times New Roman" panose="02020603050405020304" charset="0"/>
                <a:cs typeface="Times New Roman" panose="02020603050405020304" charset="0"/>
              </a:rPr>
              <a:t>Nerve suture:</a:t>
            </a:r>
          </a:p>
          <a:p>
            <a:r>
              <a:rPr lang="en-GB" altLang="en-US" sz="2800">
                <a:latin typeface="Times New Roman" panose="02020603050405020304" charset="0"/>
                <a:cs typeface="Times New Roman" panose="02020603050405020304" charset="0"/>
              </a:rPr>
              <a:t> In the suturing of nerves the fibres are exactly oriented as far as possible and then the simple interrupted sutures are placed in the epineurium after     applying the stay sutures.</a:t>
            </a:r>
          </a:p>
          <a:p>
            <a:pPr marL="0" indent="0">
              <a:buNone/>
            </a:pPr>
            <a:r>
              <a:rPr lang="en-GB" altLang="en-US" sz="2800" b="1">
                <a:solidFill>
                  <a:srgbClr val="7030A0"/>
                </a:solidFill>
                <a:latin typeface="Times New Roman" panose="02020603050405020304" charset="0"/>
                <a:cs typeface="Times New Roman" panose="02020603050405020304" charset="0"/>
              </a:rPr>
              <a:t>    </a:t>
            </a:r>
          </a:p>
          <a:p>
            <a:pPr marL="0" indent="0">
              <a:buNone/>
            </a:pPr>
            <a:r>
              <a:rPr lang="en-GB" altLang="en-US" sz="2800" b="1">
                <a:solidFill>
                  <a:srgbClr val="7030A0"/>
                </a:solidFill>
                <a:latin typeface="Times New Roman" panose="02020603050405020304" charset="0"/>
                <a:cs typeface="Times New Roman" panose="02020603050405020304" charset="0"/>
              </a:rPr>
              <a:t>     Staple type suture:</a:t>
            </a:r>
          </a:p>
          <a:p>
            <a:r>
              <a:rPr lang="en-GB" altLang="en-US" sz="2800">
                <a:latin typeface="Times New Roman" panose="02020603050405020304" charset="0"/>
                <a:cs typeface="Times New Roman" panose="02020603050405020304" charset="0"/>
              </a:rPr>
              <a:t> In this technique one edge is placed over the other and sutured. </a:t>
            </a:r>
          </a:p>
          <a:p>
            <a:pPr marL="0" indent="0">
              <a:buNone/>
            </a:pPr>
            <a:r>
              <a:rPr lang="en-GB" altLang="en-US" sz="2800" b="1">
                <a:solidFill>
                  <a:srgbClr val="7030A0"/>
                </a:solidFill>
                <a:latin typeface="Times New Roman" panose="02020603050405020304" charset="0"/>
                <a:cs typeface="Times New Roman" panose="02020603050405020304" charset="0"/>
              </a:rPr>
              <a:t>    </a:t>
            </a:r>
          </a:p>
          <a:p>
            <a:pPr marL="0" indent="0">
              <a:buNone/>
            </a:pPr>
            <a:r>
              <a:rPr lang="en-GB" altLang="en-US" sz="2800" b="1">
                <a:solidFill>
                  <a:srgbClr val="7030A0"/>
                </a:solidFill>
                <a:latin typeface="Times New Roman" panose="02020603050405020304" charset="0"/>
                <a:cs typeface="Times New Roman" panose="02020603050405020304" charset="0"/>
              </a:rPr>
              <a:t>     Retension suture:</a:t>
            </a:r>
          </a:p>
          <a:p>
            <a:r>
              <a:rPr lang="en-GB" altLang="en-US" sz="2800">
                <a:latin typeface="Times New Roman" panose="02020603050405020304" charset="0"/>
                <a:cs typeface="Times New Roman" panose="02020603050405020304" charset="0"/>
              </a:rPr>
              <a:t> </a:t>
            </a:r>
            <a:r>
              <a:rPr lang="en-US" altLang="en-GB" sz="2800">
                <a:latin typeface="Times New Roman" panose="02020603050405020304" charset="0"/>
                <a:cs typeface="Times New Roman" panose="02020603050405020304" charset="0"/>
              </a:rPr>
              <a:t>I</a:t>
            </a:r>
            <a:r>
              <a:rPr lang="en-GB" altLang="en-US" sz="2800">
                <a:latin typeface="Times New Roman" panose="02020603050405020304" charset="0"/>
                <a:cs typeface="Times New Roman" panose="02020603050405020304" charset="0"/>
              </a:rPr>
              <a:t>t is used to retain gauze packing inside a wound cavity.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b="1">
                <a:solidFill>
                  <a:srgbClr val="FF0000"/>
                </a:solidFill>
                <a:effectLst>
                  <a:outerShdw blurRad="38100" dist="38100" dir="2700000" algn="tl">
                    <a:srgbClr val="000000">
                      <a:alpha val="43137"/>
                    </a:srgbClr>
                  </a:outerShdw>
                </a:effectLst>
              </a:rPr>
              <a:t>Parker Kerr suture:</a:t>
            </a:r>
          </a:p>
        </p:txBody>
      </p:sp>
      <p:sp>
        <p:nvSpPr>
          <p:cNvPr id="3" name="Content Placeholder 2"/>
          <p:cNvSpPr>
            <a:spLocks noGrp="1"/>
          </p:cNvSpPr>
          <p:nvPr>
            <p:ph idx="1"/>
          </p:nvPr>
        </p:nvSpPr>
        <p:spPr>
          <a:xfrm>
            <a:off x="459105" y="963930"/>
            <a:ext cx="11319510" cy="5495290"/>
          </a:xfrm>
        </p:spPr>
        <p:txBody>
          <a:bodyPr/>
          <a:lstStyle/>
          <a:p>
            <a:pPr algn="just"/>
            <a:r>
              <a:rPr lang="en-GB" altLang="en-US" sz="2800">
                <a:latin typeface="Times New Roman" panose="02020603050405020304" charset="0"/>
                <a:cs typeface="Times New Roman" panose="02020603050405020304" charset="0"/>
              </a:rPr>
              <a:t>It is used to anastomose the intestine. </a:t>
            </a:r>
          </a:p>
          <a:p>
            <a:pPr algn="just"/>
            <a:r>
              <a:rPr lang="en-GB" altLang="en-US" sz="2800">
                <a:latin typeface="Times New Roman" panose="02020603050405020304" charset="0"/>
                <a:cs typeface="Times New Roman" panose="02020603050405020304" charset="0"/>
              </a:rPr>
              <a:t>In this method first the cut ends of the intestine are temporarily closed with the continuous Lembert’s/Cusing suture by passing the loops of suture over the intestinal clamp and the sutures are kept temporarily tight. </a:t>
            </a:r>
          </a:p>
          <a:p>
            <a:pPr algn="just"/>
            <a:r>
              <a:rPr lang="en-GB" altLang="en-US" sz="2800">
                <a:latin typeface="Times New Roman" panose="02020603050405020304" charset="0"/>
                <a:cs typeface="Times New Roman" panose="02020603050405020304" charset="0"/>
              </a:rPr>
              <a:t>The inverted bowel ends are placed together for anastomosis and continuous Lembert’s/Cusing sutures are applied to approximate the two segments. </a:t>
            </a:r>
          </a:p>
          <a:p>
            <a:pPr algn="just"/>
            <a:r>
              <a:rPr lang="en-GB" altLang="en-US" sz="2800">
                <a:latin typeface="Times New Roman" panose="02020603050405020304" charset="0"/>
                <a:cs typeface="Times New Roman" panose="02020603050405020304" charset="0"/>
              </a:rPr>
              <a:t>After finishing the Lembert’s suture the previously placed sutures are pulled out, the continuity of double row of continuous suture are used to complete the anastomosis.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365760" y="346075"/>
          <a:ext cx="11412855" cy="6337300"/>
        </p:xfrm>
        <a:graphic>
          <a:graphicData uri="http://schemas.openxmlformats.org/drawingml/2006/table">
            <a:tbl>
              <a:tblPr firstRow="1" bandRow="1">
                <a:tableStyleId>{5C22544A-7EE6-4342-B048-85BDC9FD1C3A}</a:tableStyleId>
              </a:tblPr>
              <a:tblGrid>
                <a:gridCol w="3804285"/>
                <a:gridCol w="3804285"/>
                <a:gridCol w="3804285"/>
              </a:tblGrid>
              <a:tr h="594360">
                <a:tc>
                  <a:txBody>
                    <a:bodyPr/>
                    <a:lstStyle/>
                    <a:p>
                      <a:pPr algn="ctr">
                        <a:buNone/>
                      </a:pPr>
                      <a:r>
                        <a:rPr lang="en-GB" altLang="en-US" sz="2400">
                          <a:latin typeface="Times New Roman" panose="02020603050405020304" charset="0"/>
                          <a:cs typeface="Times New Roman" panose="02020603050405020304" charset="0"/>
                        </a:rPr>
                        <a:t>Interrupted</a:t>
                      </a:r>
                      <a:r>
                        <a:rPr lang="en-GB" altLang="en-US" sz="2000">
                          <a:latin typeface="Times New Roman" panose="02020603050405020304" charset="0"/>
                          <a:cs typeface="Times New Roman" panose="02020603050405020304" charset="0"/>
                        </a:rPr>
                        <a:t>	</a:t>
                      </a:r>
                    </a:p>
                  </a:txBody>
                  <a:tcPr/>
                </a:tc>
                <a:tc>
                  <a:txBody>
                    <a:bodyPr/>
                    <a:lstStyle/>
                    <a:p>
                      <a:pPr algn="ctr">
                        <a:buNone/>
                      </a:pPr>
                      <a:r>
                        <a:rPr lang="en-GB" altLang="en-US" sz="2400">
                          <a:latin typeface="Times New Roman" panose="02020603050405020304" charset="0"/>
                          <a:cs typeface="Times New Roman" panose="02020603050405020304" charset="0"/>
                        </a:rPr>
                        <a:t>Continuous</a:t>
                      </a:r>
                    </a:p>
                  </a:txBody>
                  <a:tcPr/>
                </a:tc>
                <a:tc>
                  <a:txBody>
                    <a:bodyPr/>
                    <a:lstStyle/>
                    <a:p>
                      <a:pPr algn="ctr">
                        <a:buNone/>
                      </a:pPr>
                      <a:r>
                        <a:rPr lang="en-GB" altLang="en-US" sz="2400">
                          <a:latin typeface="Times New Roman" panose="02020603050405020304" charset="0"/>
                          <a:cs typeface="Times New Roman" panose="02020603050405020304" charset="0"/>
                        </a:rPr>
                        <a:t>Miscellaneous</a:t>
                      </a:r>
                    </a:p>
                  </a:txBody>
                  <a:tcPr/>
                </a:tc>
              </a:tr>
              <a:tr h="596265">
                <a:tc>
                  <a:txBody>
                    <a:bodyPr/>
                    <a:lstStyle/>
                    <a:p>
                      <a:pPr algn="just">
                        <a:buNone/>
                      </a:pPr>
                      <a:r>
                        <a:rPr lang="en-US" altLang="en-GB" sz="2000" b="1">
                          <a:latin typeface="Times New Roman" panose="02020603050405020304" charset="0"/>
                          <a:cs typeface="Times New Roman" panose="02020603050405020304" charset="0"/>
                        </a:rPr>
                        <a:t>1. </a:t>
                      </a:r>
                      <a:r>
                        <a:rPr lang="en-GB" altLang="en-US" sz="2000" b="1">
                          <a:latin typeface="Times New Roman" panose="02020603050405020304" charset="0"/>
                          <a:cs typeface="Times New Roman" panose="02020603050405020304" charset="0"/>
                        </a:rPr>
                        <a:t>Simple interrupted	</a:t>
                      </a:r>
                    </a:p>
                  </a:txBody>
                  <a:tcPr/>
                </a:tc>
                <a:tc>
                  <a:txBody>
                    <a:bodyPr/>
                    <a:lstStyle/>
                    <a:p>
                      <a:pPr>
                        <a:buNone/>
                      </a:pPr>
                      <a:r>
                        <a:rPr lang="en-US" altLang="en-GB" sz="2000" b="1">
                          <a:latin typeface="Times New Roman" panose="02020603050405020304" charset="0"/>
                          <a:cs typeface="Times New Roman" panose="02020603050405020304" charset="0"/>
                        </a:rPr>
                        <a:t>      S</a:t>
                      </a:r>
                      <a:r>
                        <a:rPr lang="en-GB" altLang="en-US" sz="2000" b="1">
                          <a:latin typeface="Times New Roman" panose="02020603050405020304" charset="0"/>
                          <a:cs typeface="Times New Roman" panose="02020603050405020304" charset="0"/>
                        </a:rPr>
                        <a:t>imple continuous</a:t>
                      </a:r>
                    </a:p>
                  </a:txBody>
                  <a:tcPr/>
                </a:tc>
                <a:tc>
                  <a:txBody>
                    <a:bodyPr/>
                    <a:lstStyle/>
                    <a:p>
                      <a:pPr>
                        <a:buNone/>
                      </a:pPr>
                      <a:r>
                        <a:rPr lang="en-US" altLang="en-GB" sz="2000" b="1">
                          <a:latin typeface="Times New Roman" panose="02020603050405020304" charset="0"/>
                          <a:cs typeface="Times New Roman" panose="02020603050405020304" charset="0"/>
                        </a:rPr>
                        <a:t>             </a:t>
                      </a:r>
                      <a:r>
                        <a:rPr lang="en-GB" altLang="en-US" sz="2000" b="1">
                          <a:latin typeface="Times New Roman" panose="02020603050405020304" charset="0"/>
                          <a:cs typeface="Times New Roman" panose="02020603050405020304" charset="0"/>
                        </a:rPr>
                        <a:t>Tendon suture</a:t>
                      </a:r>
                    </a:p>
                  </a:txBody>
                  <a:tcPr/>
                </a:tc>
              </a:tr>
              <a:tr h="1470660">
                <a:tc>
                  <a:txBody>
                    <a:bodyPr/>
                    <a:lstStyle/>
                    <a:p>
                      <a:pPr algn="just">
                        <a:buNone/>
                      </a:pPr>
                      <a:r>
                        <a:rPr lang="en-US" altLang="en-GB" sz="2000" b="1">
                          <a:latin typeface="Times New Roman" panose="02020603050405020304" charset="0"/>
                          <a:cs typeface="Times New Roman" panose="02020603050405020304" charset="0"/>
                        </a:rPr>
                        <a:t>2. </a:t>
                      </a:r>
                      <a:r>
                        <a:rPr lang="en-GB" altLang="en-US" sz="2000" b="1">
                          <a:latin typeface="Times New Roman" panose="02020603050405020304" charset="0"/>
                          <a:cs typeface="Times New Roman" panose="02020603050405020304" charset="0"/>
                        </a:rPr>
                        <a:t>Halsted or Mattress</a:t>
                      </a:r>
                    </a:p>
                    <a:p>
                      <a:pPr marL="342900" indent="-342900" algn="just">
                        <a:buFont typeface="+mj-lt"/>
                        <a:buAutoNum type="romanLcPeriod"/>
                      </a:pPr>
                      <a:r>
                        <a:rPr lang="en-GB" altLang="en-US" sz="2000" b="1">
                          <a:latin typeface="Times New Roman" panose="02020603050405020304" charset="0"/>
                          <a:cs typeface="Times New Roman" panose="02020603050405020304" charset="0"/>
                        </a:rPr>
                        <a:t>Horizontal</a:t>
                      </a:r>
                    </a:p>
                    <a:p>
                      <a:pPr marL="342900" indent="-342900" algn="just">
                        <a:buFont typeface="+mj-lt"/>
                        <a:buAutoNum type="romanLcPeriod"/>
                      </a:pPr>
                      <a:r>
                        <a:rPr lang="en-GB" altLang="en-US" sz="2000" b="1">
                          <a:latin typeface="Times New Roman" panose="02020603050405020304" charset="0"/>
                          <a:cs typeface="Times New Roman" panose="02020603050405020304" charset="0"/>
                        </a:rPr>
                        <a:t>Vertical</a:t>
                      </a:r>
                    </a:p>
                    <a:p>
                      <a:pPr algn="just">
                        <a:buNone/>
                      </a:pPr>
                      <a:endParaRPr lang="en-GB" altLang="en-US" sz="2000" b="1">
                        <a:latin typeface="Times New Roman" panose="02020603050405020304" charset="0"/>
                        <a:cs typeface="Times New Roman" panose="02020603050405020304" charset="0"/>
                      </a:endParaRPr>
                    </a:p>
                  </a:txBody>
                  <a:tcPr/>
                </a:tc>
                <a:tc>
                  <a:txBody>
                    <a:bodyPr/>
                    <a:lstStyle/>
                    <a:p>
                      <a:pPr>
                        <a:buNone/>
                      </a:pPr>
                      <a:r>
                        <a:rPr lang="en-US" altLang="en-GB" sz="2000" b="1">
                          <a:latin typeface="Times New Roman" panose="02020603050405020304" charset="0"/>
                          <a:cs typeface="Times New Roman" panose="02020603050405020304" charset="0"/>
                        </a:rPr>
                        <a:t>           </a:t>
                      </a:r>
                      <a:r>
                        <a:rPr lang="en-GB" altLang="en-US" sz="2000" b="1">
                          <a:latin typeface="Times New Roman" panose="02020603050405020304" charset="0"/>
                          <a:cs typeface="Times New Roman" panose="02020603050405020304" charset="0"/>
                        </a:rPr>
                        <a:t>Lock stitch</a:t>
                      </a:r>
                    </a:p>
                    <a:p>
                      <a:pPr>
                        <a:buNone/>
                      </a:pPr>
                      <a:endParaRPr lang="en-GB" altLang="en-US" sz="2000" b="1">
                        <a:latin typeface="Times New Roman" panose="02020603050405020304" charset="0"/>
                        <a:cs typeface="Times New Roman" panose="02020603050405020304" charset="0"/>
                      </a:endParaRPr>
                    </a:p>
                    <a:p>
                      <a:pPr>
                        <a:buNone/>
                      </a:pPr>
                      <a:r>
                        <a:rPr lang="en-GB" altLang="en-US" sz="2000" b="1">
                          <a:latin typeface="Times New Roman" panose="02020603050405020304" charset="0"/>
                          <a:cs typeface="Times New Roman" panose="02020603050405020304" charset="0"/>
                        </a:rPr>
                        <a:t>      (Glover’s suture)	</a:t>
                      </a:r>
                    </a:p>
                  </a:txBody>
                  <a:tcPr/>
                </a:tc>
                <a:tc>
                  <a:txBody>
                    <a:bodyPr/>
                    <a:lstStyle/>
                    <a:p>
                      <a:pPr>
                        <a:buNone/>
                      </a:pPr>
                      <a:r>
                        <a:rPr lang="en-US" altLang="en-GB" sz="2000" b="1">
                          <a:latin typeface="Times New Roman" panose="02020603050405020304" charset="0"/>
                          <a:cs typeface="Times New Roman" panose="02020603050405020304" charset="0"/>
                        </a:rPr>
                        <a:t>              </a:t>
                      </a:r>
                      <a:r>
                        <a:rPr lang="en-GB" altLang="en-US" sz="2000" b="1">
                          <a:latin typeface="Times New Roman" panose="02020603050405020304" charset="0"/>
                          <a:cs typeface="Times New Roman" panose="02020603050405020304" charset="0"/>
                        </a:rPr>
                        <a:t>Nerve suture</a:t>
                      </a:r>
                    </a:p>
                  </a:txBody>
                  <a:tcPr/>
                </a:tc>
              </a:tr>
              <a:tr h="645160">
                <a:tc>
                  <a:txBody>
                    <a:bodyPr/>
                    <a:lstStyle/>
                    <a:p>
                      <a:pPr algn="just">
                        <a:buNone/>
                      </a:pPr>
                      <a:r>
                        <a:rPr lang="en-US" altLang="en-GB" sz="2000" b="1">
                          <a:latin typeface="Times New Roman" panose="02020603050405020304" charset="0"/>
                          <a:cs typeface="Times New Roman" panose="02020603050405020304" charset="0"/>
                        </a:rPr>
                        <a:t>3. </a:t>
                      </a:r>
                      <a:r>
                        <a:rPr lang="en-GB" altLang="en-US" sz="2000" b="1">
                          <a:latin typeface="Times New Roman" panose="02020603050405020304" charset="0"/>
                          <a:cs typeface="Times New Roman" panose="02020603050405020304" charset="0"/>
                        </a:rPr>
                        <a:t>Quill or Button suture</a:t>
                      </a:r>
                    </a:p>
                  </a:txBody>
                  <a:tcPr/>
                </a:tc>
                <a:tc>
                  <a:txBody>
                    <a:bodyPr/>
                    <a:lstStyle/>
                    <a:p>
                      <a:pPr>
                        <a:buNone/>
                      </a:pPr>
                      <a:r>
                        <a:rPr lang="en-US" altLang="en-GB" sz="2000" b="1">
                          <a:latin typeface="Times New Roman" panose="02020603050405020304" charset="0"/>
                          <a:cs typeface="Times New Roman" panose="02020603050405020304" charset="0"/>
                          <a:sym typeface="+mn-ea"/>
                        </a:rPr>
                        <a:t>           </a:t>
                      </a:r>
                      <a:r>
                        <a:rPr lang="en-GB" altLang="en-US" sz="2000" b="1">
                          <a:latin typeface="Times New Roman" panose="02020603050405020304" charset="0"/>
                          <a:cs typeface="Times New Roman" panose="02020603050405020304" charset="0"/>
                          <a:sym typeface="+mn-ea"/>
                        </a:rPr>
                        <a:t>Subcuticular</a:t>
                      </a:r>
                      <a:endParaRPr lang="en-GB" altLang="en-US" sz="2000" b="1">
                        <a:latin typeface="Times New Roman" panose="02020603050405020304" charset="0"/>
                        <a:cs typeface="Times New Roman" panose="02020603050405020304" charset="0"/>
                      </a:endParaRPr>
                    </a:p>
                    <a:p>
                      <a:pPr>
                        <a:buNone/>
                      </a:pPr>
                      <a:endParaRPr lang="en-GB" altLang="en-US" sz="2000" b="1">
                        <a:latin typeface="Times New Roman" panose="02020603050405020304" charset="0"/>
                        <a:cs typeface="Times New Roman" panose="02020603050405020304" charset="0"/>
                      </a:endParaRPr>
                    </a:p>
                  </a:txBody>
                  <a:tcPr/>
                </a:tc>
                <a:tc>
                  <a:txBody>
                    <a:bodyPr/>
                    <a:lstStyle/>
                    <a:p>
                      <a:pPr>
                        <a:buNone/>
                      </a:pPr>
                      <a:r>
                        <a:rPr lang="en-US" altLang="en-GB" sz="2000" b="1">
                          <a:latin typeface="Times New Roman" panose="02020603050405020304" charset="0"/>
                          <a:cs typeface="Times New Roman" panose="02020603050405020304" charset="0"/>
                        </a:rPr>
                        <a:t>               </a:t>
                      </a:r>
                      <a:r>
                        <a:rPr lang="en-GB" altLang="en-US" sz="2000" b="1">
                          <a:latin typeface="Times New Roman" panose="02020603050405020304" charset="0"/>
                          <a:cs typeface="Times New Roman" panose="02020603050405020304" charset="0"/>
                        </a:rPr>
                        <a:t>Parker-kerr</a:t>
                      </a:r>
                    </a:p>
                  </a:txBody>
                  <a:tcPr/>
                </a:tc>
              </a:tr>
              <a:tr h="594995">
                <a:tc>
                  <a:txBody>
                    <a:bodyPr/>
                    <a:lstStyle/>
                    <a:p>
                      <a:pPr algn="just">
                        <a:buNone/>
                      </a:pPr>
                      <a:r>
                        <a:rPr lang="en-US" altLang="en-GB" sz="2000" b="1">
                          <a:latin typeface="Times New Roman" panose="02020603050405020304" charset="0"/>
                          <a:cs typeface="Times New Roman" panose="02020603050405020304" charset="0"/>
                        </a:rPr>
                        <a:t>4. </a:t>
                      </a:r>
                      <a:r>
                        <a:rPr lang="en-GB" altLang="en-US" sz="2000" b="1">
                          <a:latin typeface="Times New Roman" panose="02020603050405020304" charset="0"/>
                          <a:cs typeface="Times New Roman" panose="02020603050405020304" charset="0"/>
                        </a:rPr>
                        <a:t>Pin suture</a:t>
                      </a:r>
                    </a:p>
                  </a:txBody>
                  <a:tcPr/>
                </a:tc>
                <a:tc>
                  <a:txBody>
                    <a:bodyPr/>
                    <a:lstStyle/>
                    <a:p>
                      <a:pPr>
                        <a:buNone/>
                      </a:pPr>
                      <a:r>
                        <a:rPr lang="en-US" altLang="en-GB" sz="2000" b="1">
                          <a:latin typeface="Times New Roman" panose="02020603050405020304" charset="0"/>
                          <a:cs typeface="Times New Roman" panose="02020603050405020304" charset="0"/>
                        </a:rPr>
                        <a:t>            </a:t>
                      </a:r>
                      <a:r>
                        <a:rPr lang="en-GB" altLang="en-US" sz="2000" b="1">
                          <a:latin typeface="Times New Roman" panose="02020603050405020304" charset="0"/>
                          <a:cs typeface="Times New Roman" panose="02020603050405020304" charset="0"/>
                        </a:rPr>
                        <a:t>Lembert’s</a:t>
                      </a:r>
                    </a:p>
                  </a:txBody>
                  <a:tcPr/>
                </a:tc>
                <a:tc>
                  <a:txBody>
                    <a:bodyPr/>
                    <a:lstStyle/>
                    <a:p>
                      <a:pPr>
                        <a:buNone/>
                      </a:pPr>
                      <a:r>
                        <a:rPr lang="en-US" altLang="en-GB" sz="2000" b="1">
                          <a:latin typeface="Times New Roman" panose="02020603050405020304" charset="0"/>
                          <a:cs typeface="Times New Roman" panose="02020603050405020304" charset="0"/>
                        </a:rPr>
                        <a:t>               </a:t>
                      </a:r>
                      <a:r>
                        <a:rPr lang="en-GB" altLang="en-US" sz="2000" b="1">
                          <a:latin typeface="Times New Roman" panose="02020603050405020304" charset="0"/>
                          <a:cs typeface="Times New Roman" panose="02020603050405020304" charset="0"/>
                        </a:rPr>
                        <a:t>Staple stitch</a:t>
                      </a:r>
                    </a:p>
                  </a:txBody>
                  <a:tcPr/>
                </a:tc>
              </a:tr>
              <a:tr h="594995">
                <a:tc>
                  <a:txBody>
                    <a:bodyPr/>
                    <a:lstStyle/>
                    <a:p>
                      <a:pPr algn="just">
                        <a:buNone/>
                      </a:pPr>
                      <a:r>
                        <a:rPr lang="en-US" altLang="en-GB" sz="2000" b="1">
                          <a:latin typeface="Times New Roman" panose="02020603050405020304" charset="0"/>
                          <a:cs typeface="Times New Roman" panose="02020603050405020304" charset="0"/>
                        </a:rPr>
                        <a:t>5. </a:t>
                      </a:r>
                      <a:r>
                        <a:rPr lang="en-GB" altLang="en-US" sz="2000" b="1">
                          <a:latin typeface="Times New Roman" panose="02020603050405020304" charset="0"/>
                          <a:cs typeface="Times New Roman" panose="02020603050405020304" charset="0"/>
                        </a:rPr>
                        <a:t>Relaxation or tension suture</a:t>
                      </a:r>
                    </a:p>
                  </a:txBody>
                  <a:tcPr/>
                </a:tc>
                <a:tc>
                  <a:txBody>
                    <a:bodyPr/>
                    <a:lstStyle/>
                    <a:p>
                      <a:pPr>
                        <a:buNone/>
                      </a:pPr>
                      <a:r>
                        <a:rPr lang="en-US" altLang="en-GB" sz="2000" b="1">
                          <a:latin typeface="Times New Roman" panose="02020603050405020304" charset="0"/>
                          <a:cs typeface="Times New Roman" panose="02020603050405020304" charset="0"/>
                        </a:rPr>
                        <a:t>            </a:t>
                      </a:r>
                      <a:r>
                        <a:rPr lang="en-GB" altLang="en-US" sz="2000" b="1">
                          <a:latin typeface="Times New Roman" panose="02020603050405020304" charset="0"/>
                          <a:cs typeface="Times New Roman" panose="02020603050405020304" charset="0"/>
                        </a:rPr>
                        <a:t>Jobert’s</a:t>
                      </a:r>
                    </a:p>
                  </a:txBody>
                  <a:tcPr/>
                </a:tc>
                <a:tc>
                  <a:txBody>
                    <a:bodyPr/>
                    <a:lstStyle/>
                    <a:p>
                      <a:pPr>
                        <a:buNone/>
                      </a:pPr>
                      <a:r>
                        <a:rPr lang="en-US" altLang="en-GB" sz="2000" b="1">
                          <a:latin typeface="Times New Roman" panose="02020603050405020304" charset="0"/>
                          <a:cs typeface="Times New Roman" panose="02020603050405020304" charset="0"/>
                        </a:rPr>
                        <a:t>               </a:t>
                      </a:r>
                      <a:r>
                        <a:rPr lang="en-GB" altLang="en-US" sz="2000" b="1">
                          <a:latin typeface="Times New Roman" panose="02020603050405020304" charset="0"/>
                          <a:cs typeface="Times New Roman" panose="02020603050405020304" charset="0"/>
                        </a:rPr>
                        <a:t>Purse string</a:t>
                      </a:r>
                    </a:p>
                  </a:txBody>
                  <a:tcPr/>
                </a:tc>
              </a:tr>
              <a:tr h="594360">
                <a:tc>
                  <a:txBody>
                    <a:bodyPr/>
                    <a:lstStyle/>
                    <a:p>
                      <a:pPr algn="just">
                        <a:buNone/>
                      </a:pPr>
                      <a:r>
                        <a:rPr lang="en-US" altLang="en-GB" sz="2000" b="1">
                          <a:latin typeface="Times New Roman" panose="02020603050405020304" charset="0"/>
                          <a:cs typeface="Times New Roman" panose="02020603050405020304" charset="0"/>
                        </a:rPr>
                        <a:t>6.  </a:t>
                      </a:r>
                      <a:r>
                        <a:rPr lang="en-GB" altLang="en-US" sz="2000" b="1">
                          <a:latin typeface="Times New Roman" panose="02020603050405020304" charset="0"/>
                          <a:cs typeface="Times New Roman" panose="02020603050405020304" charset="0"/>
                        </a:rPr>
                        <a:t>Near and far</a:t>
                      </a:r>
                    </a:p>
                  </a:txBody>
                  <a:tcPr/>
                </a:tc>
                <a:tc>
                  <a:txBody>
                    <a:bodyPr/>
                    <a:lstStyle/>
                    <a:p>
                      <a:pPr>
                        <a:buNone/>
                      </a:pPr>
                      <a:r>
                        <a:rPr lang="en-US" altLang="en-GB" sz="2000" b="1">
                          <a:latin typeface="Times New Roman" panose="02020603050405020304" charset="0"/>
                          <a:cs typeface="Times New Roman" panose="02020603050405020304" charset="0"/>
                        </a:rPr>
                        <a:t>             </a:t>
                      </a:r>
                      <a:r>
                        <a:rPr lang="en-GB" altLang="en-US" sz="2000" b="1">
                          <a:latin typeface="Times New Roman" panose="02020603050405020304" charset="0"/>
                          <a:cs typeface="Times New Roman" panose="02020603050405020304" charset="0"/>
                        </a:rPr>
                        <a:t>Czerny</a:t>
                      </a:r>
                    </a:p>
                  </a:txBody>
                  <a:tcPr/>
                </a:tc>
                <a:tc>
                  <a:txBody>
                    <a:bodyPr/>
                    <a:lstStyle/>
                    <a:p>
                      <a:pPr>
                        <a:buNone/>
                      </a:pPr>
                      <a:r>
                        <a:rPr lang="en-US" altLang="en-GB" sz="2000" b="1">
                          <a:latin typeface="Times New Roman" panose="02020603050405020304" charset="0"/>
                          <a:cs typeface="Times New Roman" panose="02020603050405020304" charset="0"/>
                        </a:rPr>
                        <a:t>                   ___</a:t>
                      </a:r>
                    </a:p>
                  </a:txBody>
                  <a:tcPr/>
                </a:tc>
              </a:tr>
              <a:tr h="596265">
                <a:tc>
                  <a:txBody>
                    <a:bodyPr/>
                    <a:lstStyle/>
                    <a:p>
                      <a:pPr algn="just">
                        <a:buNone/>
                      </a:pPr>
                      <a:r>
                        <a:rPr lang="en-US" altLang="en-GB" sz="2000" b="1">
                          <a:latin typeface="Times New Roman" panose="02020603050405020304" charset="0"/>
                          <a:cs typeface="Times New Roman" panose="02020603050405020304" charset="0"/>
                        </a:rPr>
                        <a:t> 7.             ___</a:t>
                      </a:r>
                    </a:p>
                  </a:txBody>
                  <a:tcPr/>
                </a:tc>
                <a:tc>
                  <a:txBody>
                    <a:bodyPr/>
                    <a:lstStyle/>
                    <a:p>
                      <a:pPr>
                        <a:buNone/>
                      </a:pPr>
                      <a:r>
                        <a:rPr lang="en-US" altLang="en-GB" sz="2000" b="1">
                          <a:latin typeface="Times New Roman" panose="02020603050405020304" charset="0"/>
                          <a:cs typeface="Times New Roman" panose="02020603050405020304" charset="0"/>
                        </a:rPr>
                        <a:t>            </a:t>
                      </a:r>
                      <a:r>
                        <a:rPr lang="en-GB" altLang="en-US" sz="2000" b="1">
                          <a:latin typeface="Times New Roman" panose="02020603050405020304" charset="0"/>
                          <a:cs typeface="Times New Roman" panose="02020603050405020304" charset="0"/>
                        </a:rPr>
                        <a:t>Cushing</a:t>
                      </a:r>
                    </a:p>
                  </a:txBody>
                  <a:tcPr/>
                </a:tc>
                <a:tc>
                  <a:txBody>
                    <a:bodyPr/>
                    <a:lstStyle/>
                    <a:p>
                      <a:pPr>
                        <a:buNone/>
                      </a:pPr>
                      <a:r>
                        <a:rPr lang="en-US" altLang="en-GB" sz="2000" b="1">
                          <a:latin typeface="Times New Roman" panose="02020603050405020304" charset="0"/>
                          <a:cs typeface="Times New Roman" panose="02020603050405020304" charset="0"/>
                        </a:rPr>
                        <a:t>                   ___</a:t>
                      </a:r>
                    </a:p>
                  </a:txBody>
                  <a:tcPr/>
                </a:tc>
              </a:tr>
              <a:tr h="594360">
                <a:tc>
                  <a:txBody>
                    <a:bodyPr/>
                    <a:lstStyle/>
                    <a:p>
                      <a:pPr algn="just">
                        <a:buNone/>
                      </a:pPr>
                      <a:r>
                        <a:rPr lang="en-US" altLang="en-GB" sz="2000" b="1">
                          <a:latin typeface="Times New Roman" panose="02020603050405020304" charset="0"/>
                          <a:cs typeface="Times New Roman" panose="02020603050405020304" charset="0"/>
                        </a:rPr>
                        <a:t>  8.            ___</a:t>
                      </a:r>
                    </a:p>
                  </a:txBody>
                  <a:tcPr/>
                </a:tc>
                <a:tc>
                  <a:txBody>
                    <a:bodyPr/>
                    <a:lstStyle/>
                    <a:p>
                      <a:pPr>
                        <a:buNone/>
                      </a:pPr>
                      <a:r>
                        <a:rPr lang="en-US" altLang="en-GB" sz="2000" b="1">
                          <a:latin typeface="Times New Roman" panose="02020603050405020304" charset="0"/>
                          <a:cs typeface="Times New Roman" panose="02020603050405020304" charset="0"/>
                        </a:rPr>
                        <a:t>           </a:t>
                      </a:r>
                      <a:r>
                        <a:rPr lang="en-GB" altLang="en-US" sz="2000" b="1">
                          <a:latin typeface="Times New Roman" panose="02020603050405020304" charset="0"/>
                          <a:cs typeface="Times New Roman" panose="02020603050405020304" charset="0"/>
                        </a:rPr>
                        <a:t>Connell</a:t>
                      </a:r>
                    </a:p>
                  </a:txBody>
                  <a:tcPr/>
                </a:tc>
                <a:tc>
                  <a:txBody>
                    <a:bodyPr/>
                    <a:lstStyle/>
                    <a:p>
                      <a:pPr>
                        <a:buNone/>
                      </a:pPr>
                      <a:r>
                        <a:rPr lang="en-US" altLang="en-GB" sz="2000" b="1">
                          <a:latin typeface="Times New Roman" panose="02020603050405020304" charset="0"/>
                          <a:cs typeface="Times New Roman" panose="02020603050405020304" charset="0"/>
                        </a:rPr>
                        <a:t>                   ___</a:t>
                      </a:r>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1710055"/>
            <a:ext cx="10515600" cy="2023110"/>
          </a:xfrm>
        </p:spPr>
        <p:txBody>
          <a:bodyPr/>
          <a:lstStyle/>
          <a:p>
            <a:pPr algn="ctr"/>
            <a:r>
              <a:rPr lang="en-GB" altLang="en-US">
                <a:solidFill>
                  <a:srgbClr val="FF0000"/>
                </a:solidFill>
              </a:rPr>
              <a:t>Principle </a:t>
            </a:r>
            <a:r>
              <a:rPr lang="en-US" altLang="en-GB">
                <a:solidFill>
                  <a:srgbClr val="FF0000"/>
                </a:solidFill>
              </a:rPr>
              <a:t>O</a:t>
            </a:r>
            <a:r>
              <a:rPr lang="en-GB" altLang="en-US">
                <a:solidFill>
                  <a:srgbClr val="FF0000"/>
                </a:solidFill>
              </a:rPr>
              <a:t>f </a:t>
            </a:r>
            <a:r>
              <a:rPr lang="en-US" altLang="en-GB">
                <a:solidFill>
                  <a:srgbClr val="FF0000"/>
                </a:solidFill>
              </a:rPr>
              <a:t>S</a:t>
            </a:r>
            <a:r>
              <a:rPr lang="en-GB" altLang="en-US">
                <a:solidFill>
                  <a:srgbClr val="FF0000"/>
                </a:solidFill>
              </a:rPr>
              <a:t>uturing</a:t>
            </a:r>
          </a:p>
        </p:txBody>
      </p:sp>
      <p:sp>
        <p:nvSpPr>
          <p:cNvPr id="5" name="Text Placeholder 4"/>
          <p:cNvSpPr>
            <a:spLocks noGrp="1"/>
          </p:cNvSpPr>
          <p:nvPr>
            <p:ph type="body" idx="1"/>
          </p:nvPr>
        </p:nvSpPr>
        <p:spPr>
          <a:xfrm flipV="1">
            <a:off x="831850" y="7028180"/>
            <a:ext cx="10515600" cy="350520"/>
          </a:xfrm>
        </p:spPr>
        <p:txBody>
          <a:bodyPr/>
          <a:lstStyle/>
          <a:p>
            <a:r>
              <a:rPr lang="en-US" altLang="en-GB"/>
              <a: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altLang="en-US" b="1">
                <a:solidFill>
                  <a:srgbClr val="FF0000"/>
                </a:solidFill>
                <a:effectLst>
                  <a:outerShdw blurRad="38100" dist="38100" dir="2700000" algn="tl">
                    <a:srgbClr val="000000">
                      <a:alpha val="43137"/>
                    </a:srgbClr>
                  </a:outerShdw>
                </a:effectLst>
              </a:rPr>
              <a:t>Principle of suturing</a:t>
            </a:r>
          </a:p>
        </p:txBody>
      </p:sp>
      <p:sp>
        <p:nvSpPr>
          <p:cNvPr id="5" name="Content Placeholder 4"/>
          <p:cNvSpPr>
            <a:spLocks noGrp="1"/>
          </p:cNvSpPr>
          <p:nvPr>
            <p:ph idx="1"/>
          </p:nvPr>
        </p:nvSpPr>
        <p:spPr>
          <a:xfrm>
            <a:off x="609600" y="1174750"/>
            <a:ext cx="10972800" cy="5402580"/>
          </a:xfrm>
        </p:spPr>
        <p:txBody>
          <a:bodyPr/>
          <a:lstStyle/>
          <a:p>
            <a:r>
              <a:rPr lang="en-GB" altLang="en-US" sz="2400"/>
              <a:t>The needle should be grasped at approximately 1/3 of the distance from the eye &amp; 2/3 from point.</a:t>
            </a:r>
          </a:p>
          <a:p>
            <a:r>
              <a:rPr lang="en-GB" altLang="en-US" sz="2400"/>
              <a:t>The needle should be pierced the tissue perpendicular to its surface.</a:t>
            </a:r>
          </a:p>
          <a:p>
            <a:r>
              <a:rPr lang="en-GB" altLang="en-US" sz="2400"/>
              <a:t> The needle should be placed equidistant (2-3mm) from the incision line. The depth of penetration should be equal on both side of incision line.</a:t>
            </a:r>
          </a:p>
          <a:p>
            <a:r>
              <a:rPr lang="en-GB" altLang="en-US" sz="2400"/>
              <a:t> The needle always passes from – </a:t>
            </a:r>
          </a:p>
          <a:p>
            <a:r>
              <a:rPr lang="en-GB" altLang="en-US" sz="2400"/>
              <a:t>The movable tissue to the fixed tissue.</a:t>
            </a:r>
          </a:p>
          <a:p>
            <a:r>
              <a:rPr lang="en-GB" altLang="en-US" sz="2400"/>
              <a:t>Thinner tissue to the thicker tissue.</a:t>
            </a:r>
          </a:p>
          <a:p>
            <a:r>
              <a:rPr lang="en-GB" altLang="en-US" sz="2400"/>
              <a:t>Deeper tissue to the superficial tissue.</a:t>
            </a:r>
          </a:p>
          <a:p>
            <a:r>
              <a:rPr lang="en-GB" altLang="en-US" sz="2400"/>
              <a:t>The tissue never be closed under tension.</a:t>
            </a:r>
          </a:p>
          <a:p>
            <a:r>
              <a:rPr lang="en-GB" altLang="en-US" sz="2400"/>
              <a:t> Each suture must be placed 3-4 mm apart from the incision line.</a:t>
            </a:r>
          </a:p>
          <a:p>
            <a:endParaRPr lang="en-GB" altLang="en-US" sz="2400"/>
          </a:p>
          <a:p>
            <a:endParaRPr lang="en-GB" alt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b="1">
                <a:solidFill>
                  <a:srgbClr val="FF0000"/>
                </a:solidFill>
                <a:effectLst>
                  <a:outerShdw blurRad="38100" dist="38100" dir="2700000" algn="tl">
                    <a:srgbClr val="000000">
                      <a:alpha val="43137"/>
                    </a:srgbClr>
                  </a:outerShdw>
                </a:effectLst>
              </a:rPr>
              <a:t>Suturing techniques</a:t>
            </a:r>
          </a:p>
        </p:txBody>
      </p:sp>
      <p:sp>
        <p:nvSpPr>
          <p:cNvPr id="3" name="Content Placeholder 2"/>
          <p:cNvSpPr>
            <a:spLocks noGrp="1"/>
          </p:cNvSpPr>
          <p:nvPr>
            <p:ph idx="1"/>
          </p:nvPr>
        </p:nvSpPr>
        <p:spPr>
          <a:xfrm>
            <a:off x="338455" y="874395"/>
            <a:ext cx="11560810" cy="5705475"/>
          </a:xfrm>
        </p:spPr>
        <p:txBody>
          <a:bodyPr/>
          <a:lstStyle/>
          <a:p>
            <a:pPr marL="0" indent="0" algn="just">
              <a:buNone/>
            </a:pPr>
            <a:r>
              <a:rPr lang="en-GB" altLang="en-US" sz="2800">
                <a:latin typeface="Times New Roman" panose="02020603050405020304" charset="0"/>
                <a:cs typeface="Times New Roman" panose="02020603050405020304" charset="0"/>
              </a:rPr>
              <a:t>Suture pattern are broadly classified into interrupted suture and continuous suture. Special sutures used for various purpose may also fall in one of these two categories.</a:t>
            </a:r>
          </a:p>
          <a:p>
            <a:pPr marL="0" indent="0" algn="just">
              <a:buNone/>
            </a:pPr>
            <a:r>
              <a:rPr lang="en-GB" altLang="en-US" sz="2800">
                <a:latin typeface="Times New Roman" panose="02020603050405020304" charset="0"/>
                <a:cs typeface="Times New Roman" panose="02020603050405020304" charset="0"/>
              </a:rPr>
              <a:t> </a:t>
            </a:r>
            <a:r>
              <a:rPr lang="en-GB" altLang="en-US" sz="2800">
                <a:solidFill>
                  <a:srgbClr val="FF0000"/>
                </a:solidFill>
                <a:effectLst>
                  <a:outerShdw blurRad="38100" dist="38100" dir="2700000" algn="tl">
                    <a:srgbClr val="000000">
                      <a:alpha val="43137"/>
                    </a:srgbClr>
                  </a:outerShdw>
                </a:effectLst>
                <a:latin typeface="Times New Roman" panose="02020603050405020304" charset="0"/>
                <a:cs typeface="Times New Roman" panose="02020603050405020304" charset="0"/>
              </a:rPr>
              <a:t> 1) Apposition suture</a:t>
            </a:r>
          </a:p>
          <a:p>
            <a:pPr marL="0" indent="0" algn="just">
              <a:buNone/>
            </a:pPr>
            <a:r>
              <a:rPr lang="en-GB" altLang="en-US" sz="2800">
                <a:solidFill>
                  <a:srgbClr val="FF0000"/>
                </a:solidFill>
                <a:effectLst>
                  <a:outerShdw blurRad="38100" dist="38100" dir="2700000" algn="tl">
                    <a:srgbClr val="000000">
                      <a:alpha val="43137"/>
                    </a:srgbClr>
                  </a:outerShdw>
                </a:effectLst>
                <a:latin typeface="Times New Roman" panose="02020603050405020304" charset="0"/>
                <a:cs typeface="Times New Roman" panose="02020603050405020304" charset="0"/>
              </a:rPr>
              <a:t>  2) Inversion suture</a:t>
            </a:r>
          </a:p>
          <a:p>
            <a:pPr marL="0" indent="0" algn="just">
              <a:buNone/>
            </a:pPr>
            <a:r>
              <a:rPr lang="en-GB" altLang="en-US" sz="2800">
                <a:solidFill>
                  <a:srgbClr val="FF0000"/>
                </a:solidFill>
                <a:effectLst>
                  <a:outerShdw blurRad="38100" dist="38100" dir="2700000" algn="tl">
                    <a:srgbClr val="000000">
                      <a:alpha val="43137"/>
                    </a:srgbClr>
                  </a:outerShdw>
                </a:effectLst>
                <a:latin typeface="Times New Roman" panose="02020603050405020304" charset="0"/>
                <a:cs typeface="Times New Roman" panose="02020603050405020304" charset="0"/>
              </a:rPr>
              <a:t>  3) Eversion suture</a:t>
            </a:r>
          </a:p>
          <a:p>
            <a:pPr marL="0" indent="0" algn="just">
              <a:buNone/>
            </a:pPr>
            <a:r>
              <a:rPr lang="en-GB" altLang="en-US" sz="2800">
                <a:solidFill>
                  <a:srgbClr val="FF0000"/>
                </a:solidFill>
                <a:effectLst>
                  <a:outerShdw blurRad="38100" dist="38100" dir="2700000" algn="tl">
                    <a:srgbClr val="000000">
                      <a:alpha val="43137"/>
                    </a:srgbClr>
                  </a:outerShdw>
                </a:effectLst>
                <a:latin typeface="Times New Roman" panose="02020603050405020304" charset="0"/>
                <a:cs typeface="Times New Roman" panose="02020603050405020304" charset="0"/>
              </a:rPr>
              <a:t>  4) Purse-string suture</a:t>
            </a:r>
          </a:p>
          <a:p>
            <a:pPr marL="0" indent="0" algn="just">
              <a:buNone/>
            </a:pPr>
            <a:r>
              <a:rPr lang="en-GB" altLang="en-US" sz="2800">
                <a:solidFill>
                  <a:srgbClr val="FF0000"/>
                </a:solidFill>
                <a:effectLst>
                  <a:outerShdw blurRad="38100" dist="38100" dir="2700000" algn="tl">
                    <a:srgbClr val="000000">
                      <a:alpha val="43137"/>
                    </a:srgbClr>
                  </a:outerShdw>
                </a:effectLst>
                <a:latin typeface="Times New Roman" panose="02020603050405020304" charset="0"/>
                <a:cs typeface="Times New Roman" panose="02020603050405020304" charset="0"/>
              </a:rPr>
              <a:t>  5) Relaxation suture</a:t>
            </a:r>
          </a:p>
          <a:p>
            <a:pPr marL="0" indent="0" algn="just">
              <a:buNone/>
            </a:pPr>
            <a:r>
              <a:rPr lang="en-GB" altLang="en-US" sz="2800">
                <a:solidFill>
                  <a:srgbClr val="FF0000"/>
                </a:solidFill>
                <a:effectLst>
                  <a:outerShdw blurRad="38100" dist="38100" dir="2700000" algn="tl">
                    <a:srgbClr val="000000">
                      <a:alpha val="43137"/>
                    </a:srgbClr>
                  </a:outerShdw>
                </a:effectLst>
                <a:latin typeface="Times New Roman" panose="02020603050405020304" charset="0"/>
                <a:cs typeface="Times New Roman" panose="02020603050405020304" charset="0"/>
              </a:rPr>
              <a:t>  </a:t>
            </a:r>
            <a:r>
              <a:rPr lang="en-US" altLang="en-GB" sz="2800">
                <a:solidFill>
                  <a:srgbClr val="FF0000"/>
                </a:solidFill>
                <a:effectLst>
                  <a:outerShdw blurRad="38100" dist="38100" dir="2700000" algn="tl">
                    <a:srgbClr val="000000">
                      <a:alpha val="43137"/>
                    </a:srgbClr>
                  </a:outerShdw>
                </a:effectLst>
                <a:latin typeface="Times New Roman" panose="02020603050405020304" charset="0"/>
                <a:cs typeface="Times New Roman" panose="02020603050405020304" charset="0"/>
              </a:rPr>
              <a:t>6)</a:t>
            </a:r>
            <a:r>
              <a:rPr lang="en-GB" altLang="en-US" sz="2800">
                <a:solidFill>
                  <a:srgbClr val="FF0000"/>
                </a:solidFill>
                <a:effectLst>
                  <a:outerShdw blurRad="38100" dist="38100" dir="2700000" algn="tl">
                    <a:srgbClr val="000000">
                      <a:alpha val="43137"/>
                    </a:srgbClr>
                  </a:outerShdw>
                </a:effectLst>
                <a:latin typeface="Times New Roman" panose="02020603050405020304" charset="0"/>
                <a:cs typeface="Times New Roman" panose="02020603050405020304" charset="0"/>
              </a:rPr>
              <a:t> Miscellaneous suture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0500"/>
            <a:ext cx="10972800" cy="819150"/>
          </a:xfrm>
        </p:spPr>
        <p:txBody>
          <a:bodyPr/>
          <a:lstStyle/>
          <a:p>
            <a:r>
              <a:rPr lang="en-US" altLang="en-GB">
                <a:sym typeface="+mn-ea"/>
              </a:rPr>
              <a:t>                       </a:t>
            </a:r>
            <a:r>
              <a:rPr lang="en-US" altLang="en-GB" b="1">
                <a:solidFill>
                  <a:srgbClr val="FF0000"/>
                </a:solidFill>
                <a:sym typeface="+mn-ea"/>
              </a:rPr>
              <a:t> </a:t>
            </a:r>
            <a:r>
              <a:rPr lang="en-GB" altLang="en-US" b="1">
                <a:solidFill>
                  <a:srgbClr val="FF0000"/>
                </a:solidFill>
                <a:sym typeface="+mn-ea"/>
              </a:rPr>
              <a:t>Apposition suture:</a:t>
            </a:r>
          </a:p>
        </p:txBody>
      </p:sp>
      <p:sp>
        <p:nvSpPr>
          <p:cNvPr id="3" name="Content Placeholder 2"/>
          <p:cNvSpPr>
            <a:spLocks noGrp="1"/>
          </p:cNvSpPr>
          <p:nvPr>
            <p:ph idx="1"/>
          </p:nvPr>
        </p:nvSpPr>
        <p:spPr>
          <a:xfrm>
            <a:off x="474345" y="1326515"/>
            <a:ext cx="11108055" cy="5102860"/>
          </a:xfrm>
        </p:spPr>
        <p:txBody>
          <a:bodyPr/>
          <a:lstStyle/>
          <a:p>
            <a:pPr marL="0" indent="0">
              <a:buNone/>
            </a:pPr>
            <a:r>
              <a:rPr lang="en-GB" altLang="en-US" sz="2800">
                <a:latin typeface="Times New Roman" panose="02020603050405020304" charset="0"/>
                <a:cs typeface="Times New Roman" panose="02020603050405020304" charset="0"/>
              </a:rPr>
              <a:t>These sutures bring about apposition of wound edges. They are commonly used for wound on skin, muscles, esophagus etc. e.g. simple interrupted, simple continuous, lock stitch, subcuticular  suture and pin sutute. </a:t>
            </a:r>
          </a:p>
          <a:p>
            <a:pPr marL="0" indent="0">
              <a:buNone/>
            </a:pPr>
            <a:r>
              <a:rPr lang="en-GB" altLang="en-US" sz="2800">
                <a:latin typeface="Times New Roman" panose="02020603050405020304" charset="0"/>
                <a:cs typeface="Times New Roman" panose="02020603050405020304" charset="0"/>
              </a:rPr>
              <a:t>     (i) Simple interrupted suture</a:t>
            </a:r>
          </a:p>
          <a:p>
            <a:pPr marL="0" indent="0">
              <a:buNone/>
            </a:pPr>
            <a:r>
              <a:rPr lang="en-GB" altLang="en-US" sz="2800">
                <a:latin typeface="Times New Roman" panose="02020603050405020304" charset="0"/>
                <a:cs typeface="Times New Roman" panose="02020603050405020304" charset="0"/>
              </a:rPr>
              <a:t>     (ii) Simple continuous suture    </a:t>
            </a:r>
          </a:p>
          <a:p>
            <a:pPr marL="0" indent="0">
              <a:buNone/>
            </a:pPr>
            <a:r>
              <a:rPr lang="en-GB" altLang="en-US" sz="2800">
                <a:latin typeface="Times New Roman" panose="02020603050405020304" charset="0"/>
                <a:cs typeface="Times New Roman" panose="02020603050405020304" charset="0"/>
              </a:rPr>
              <a:t>     (iii) Continuous lock-stitch suture</a:t>
            </a:r>
          </a:p>
          <a:p>
            <a:pPr marL="0" indent="0">
              <a:buNone/>
            </a:pPr>
            <a:r>
              <a:rPr lang="en-GB" altLang="en-US" sz="2800">
                <a:latin typeface="Times New Roman" panose="02020603050405020304" charset="0"/>
                <a:cs typeface="Times New Roman" panose="02020603050405020304" charset="0"/>
              </a:rPr>
              <a:t>     (iv) Sub-cuticular suture</a:t>
            </a:r>
          </a:p>
          <a:p>
            <a:pPr marL="0" indent="0">
              <a:buNone/>
            </a:pPr>
            <a:r>
              <a:rPr lang="en-GB" altLang="en-US" sz="2800">
                <a:latin typeface="Times New Roman" panose="02020603050405020304" charset="0"/>
                <a:cs typeface="Times New Roman" panose="02020603050405020304" charset="0"/>
              </a:rPr>
              <a:t>     (v)  Pin suture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b="1">
                <a:solidFill>
                  <a:srgbClr val="FF0000"/>
                </a:solidFill>
                <a:effectLst>
                  <a:outerShdw blurRad="38100" dist="38100" dir="2700000" algn="tl">
                    <a:srgbClr val="000000">
                      <a:alpha val="43137"/>
                    </a:srgbClr>
                  </a:outerShdw>
                </a:effectLst>
              </a:rPr>
              <a:t>Inversion suture</a:t>
            </a:r>
          </a:p>
        </p:txBody>
      </p:sp>
      <p:sp>
        <p:nvSpPr>
          <p:cNvPr id="3" name="Content Placeholder 2"/>
          <p:cNvSpPr>
            <a:spLocks noGrp="1"/>
          </p:cNvSpPr>
          <p:nvPr>
            <p:ph idx="1"/>
          </p:nvPr>
        </p:nvSpPr>
        <p:spPr>
          <a:xfrm>
            <a:off x="609600" y="1174750"/>
            <a:ext cx="11319510" cy="5179060"/>
          </a:xfrm>
        </p:spPr>
        <p:txBody>
          <a:bodyPr/>
          <a:lstStyle/>
          <a:p>
            <a:r>
              <a:rPr lang="en-GB" altLang="en-US" sz="2800">
                <a:latin typeface="Times New Roman" panose="02020603050405020304" charset="0"/>
                <a:cs typeface="Times New Roman" panose="02020603050405020304" charset="0"/>
              </a:rPr>
              <a:t>In this pattern, the edges of the wound are inverted and brought together. They are used in hollow visceral organs which have a serous outer coat like intestine, uterus etc. When sutures the serous surface come in contact with each other. Inversion, sutures are effective in preventing leakage. e.g. Lembert’s Czerny’s, Connell and Cushing suture.</a:t>
            </a:r>
          </a:p>
          <a:p>
            <a:r>
              <a:rPr lang="en-GB" altLang="en-US" sz="2800">
                <a:solidFill>
                  <a:srgbClr val="7030A0"/>
                </a:solidFill>
                <a:latin typeface="Times New Roman" panose="02020603050405020304" charset="0"/>
                <a:cs typeface="Times New Roman" panose="02020603050405020304" charset="0"/>
              </a:rPr>
              <a:t>i)</a:t>
            </a:r>
            <a:r>
              <a:rPr lang="en-GB" altLang="en-US" sz="2800" b="1">
                <a:solidFill>
                  <a:srgbClr val="7030A0"/>
                </a:solidFill>
                <a:latin typeface="Times New Roman" panose="02020603050405020304" charset="0"/>
                <a:cs typeface="Times New Roman" panose="02020603050405020304" charset="0"/>
              </a:rPr>
              <a:t>Lembert’s suture</a:t>
            </a:r>
            <a:r>
              <a:rPr lang="en-GB" altLang="en-US" sz="2800">
                <a:latin typeface="Times New Roman" panose="02020603050405020304" charset="0"/>
                <a:cs typeface="Times New Roman" panose="02020603050405020304" charset="0"/>
              </a:rPr>
              <a:t>:The suture passes through serous and muscular layers but not the mucosal layer. The needle bites at right angle  to the suture line. It may be continuous or interrupted pattern. </a:t>
            </a:r>
          </a:p>
          <a:p>
            <a:r>
              <a:rPr lang="en-GB" altLang="en-US" sz="2800" b="1">
                <a:solidFill>
                  <a:srgbClr val="7030A0"/>
                </a:solidFill>
                <a:latin typeface="Times New Roman" panose="02020603050405020304" charset="0"/>
                <a:cs typeface="Times New Roman" panose="02020603050405020304" charset="0"/>
              </a:rPr>
              <a:t>ii)Czerny’s suture</a:t>
            </a:r>
            <a:r>
              <a:rPr lang="en-GB" altLang="en-US" sz="2800">
                <a:latin typeface="Times New Roman" panose="02020603050405020304" charset="0"/>
                <a:cs typeface="Times New Roman" panose="02020603050405020304" charset="0"/>
              </a:rPr>
              <a:t>:It is double row of lembert’s suture, where one row is buried by the other row.</a:t>
            </a:r>
          </a:p>
          <a:p>
            <a:pPr marL="0" indent="0">
              <a:buNone/>
            </a:pPr>
            <a:endParaRPr lang="en-GB" altLang="en-US" sz="2800">
              <a:latin typeface="Times New Roman" panose="02020603050405020304" charset="0"/>
              <a:cs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altLang="en-US" sz="2800" b="1">
                <a:solidFill>
                  <a:srgbClr val="7030A0"/>
                </a:solidFill>
                <a:latin typeface="Times New Roman" panose="02020603050405020304" charset="0"/>
                <a:cs typeface="Times New Roman" panose="02020603050405020304" charset="0"/>
              </a:rPr>
              <a:t>iii)Jobert’s suture:</a:t>
            </a:r>
            <a:r>
              <a:rPr lang="en-GB" altLang="en-US" sz="2800">
                <a:latin typeface="Times New Roman" panose="02020603050405020304" charset="0"/>
                <a:cs typeface="Times New Roman" panose="02020603050405020304" charset="0"/>
              </a:rPr>
              <a:t> It is just like lembert’s suture. Only difference is that, it penetrates all the layers. As it pierces all layers, chances of contamination is more using this suture pattern.</a:t>
            </a:r>
          </a:p>
          <a:p>
            <a:r>
              <a:rPr lang="en-GB" altLang="en-US" sz="2800" b="1">
                <a:solidFill>
                  <a:srgbClr val="7030A0"/>
                </a:solidFill>
                <a:latin typeface="Times New Roman" panose="02020603050405020304" charset="0"/>
                <a:cs typeface="Times New Roman" panose="02020603050405020304" charset="0"/>
              </a:rPr>
              <a:t>iv)Cushing suture: </a:t>
            </a:r>
            <a:r>
              <a:rPr lang="en-GB" altLang="en-US" sz="2800">
                <a:latin typeface="Times New Roman" panose="02020603050405020304" charset="0"/>
                <a:cs typeface="Times New Roman" panose="02020603050405020304" charset="0"/>
              </a:rPr>
              <a:t>This type of suture is almost similar to Lembert’s suture. the difference is that suture line is parallel to the line of incision, whereas it is perpendicular in lembert’s suture. It also penetrates the layers except mucous layer. </a:t>
            </a:r>
          </a:p>
          <a:p>
            <a:r>
              <a:rPr lang="en-GB" altLang="en-US" sz="2800" b="1">
                <a:solidFill>
                  <a:srgbClr val="7030A0"/>
                </a:solidFill>
                <a:latin typeface="Times New Roman" panose="02020603050405020304" charset="0"/>
                <a:cs typeface="Times New Roman" panose="02020603050405020304" charset="0"/>
              </a:rPr>
              <a:t>v)Connell suture: </a:t>
            </a:r>
            <a:r>
              <a:rPr lang="en-GB" altLang="en-US" sz="2800">
                <a:latin typeface="Times New Roman" panose="02020603050405020304" charset="0"/>
                <a:cs typeface="Times New Roman" panose="02020603050405020304" charset="0"/>
              </a:rPr>
              <a:t>The needle penetrates all the layers including mucous layer. The pattern of suturing is same as cushing.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36245"/>
            <a:ext cx="10972800" cy="5932805"/>
          </a:xfrm>
        </p:spPr>
        <p:txBody>
          <a:bodyPr/>
          <a:lstStyle/>
          <a:p>
            <a:pPr marL="0" indent="0">
              <a:buNone/>
            </a:pPr>
            <a:r>
              <a:rPr lang="en-US" altLang="en-GB" sz="2800" b="1">
                <a:solidFill>
                  <a:srgbClr val="7030A0"/>
                </a:solidFill>
                <a:latin typeface="Times New Roman" panose="02020603050405020304" charset="0"/>
                <a:cs typeface="Times New Roman" panose="02020603050405020304" charset="0"/>
              </a:rPr>
              <a:t>    </a:t>
            </a:r>
            <a:r>
              <a:rPr lang="en-GB" altLang="en-US" sz="2800" b="1">
                <a:solidFill>
                  <a:srgbClr val="7030A0"/>
                </a:solidFill>
                <a:latin typeface="Times New Roman" panose="02020603050405020304" charset="0"/>
                <a:cs typeface="Times New Roman" panose="02020603050405020304" charset="0"/>
              </a:rPr>
              <a:t>Eversion suture</a:t>
            </a:r>
            <a:endParaRPr lang="en-GB" altLang="en-US" sz="2800">
              <a:latin typeface="Times New Roman" panose="02020603050405020304" charset="0"/>
              <a:cs typeface="Times New Roman" panose="02020603050405020304" charset="0"/>
            </a:endParaRPr>
          </a:p>
          <a:p>
            <a:r>
              <a:rPr lang="en-GB" altLang="en-US" sz="2800">
                <a:latin typeface="Times New Roman" panose="02020603050405020304" charset="0"/>
                <a:cs typeface="Times New Roman" panose="02020603050405020304" charset="0"/>
              </a:rPr>
              <a:t>The edges are everted. </a:t>
            </a:r>
          </a:p>
          <a:p>
            <a:r>
              <a:rPr lang="en-GB" altLang="en-US" sz="2800">
                <a:latin typeface="Times New Roman" panose="02020603050405020304" charset="0"/>
                <a:cs typeface="Times New Roman" panose="02020603050405020304" charset="0"/>
              </a:rPr>
              <a:t>It is particularly used to suture cut end of the vessels.</a:t>
            </a:r>
          </a:p>
          <a:p>
            <a:r>
              <a:rPr lang="en-GB" altLang="en-US" sz="2800">
                <a:latin typeface="Times New Roman" panose="02020603050405020304" charset="0"/>
                <a:cs typeface="Times New Roman" panose="02020603050405020304" charset="0"/>
              </a:rPr>
              <a:t> Due to eversion chances of coagulation leading to thrombi or emboli inside vessel is eliminated. </a:t>
            </a:r>
          </a:p>
          <a:p>
            <a:endParaRPr lang="en-GB" altLang="en-US" sz="2800">
              <a:latin typeface="Times New Roman" panose="02020603050405020304" charset="0"/>
              <a:cs typeface="Times New Roman" panose="02020603050405020304" charset="0"/>
            </a:endParaRPr>
          </a:p>
          <a:p>
            <a:pPr marL="0" indent="0">
              <a:buNone/>
            </a:pPr>
            <a:r>
              <a:rPr lang="en-GB" altLang="en-US" sz="2800">
                <a:latin typeface="Times New Roman" panose="02020603050405020304" charset="0"/>
                <a:cs typeface="Times New Roman" panose="02020603050405020304" charset="0"/>
              </a:rPr>
              <a:t>    </a:t>
            </a:r>
            <a:r>
              <a:rPr lang="en-GB" altLang="en-US" sz="2800" b="1">
                <a:solidFill>
                  <a:srgbClr val="7030A0"/>
                </a:solidFill>
                <a:effectLst/>
                <a:latin typeface="Times New Roman" panose="02020603050405020304" charset="0"/>
                <a:cs typeface="Times New Roman" panose="02020603050405020304" charset="0"/>
              </a:rPr>
              <a:t> Purse-string suture</a:t>
            </a:r>
            <a:endParaRPr lang="en-GB" altLang="en-US" sz="2800">
              <a:latin typeface="Times New Roman" panose="02020603050405020304" charset="0"/>
              <a:cs typeface="Times New Roman" panose="02020603050405020304" charset="0"/>
            </a:endParaRPr>
          </a:p>
          <a:p>
            <a:r>
              <a:rPr lang="en-GB" altLang="en-US" sz="2800">
                <a:latin typeface="Times New Roman" panose="02020603050405020304" charset="0"/>
                <a:cs typeface="Times New Roman" panose="02020603050405020304" charset="0"/>
              </a:rPr>
              <a:t>This suture is used to narrow the lumen of hollow organ and also to constrict the anal opening after reducing the rectal prolapse.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b="1">
                <a:solidFill>
                  <a:srgbClr val="FF0000"/>
                </a:solidFill>
                <a:effectLst>
                  <a:outerShdw blurRad="38100" dist="38100" dir="2700000" algn="tl">
                    <a:srgbClr val="000000">
                      <a:alpha val="43137"/>
                    </a:srgbClr>
                  </a:outerShdw>
                </a:effectLst>
              </a:rPr>
              <a:t>Relaxation suture</a:t>
            </a:r>
          </a:p>
        </p:txBody>
      </p:sp>
      <p:sp>
        <p:nvSpPr>
          <p:cNvPr id="3" name="Content Placeholder 2"/>
          <p:cNvSpPr>
            <a:spLocks noGrp="1"/>
          </p:cNvSpPr>
          <p:nvPr>
            <p:ph idx="1"/>
          </p:nvPr>
        </p:nvSpPr>
        <p:spPr>
          <a:xfrm>
            <a:off x="609600" y="903605"/>
            <a:ext cx="10972800" cy="5842635"/>
          </a:xfrm>
        </p:spPr>
        <p:txBody>
          <a:bodyPr/>
          <a:lstStyle/>
          <a:p>
            <a:pPr algn="just"/>
            <a:r>
              <a:rPr lang="en-GB" altLang="en-US" sz="2800">
                <a:latin typeface="Times New Roman" panose="02020603050405020304" charset="0"/>
                <a:cs typeface="Times New Roman" panose="02020603050405020304" charset="0"/>
              </a:rPr>
              <a:t>They are usually used in large animals when there is loss of large tissues and undue tension is created on the suture line. The tension or relaxation sutures are placed relaxation at the actual line. Examples are:mattress suture, quill suture, button suture, near and far suture etc.</a:t>
            </a:r>
          </a:p>
          <a:p>
            <a:pPr algn="just"/>
            <a:r>
              <a:rPr lang="en-GB" altLang="en-US" sz="2800">
                <a:solidFill>
                  <a:srgbClr val="7030A0"/>
                </a:solidFill>
                <a:latin typeface="Times New Roman" panose="02020603050405020304" charset="0"/>
                <a:cs typeface="Times New Roman" panose="02020603050405020304" charset="0"/>
              </a:rPr>
              <a:t>i)</a:t>
            </a:r>
            <a:r>
              <a:rPr lang="en-GB" altLang="en-US" sz="2800" b="1">
                <a:solidFill>
                  <a:srgbClr val="7030A0"/>
                </a:solidFill>
                <a:latin typeface="Times New Roman" panose="02020603050405020304" charset="0"/>
                <a:cs typeface="Times New Roman" panose="02020603050405020304" charset="0"/>
              </a:rPr>
              <a:t>Mattress of Halsted suture</a:t>
            </a:r>
          </a:p>
          <a:p>
            <a:pPr algn="just"/>
            <a:r>
              <a:rPr lang="en-GB" altLang="en-US" sz="2800" b="1">
                <a:solidFill>
                  <a:srgbClr val="7030A0"/>
                </a:solidFill>
                <a:latin typeface="Times New Roman" panose="02020603050405020304" charset="0"/>
                <a:cs typeface="Times New Roman" panose="02020603050405020304" charset="0"/>
              </a:rPr>
              <a:t>ii)Quill suture:</a:t>
            </a:r>
            <a:r>
              <a:rPr lang="en-GB" altLang="en-US" sz="2800">
                <a:latin typeface="Times New Roman" panose="02020603050405020304" charset="0"/>
                <a:cs typeface="Times New Roman" panose="02020603050405020304" charset="0"/>
              </a:rPr>
              <a:t> These are vertical mattress suture in which pieces of quill are placed for equal distribution of tension and to prevent cutting of skin.</a:t>
            </a:r>
          </a:p>
          <a:p>
            <a:pPr algn="just"/>
            <a:r>
              <a:rPr lang="en-GB" altLang="en-US" sz="2800" b="1">
                <a:solidFill>
                  <a:srgbClr val="7030A0"/>
                </a:solidFill>
                <a:latin typeface="Times New Roman" panose="02020603050405020304" charset="0"/>
                <a:cs typeface="Times New Roman" panose="02020603050405020304" charset="0"/>
              </a:rPr>
              <a:t>iii)Button suture:</a:t>
            </a:r>
            <a:r>
              <a:rPr lang="en-GB" altLang="en-US" sz="2800">
                <a:latin typeface="Times New Roman" panose="02020603050405020304" charset="0"/>
                <a:cs typeface="Times New Roman" panose="02020603050405020304" charset="0"/>
              </a:rPr>
              <a:t> it is also relaxation suture where buttons are used instead of quill.</a:t>
            </a:r>
          </a:p>
          <a:p>
            <a:pPr marL="0" indent="0" algn="just">
              <a:buNone/>
            </a:pPr>
            <a:endParaRPr lang="en-GB" altLang="en-US" sz="2800">
              <a:latin typeface="Times New Roman" panose="02020603050405020304" charset="0"/>
              <a:cs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1092</Words>
  <Application>Microsoft Office PowerPoint</Application>
  <PresentationFormat>Widescreen</PresentationFormat>
  <Paragraphs>101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SimSun</vt:lpstr>
      <vt:lpstr>Arial</vt:lpstr>
      <vt:lpstr>Century Gothic</vt:lpstr>
      <vt:lpstr>Times New Roman</vt:lpstr>
      <vt:lpstr>Blue Waves</vt:lpstr>
      <vt:lpstr>SUTURE MATERIAL AND                   SUTURING TECHNIQUES -V</vt:lpstr>
      <vt:lpstr>Principle Of Suturing</vt:lpstr>
      <vt:lpstr>Principle of suturing</vt:lpstr>
      <vt:lpstr>Suturing techniques</vt:lpstr>
      <vt:lpstr>                        Apposition suture:</vt:lpstr>
      <vt:lpstr>Inversion suture</vt:lpstr>
      <vt:lpstr>PowerPoint Presentation</vt:lpstr>
      <vt:lpstr>PowerPoint Presentation</vt:lpstr>
      <vt:lpstr>Relaxation suture</vt:lpstr>
      <vt:lpstr>PowerPoint Presentation</vt:lpstr>
      <vt:lpstr>Miscellaneous suture techniques-</vt:lpstr>
      <vt:lpstr>PowerPoint Presentation</vt:lpstr>
      <vt:lpstr>Parker Kerr suture: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SUTURE MATERIAL AND                   SUTURING TECHNIQUES</dc:title>
  <dc:creator/>
  <cp:lastModifiedBy>Archana</cp:lastModifiedBy>
  <cp:revision>65</cp:revision>
  <dcterms:created xsi:type="dcterms:W3CDTF">2020-02-04T04:06:00Z</dcterms:created>
  <dcterms:modified xsi:type="dcterms:W3CDTF">2021-01-02T08:14:08Z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2057-11.2.0.9747</vt:lpwstr>
  </property>
</Properties>
</file>