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76" r:id="rId15"/>
    <p:sldId id="269" r:id="rId16"/>
    <p:sldId id="270" r:id="rId17"/>
    <p:sldId id="271" r:id="rId18"/>
    <p:sldId id="277" r:id="rId19"/>
    <p:sldId id="273" r:id="rId20"/>
    <p:sldId id="279" r:id="rId21"/>
    <p:sldId id="278" r:id="rId22"/>
    <p:sldId id="274" r:id="rId23"/>
    <p:sldId id="275" r:id="rId24"/>
    <p:sldId id="272" r:id="rId25"/>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110" d="100"/>
          <a:sy n="110" d="100"/>
        </p:scale>
        <p:origin x="-1644" y="-96"/>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5" name="Rounded Rectangle 14"/>
          <p:cNvSpPr/>
          <p:nvPr/>
        </p:nvSpPr>
        <p:spPr>
          <a:xfrm>
            <a:off x="304800" y="329184"/>
            <a:ext cx="8532055" cy="6196819"/>
          </a:xfrm>
          <a:prstGeom prst="roundRect">
            <a:avLst>
              <a:gd name="adj" fmla="val 2081"/>
            </a:avLst>
          </a:prstGeom>
          <a:gradFill flip="none" rotWithShape="1">
            <a:gsLst>
              <a:gs pos="0">
                <a:srgbClr val="FFFFFF">
                  <a:shade val="100000"/>
                </a:srgbClr>
              </a:gs>
              <a:gs pos="98000">
                <a:srgbClr val="FFFFFF">
                  <a:shade val="100000"/>
                </a:srgbClr>
              </a:gs>
              <a:gs pos="99055">
                <a:srgbClr val="FFFFFF">
                  <a:shade val="93000"/>
                </a:srgbClr>
              </a:gs>
              <a:gs pos="100000">
                <a:srgbClr val="FFFFFF">
                  <a:shade val="70000"/>
                </a:srgbClr>
              </a:gs>
            </a:gsLst>
            <a:lin ang="5400000" scaled="1"/>
            <a:tileRect/>
          </a:gradFill>
          <a:ln w="2000" cap="rnd" cmpd="sng" algn="ctr">
            <a:solidFill>
              <a:srgbClr val="302F2C">
                <a:tint val="65000"/>
                <a:satMod val="120000"/>
              </a:srgbClr>
            </a:solidFill>
            <a:prstDash val="solid"/>
          </a:ln>
          <a:effectLst>
            <a:outerShdw blurRad="76200" dist="50800" dir="5400000" algn="tl" rotWithShape="0">
              <a:srgbClr val="000000">
                <a:alpha val="25000"/>
              </a:srgb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0" name="Rounded Rectangle 9"/>
          <p:cNvSpPr/>
          <p:nvPr/>
        </p:nvSpPr>
        <p:spPr>
          <a:xfrm>
            <a:off x="418596" y="434162"/>
            <a:ext cx="8306809" cy="3108960"/>
          </a:xfrm>
          <a:prstGeom prst="roundRect">
            <a:avLst>
              <a:gd name="adj" fmla="val 4578"/>
            </a:avLst>
          </a:prstGeom>
          <a:gradFill rotWithShape="1">
            <a:gsLst>
              <a:gs pos="0">
                <a:schemeClr val="bg1">
                  <a:tint val="75000"/>
                  <a:satMod val="150000"/>
                </a:schemeClr>
              </a:gs>
              <a:gs pos="55000">
                <a:schemeClr val="bg1">
                  <a:shade val="75000"/>
                  <a:satMod val="100000"/>
                </a:schemeClr>
              </a:gs>
              <a:gs pos="100000">
                <a:schemeClr val="bg1">
                  <a:shade val="35000"/>
                  <a:satMod val="100000"/>
                </a:schemeClr>
              </a:gs>
            </a:gsLst>
            <a:path path="circle">
              <a:fillToRect l="50000" t="175000" r="50000" b="-75000"/>
            </a:path>
          </a:gradFill>
          <a:ln w="889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5" name="Title 4"/>
          <p:cNvSpPr>
            <a:spLocks noGrp="1"/>
          </p:cNvSpPr>
          <p:nvPr>
            <p:ph type="ctrTitle"/>
          </p:nvPr>
        </p:nvSpPr>
        <p:spPr>
          <a:xfrm>
            <a:off x="722376" y="1820206"/>
            <a:ext cx="7772400" cy="1828800"/>
          </a:xfrm>
        </p:spPr>
        <p:txBody>
          <a:bodyPr lIns="45720" rIns="45720" bIns="45720"/>
          <a:lstStyle>
            <a:lvl1pPr algn="r">
              <a:defRPr sz="4500" b="1">
                <a:solidFill>
                  <a:schemeClr val="accent1">
                    <a:tint val="88000"/>
                    <a:satMod val="150000"/>
                  </a:schemeClr>
                </a:solidFill>
                <a:effectLst>
                  <a:outerShdw blurRad="53975" dist="22860" dir="5400000" algn="tl" rotWithShape="0">
                    <a:srgbClr val="000000">
                      <a:alpha val="55000"/>
                    </a:srgbClr>
                  </a:outerShdw>
                </a:effectLst>
              </a:defRPr>
            </a:lvl1pPr>
            <a:extLst/>
          </a:lstStyle>
          <a:p>
            <a:r>
              <a:rPr kumimoji="0" lang="en-US" smtClean="0"/>
              <a:t>Click to edit Master title style</a:t>
            </a:r>
            <a:endParaRPr kumimoji="0" lang="en-US"/>
          </a:p>
        </p:txBody>
      </p:sp>
      <p:sp>
        <p:nvSpPr>
          <p:cNvPr id="20" name="Subtitle 19"/>
          <p:cNvSpPr>
            <a:spLocks noGrp="1"/>
          </p:cNvSpPr>
          <p:nvPr>
            <p:ph type="subTitle" idx="1"/>
          </p:nvPr>
        </p:nvSpPr>
        <p:spPr>
          <a:xfrm>
            <a:off x="722376" y="3685032"/>
            <a:ext cx="7772400" cy="914400"/>
          </a:xfrm>
        </p:spPr>
        <p:txBody>
          <a:bodyPr lIns="182880" tIns="0"/>
          <a:lstStyle>
            <a:lvl1pPr marL="36576" indent="0" algn="r">
              <a:spcBef>
                <a:spcPts val="0"/>
              </a:spcBef>
              <a:buNone/>
              <a:defRPr sz="2000">
                <a:solidFill>
                  <a:schemeClr val="bg2">
                    <a:shade val="25000"/>
                  </a:schemeClr>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smtClean="0"/>
              <a:t>Click to edit Master subtitle style</a:t>
            </a:r>
            <a:endParaRPr kumimoji="0" lang="en-US"/>
          </a:p>
        </p:txBody>
      </p:sp>
      <p:sp>
        <p:nvSpPr>
          <p:cNvPr id="19" name="Date Placeholder 18"/>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8" name="Footer Placeholder 7"/>
          <p:cNvSpPr>
            <a:spLocks noGrp="1"/>
          </p:cNvSpPr>
          <p:nvPr>
            <p:ph type="ftr" sz="quarter" idx="11"/>
          </p:nvPr>
        </p:nvSpPr>
        <p:spPr/>
        <p:txBody>
          <a:bodyPr/>
          <a:lstStyle>
            <a:extLst/>
          </a:lstStyle>
          <a:p>
            <a:endParaRPr lang="en-US"/>
          </a:p>
        </p:txBody>
      </p:sp>
      <p:sp>
        <p:nvSpPr>
          <p:cNvPr id="11" name="Slide Number Placeholder 10"/>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502920" y="4983480"/>
            <a:ext cx="8183880" cy="1051560"/>
          </a:xfrm>
        </p:spPr>
        <p:txBody>
          <a:bodyPr/>
          <a:lstStyle>
            <a:extLst/>
          </a:lstStyle>
          <a:p>
            <a:r>
              <a:rPr kumimoji="0" lang="en-US" smtClean="0"/>
              <a:t>Click to edit Master title style</a:t>
            </a:r>
            <a:endParaRPr kumimoji="0" lang="en-US"/>
          </a:p>
        </p:txBody>
      </p:sp>
      <p:sp>
        <p:nvSpPr>
          <p:cNvPr id="3" name="Content Placeholder 2"/>
          <p:cNvSpPr>
            <a:spLocks noGrp="1"/>
          </p:cNvSpPr>
          <p:nvPr>
            <p:ph idx="1"/>
          </p:nvPr>
        </p:nvSpPr>
        <p:spPr>
          <a:xfrm>
            <a:off x="502920" y="530352"/>
            <a:ext cx="8183880" cy="4187952"/>
          </a:xfrm>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14" name="Rounded Rectangle 13"/>
          <p:cNvSpPr/>
          <p:nvPr/>
        </p:nvSpPr>
        <p:spPr>
          <a:xfrm>
            <a:off x="304800" y="329184"/>
            <a:ext cx="8532055" cy="6196819"/>
          </a:xfrm>
          <a:prstGeom prst="roundRect">
            <a:avLst>
              <a:gd name="adj" fmla="val 2081"/>
            </a:avLst>
          </a:prstGeom>
          <a:gradFill flip="none" rotWithShape="1">
            <a:gsLst>
              <a:gs pos="0">
                <a:srgbClr val="FFFFFF">
                  <a:shade val="100000"/>
                </a:srgbClr>
              </a:gs>
              <a:gs pos="98000">
                <a:srgbClr val="FFFFFF">
                  <a:shade val="100000"/>
                </a:srgbClr>
              </a:gs>
              <a:gs pos="99055">
                <a:srgbClr val="FFFFFF">
                  <a:shade val="93000"/>
                </a:srgbClr>
              </a:gs>
              <a:gs pos="100000">
                <a:srgbClr val="FFFFFF">
                  <a:shade val="70000"/>
                </a:srgbClr>
              </a:gs>
            </a:gsLst>
            <a:lin ang="5400000" scaled="1"/>
            <a:tileRect/>
          </a:gradFill>
          <a:ln w="2000" cap="rnd" cmpd="sng" algn="ctr">
            <a:solidFill>
              <a:srgbClr val="302F2C">
                <a:tint val="65000"/>
                <a:satMod val="120000"/>
              </a:srgbClr>
            </a:solidFill>
            <a:prstDash val="solid"/>
          </a:ln>
          <a:effectLst>
            <a:outerShdw blurRad="76200" dist="50800" dir="5400000" algn="tl" rotWithShape="0">
              <a:srgbClr val="000000">
                <a:alpha val="25000"/>
              </a:srgb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1" name="Rounded Rectangle 10"/>
          <p:cNvSpPr/>
          <p:nvPr/>
        </p:nvSpPr>
        <p:spPr>
          <a:xfrm>
            <a:off x="418596" y="434162"/>
            <a:ext cx="8306809" cy="4341329"/>
          </a:xfrm>
          <a:prstGeom prst="roundRect">
            <a:avLst>
              <a:gd name="adj" fmla="val 2127"/>
            </a:avLst>
          </a:prstGeom>
          <a:gradFill rotWithShape="1">
            <a:gsLst>
              <a:gs pos="0">
                <a:schemeClr val="bg1">
                  <a:tint val="75000"/>
                  <a:satMod val="150000"/>
                </a:schemeClr>
              </a:gs>
              <a:gs pos="55000">
                <a:schemeClr val="bg1">
                  <a:shade val="75000"/>
                  <a:satMod val="100000"/>
                </a:schemeClr>
              </a:gs>
              <a:gs pos="100000">
                <a:schemeClr val="bg1">
                  <a:shade val="35000"/>
                  <a:satMod val="100000"/>
                </a:schemeClr>
              </a:gs>
            </a:gsLst>
            <a:path path="circle">
              <a:fillToRect l="50000" t="175000" r="50000" b="-75000"/>
            </a:path>
          </a:gradFill>
          <a:ln w="889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 name="Title 1"/>
          <p:cNvSpPr>
            <a:spLocks noGrp="1"/>
          </p:cNvSpPr>
          <p:nvPr>
            <p:ph type="title"/>
          </p:nvPr>
        </p:nvSpPr>
        <p:spPr>
          <a:xfrm>
            <a:off x="468344" y="4928616"/>
            <a:ext cx="8183880" cy="676656"/>
          </a:xfrm>
        </p:spPr>
        <p:txBody>
          <a:bodyPr lIns="91440" bIns="0" anchor="b"/>
          <a:lstStyle>
            <a:lvl1pPr algn="l">
              <a:buNone/>
              <a:defRPr sz="3600" b="0" cap="none" baseline="0">
                <a:solidFill>
                  <a:schemeClr val="bg2">
                    <a:shade val="25000"/>
                  </a:schemeClr>
                </a:solidFill>
                <a:effectLst/>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68344" y="5624484"/>
            <a:ext cx="8183880" cy="420624"/>
          </a:xfrm>
        </p:spPr>
        <p:txBody>
          <a:bodyPr lIns="118872" tIns="0" anchor="t"/>
          <a:lstStyle>
            <a:lvl1pPr marL="0" marR="36576" indent="0" algn="l">
              <a:spcBef>
                <a:spcPts val="0"/>
              </a:spcBef>
              <a:spcAft>
                <a:spcPts val="0"/>
              </a:spcAft>
              <a:buNone/>
              <a:defRPr sz="1800" b="0">
                <a:solidFill>
                  <a:schemeClr val="accent1">
                    <a:shade val="50000"/>
                    <a:satMod val="110000"/>
                  </a:schemeClr>
                </a:solidFill>
                <a:effectLst/>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Content Placeholder 2"/>
          <p:cNvSpPr>
            <a:spLocks noGrp="1"/>
          </p:cNvSpPr>
          <p:nvPr>
            <p:ph sz="half" idx="1"/>
          </p:nvPr>
        </p:nvSpPr>
        <p:spPr>
          <a:xfrm>
            <a:off x="514352" y="530352"/>
            <a:ext cx="3931920" cy="4389120"/>
          </a:xfrm>
        </p:spPr>
        <p:txBody>
          <a:bodyPr/>
          <a:lstStyle>
            <a:lvl1pPr>
              <a:defRPr sz="2600"/>
            </a:lvl1pPr>
            <a:lvl2pPr>
              <a:defRPr sz="22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755360" y="530352"/>
            <a:ext cx="3931920" cy="4389120"/>
          </a:xfrm>
        </p:spPr>
        <p:txBody>
          <a:bodyPr/>
          <a:lstStyle>
            <a:lvl1pPr>
              <a:defRPr sz="2600"/>
            </a:lvl1pPr>
            <a:lvl2pPr>
              <a:defRPr sz="22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502920" y="4983480"/>
            <a:ext cx="8183880" cy="1051560"/>
          </a:xfrm>
        </p:spPr>
        <p:txBody>
          <a:bodyPr anchor="b"/>
          <a:lstStyle>
            <a:lvl1pPr>
              <a:defRPr b="1"/>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607224" y="579438"/>
            <a:ext cx="3931920" cy="792162"/>
          </a:xfrm>
        </p:spPr>
        <p:txBody>
          <a:bodyPr lIns="146304" anchor="ctr"/>
          <a:lstStyle>
            <a:lvl1pPr marL="0" indent="0" algn="l">
              <a:buNone/>
              <a:defRPr sz="2400" b="1">
                <a:solidFill>
                  <a:schemeClr val="tx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52169" y="579438"/>
            <a:ext cx="3931920" cy="792162"/>
          </a:xfrm>
        </p:spPr>
        <p:txBody>
          <a:bodyPr lIns="137160" anchor="ctr"/>
          <a:lstStyle>
            <a:lvl1pPr marL="0" indent="0" algn="l">
              <a:buNone/>
              <a:defRPr sz="2400" b="1">
                <a:solidFill>
                  <a:schemeClr val="tx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607224" y="1447800"/>
            <a:ext cx="3931920" cy="3489960"/>
          </a:xfrm>
        </p:spPr>
        <p:txBody>
          <a:bodyPr anchor="t"/>
          <a:lstStyle>
            <a:lvl1pPr algn="l">
              <a:defRPr sz="2400"/>
            </a:lvl1pPr>
            <a:lvl2pPr algn="l">
              <a:defRPr sz="2000"/>
            </a:lvl2pPr>
            <a:lvl3pPr algn="l">
              <a:defRPr sz="1800"/>
            </a:lvl3pPr>
            <a:lvl4pPr algn="l">
              <a:defRPr sz="1600"/>
            </a:lvl4pPr>
            <a:lvl5pPr algn="l">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52169" y="1447800"/>
            <a:ext cx="3931920" cy="3489960"/>
          </a:xfrm>
        </p:spPr>
        <p:txBody>
          <a:bodyPr anchor="t"/>
          <a:lstStyle>
            <a:lvl1pPr algn="l">
              <a:defRPr sz="2400"/>
            </a:lvl1pPr>
            <a:lvl2pPr algn="l">
              <a:defRPr sz="2000"/>
            </a:lvl2pPr>
            <a:lvl3pPr algn="l">
              <a:defRPr sz="1800"/>
            </a:lvl3pPr>
            <a:lvl4pPr algn="l">
              <a:defRPr sz="1600"/>
            </a:lvl4pPr>
            <a:lvl5pPr algn="l">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8" name="Footer Placeholder 7"/>
          <p:cNvSpPr>
            <a:spLocks noGrp="1"/>
          </p:cNvSpPr>
          <p:nvPr>
            <p:ph type="ftr" sz="quarter" idx="11"/>
          </p:nvPr>
        </p:nvSpPr>
        <p:spPr/>
        <p:txBody>
          <a:bodyPr/>
          <a:lstStyle>
            <a:extLst/>
          </a:lstStyle>
          <a:p>
            <a:endParaRPr lang="en-US"/>
          </a:p>
        </p:txBody>
      </p:sp>
      <p:sp>
        <p:nvSpPr>
          <p:cNvPr id="9" name="Slide Number Placeholder 8"/>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4" name="Footer Placeholder 3"/>
          <p:cNvSpPr>
            <a:spLocks noGrp="1"/>
          </p:cNvSpPr>
          <p:nvPr>
            <p:ph type="ftr" sz="quarter" idx="11"/>
          </p:nvPr>
        </p:nvSpPr>
        <p:spPr/>
        <p:txBody>
          <a:bodyPr/>
          <a:lstStyle>
            <a:extLst/>
          </a:lstStyle>
          <a:p>
            <a:endParaRPr lang="en-US"/>
          </a:p>
        </p:txBody>
      </p:sp>
      <p:sp>
        <p:nvSpPr>
          <p:cNvPr id="5" name="Slide Number Placeholder 4"/>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7" name="Rounded Rectangle 6"/>
          <p:cNvSpPr/>
          <p:nvPr/>
        </p:nvSpPr>
        <p:spPr>
          <a:xfrm>
            <a:off x="304800" y="329184"/>
            <a:ext cx="8532055" cy="6196819"/>
          </a:xfrm>
          <a:prstGeom prst="roundRect">
            <a:avLst>
              <a:gd name="adj" fmla="val 2081"/>
            </a:avLst>
          </a:prstGeom>
          <a:gradFill flip="none" rotWithShape="1">
            <a:gsLst>
              <a:gs pos="0">
                <a:srgbClr val="FFFFFF">
                  <a:shade val="100000"/>
                </a:srgbClr>
              </a:gs>
              <a:gs pos="98000">
                <a:srgbClr val="FFFFFF">
                  <a:shade val="100000"/>
                </a:srgbClr>
              </a:gs>
              <a:gs pos="99055">
                <a:srgbClr val="FFFFFF">
                  <a:shade val="93000"/>
                </a:srgbClr>
              </a:gs>
              <a:gs pos="100000">
                <a:srgbClr val="FFFFFF">
                  <a:shade val="70000"/>
                </a:srgbClr>
              </a:gs>
            </a:gsLst>
            <a:lin ang="5400000" scaled="1"/>
            <a:tileRect/>
          </a:gradFill>
          <a:ln w="2000" cap="rnd" cmpd="sng" algn="ctr">
            <a:solidFill>
              <a:srgbClr val="302F2C">
                <a:tint val="65000"/>
                <a:satMod val="120000"/>
              </a:srgbClr>
            </a:solidFill>
            <a:prstDash val="solid"/>
          </a:ln>
          <a:effectLst>
            <a:outerShdw blurRad="76200" dist="50800" dir="5400000" algn="tl" rotWithShape="0">
              <a:srgbClr val="000000">
                <a:alpha val="25000"/>
              </a:srgb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 name="Date Placeholder 1"/>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3" name="Footer Placeholder 2"/>
          <p:cNvSpPr>
            <a:spLocks noGrp="1"/>
          </p:cNvSpPr>
          <p:nvPr>
            <p:ph type="ftr" sz="quarter" idx="11"/>
          </p:nvPr>
        </p:nvSpPr>
        <p:spPr/>
        <p:txBody>
          <a:bodyPr/>
          <a:lstStyle>
            <a:extLst/>
          </a:lstStyle>
          <a:p>
            <a:endParaRPr lang="en-US"/>
          </a:p>
        </p:txBody>
      </p:sp>
      <p:sp>
        <p:nvSpPr>
          <p:cNvPr id="4" name="Slide Number Placeholder 3"/>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538784" y="533400"/>
            <a:ext cx="2971800" cy="914400"/>
          </a:xfrm>
        </p:spPr>
        <p:txBody>
          <a:bodyPr anchor="b"/>
          <a:lstStyle>
            <a:lvl1pPr algn="l">
              <a:buNone/>
              <a:defRPr sz="2200" b="1">
                <a:solidFill>
                  <a:schemeClr val="accent1"/>
                </a:solidFill>
              </a:defRPr>
            </a:lvl1pPr>
            <a:extLst/>
          </a:lstStyle>
          <a:p>
            <a:r>
              <a:rPr kumimoji="0" lang="en-US" smtClean="0"/>
              <a:t>Click to edit Master title style</a:t>
            </a:r>
            <a:endParaRPr kumimoji="0" lang="en-US"/>
          </a:p>
        </p:txBody>
      </p:sp>
      <p:sp>
        <p:nvSpPr>
          <p:cNvPr id="3" name="Text Placeholder 2"/>
          <p:cNvSpPr>
            <a:spLocks noGrp="1"/>
          </p:cNvSpPr>
          <p:nvPr>
            <p:ph type="body" idx="2"/>
          </p:nvPr>
        </p:nvSpPr>
        <p:spPr>
          <a:xfrm>
            <a:off x="5538847" y="1447802"/>
            <a:ext cx="2971800" cy="4206112"/>
          </a:xfrm>
        </p:spPr>
        <p:txBody>
          <a:bodyPr lIns="91440"/>
          <a:lstStyle>
            <a:lvl1pPr marL="18288" marR="18288" indent="0">
              <a:spcBef>
                <a:spcPts val="0"/>
              </a:spcBef>
              <a:buNone/>
              <a:defRPr sz="1400">
                <a:solidFill>
                  <a:schemeClr val="tx1"/>
                </a:solidFill>
              </a:defRPr>
            </a:lvl1pPr>
            <a:lvl2pPr>
              <a:buNone/>
              <a:defRPr sz="1200">
                <a:solidFill>
                  <a:schemeClr val="tx1"/>
                </a:solidFill>
              </a:defRPr>
            </a:lvl2pPr>
            <a:lvl3pPr>
              <a:buNone/>
              <a:defRPr sz="1000">
                <a:solidFill>
                  <a:schemeClr val="tx1"/>
                </a:solidFill>
              </a:defRPr>
            </a:lvl3pPr>
            <a:lvl4pPr>
              <a:buNone/>
              <a:defRPr sz="900">
                <a:solidFill>
                  <a:schemeClr val="tx1"/>
                </a:solidFill>
              </a:defRPr>
            </a:lvl4pPr>
            <a:lvl5pPr>
              <a:buNone/>
              <a:defRPr sz="900">
                <a:solidFill>
                  <a:schemeClr val="tx1"/>
                </a:solidFill>
              </a:defRPr>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1"/>
          </p:nvPr>
        </p:nvSpPr>
        <p:spPr>
          <a:xfrm>
            <a:off x="761372" y="930144"/>
            <a:ext cx="4626159" cy="4724402"/>
          </a:xfrm>
        </p:spPr>
        <p:txBody>
          <a:bodyPr/>
          <a:lstStyle>
            <a:lvl1pPr>
              <a:defRPr sz="2800">
                <a:solidFill>
                  <a:schemeClr val="tx1"/>
                </a:solidFill>
              </a:defRPr>
            </a:lvl1pPr>
            <a:lvl2pPr>
              <a:defRPr sz="2600">
                <a:solidFill>
                  <a:schemeClr val="tx1"/>
                </a:solidFill>
              </a:defRPr>
            </a:lvl2pPr>
            <a:lvl3pPr>
              <a:defRPr sz="2400">
                <a:solidFill>
                  <a:schemeClr val="tx1"/>
                </a:solidFill>
              </a:defRPr>
            </a:lvl3pPr>
            <a:lvl4pPr>
              <a:defRPr sz="2000">
                <a:solidFill>
                  <a:schemeClr val="tx1"/>
                </a:solidFill>
              </a:defRPr>
            </a:lvl4pPr>
            <a:lvl5pPr>
              <a:defRPr sz="2000">
                <a:solidFill>
                  <a:schemeClr val="tx1"/>
                </a:solidFill>
              </a:defRPr>
            </a:lvl5pPr>
            <a:lvl6pPr>
              <a:buNone/>
              <a:defRPr/>
            </a:lvl6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15" name="Rounded Rectangle 14"/>
          <p:cNvSpPr/>
          <p:nvPr/>
        </p:nvSpPr>
        <p:spPr>
          <a:xfrm>
            <a:off x="304800" y="329184"/>
            <a:ext cx="8532055" cy="6196819"/>
          </a:xfrm>
          <a:prstGeom prst="roundRect">
            <a:avLst>
              <a:gd name="adj" fmla="val 2081"/>
            </a:avLst>
          </a:prstGeom>
          <a:gradFill flip="none" rotWithShape="1">
            <a:gsLst>
              <a:gs pos="0">
                <a:srgbClr val="FFFFFF">
                  <a:shade val="100000"/>
                </a:srgbClr>
              </a:gs>
              <a:gs pos="98000">
                <a:srgbClr val="FFFFFF">
                  <a:shade val="100000"/>
                </a:srgbClr>
              </a:gs>
              <a:gs pos="99055">
                <a:srgbClr val="FFFFFF">
                  <a:shade val="93000"/>
                </a:srgbClr>
              </a:gs>
              <a:gs pos="100000">
                <a:srgbClr val="FFFFFF">
                  <a:shade val="70000"/>
                </a:srgbClr>
              </a:gs>
            </a:gsLst>
            <a:lin ang="5400000" scaled="1"/>
            <a:tileRect/>
          </a:gradFill>
          <a:ln w="2000" cap="rnd" cmpd="sng" algn="ctr">
            <a:solidFill>
              <a:srgbClr val="302F2C">
                <a:tint val="65000"/>
                <a:satMod val="120000"/>
              </a:srgbClr>
            </a:solidFill>
            <a:prstDash val="solid"/>
          </a:ln>
          <a:effectLst>
            <a:outerShdw blurRad="76200" dist="50800" dir="5400000" algn="tl" rotWithShape="0">
              <a:srgbClr val="000000">
                <a:alpha val="25000"/>
              </a:srgb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1" name="Round Single Corner Rectangle 10"/>
          <p:cNvSpPr/>
          <p:nvPr/>
        </p:nvSpPr>
        <p:spPr>
          <a:xfrm>
            <a:off x="6400800" y="434162"/>
            <a:ext cx="2324605" cy="4343400"/>
          </a:xfrm>
          <a:prstGeom prst="round1Rect">
            <a:avLst>
              <a:gd name="adj" fmla="val 2748"/>
            </a:avLst>
          </a:prstGeom>
          <a:solidFill>
            <a:srgbClr val="1C1C1C"/>
          </a:solidFill>
          <a:ln w="889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 name="Title 1"/>
          <p:cNvSpPr>
            <a:spLocks noGrp="1"/>
          </p:cNvSpPr>
          <p:nvPr>
            <p:ph type="title"/>
          </p:nvPr>
        </p:nvSpPr>
        <p:spPr>
          <a:xfrm>
            <a:off x="457200" y="5012056"/>
            <a:ext cx="8229600" cy="1051560"/>
          </a:xfrm>
        </p:spPr>
        <p:txBody>
          <a:bodyPr anchor="t"/>
          <a:lstStyle>
            <a:lvl1pPr algn="l">
              <a:buNone/>
              <a:defRPr sz="3600" b="0">
                <a:solidFill>
                  <a:schemeClr val="bg2">
                    <a:shade val="25000"/>
                  </a:schemeClr>
                </a:solidFill>
                <a:effectLst/>
              </a:defRPr>
            </a:lvl1pPr>
            <a:extLst/>
          </a:lstStyle>
          <a:p>
            <a:r>
              <a:rPr kumimoji="0" lang="en-US" smtClean="0"/>
              <a:t>Click to edit Master title style</a:t>
            </a:r>
            <a:endParaRPr kumimoji="0" lang="en-US"/>
          </a:p>
        </p:txBody>
      </p:sp>
      <p:sp>
        <p:nvSpPr>
          <p:cNvPr id="4" name="Text Placeholder 3"/>
          <p:cNvSpPr>
            <a:spLocks noGrp="1"/>
          </p:cNvSpPr>
          <p:nvPr>
            <p:ph type="body" sz="half" idx="2"/>
          </p:nvPr>
        </p:nvSpPr>
        <p:spPr bwMode="grayWhite">
          <a:xfrm>
            <a:off x="6462712" y="533400"/>
            <a:ext cx="2240280" cy="4211480"/>
          </a:xfrm>
        </p:spPr>
        <p:txBody>
          <a:bodyPr lIns="91440"/>
          <a:lstStyle>
            <a:lvl1pPr marL="45720" indent="0" algn="l">
              <a:spcBef>
                <a:spcPts val="0"/>
              </a:spcBef>
              <a:buNone/>
              <a:defRPr sz="1400">
                <a:solidFill>
                  <a:srgbClr val="FFFFFF"/>
                </a:solidFill>
              </a:defRPr>
            </a:lvl1pPr>
            <a:lvl2pPr>
              <a:defRPr sz="1200">
                <a:solidFill>
                  <a:srgbClr val="FFFFFF"/>
                </a:solidFill>
              </a:defRPr>
            </a:lvl2pPr>
            <a:lvl3pPr>
              <a:defRPr sz="1000">
                <a:solidFill>
                  <a:srgbClr val="FFFFFF"/>
                </a:solidFill>
              </a:defRPr>
            </a:lvl3pPr>
            <a:lvl4pPr>
              <a:defRPr sz="900">
                <a:solidFill>
                  <a:srgbClr val="FFFFFF"/>
                </a:solidFill>
              </a:defRPr>
            </a:lvl4pPr>
            <a:lvl5pPr>
              <a:defRPr sz="900">
                <a:solidFill>
                  <a:srgbClr val="FFFFFF"/>
                </a:solidFill>
              </a:defRPr>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B6F15528-21DE-4FAA-801E-634DDDAF4B2B}" type="slidenum">
              <a:rPr lang="en-US" smtClean="0"/>
              <a:pPr/>
              <a:t>‹#›</a:t>
            </a:fld>
            <a:endParaRPr lang="en-US"/>
          </a:p>
        </p:txBody>
      </p:sp>
      <p:sp>
        <p:nvSpPr>
          <p:cNvPr id="3" name="Picture Placeholder 2"/>
          <p:cNvSpPr>
            <a:spLocks noGrp="1"/>
          </p:cNvSpPr>
          <p:nvPr>
            <p:ph type="pic" idx="1"/>
          </p:nvPr>
        </p:nvSpPr>
        <p:spPr>
          <a:xfrm>
            <a:off x="421480" y="435768"/>
            <a:ext cx="5925312" cy="4343400"/>
          </a:xfrm>
          <a:prstGeom prst="snipRoundRect">
            <a:avLst>
              <a:gd name="adj1" fmla="val 1040"/>
              <a:gd name="adj2" fmla="val 0"/>
            </a:avLst>
          </a:prstGeom>
          <a:solidFill>
            <a:schemeClr val="bg2">
              <a:shade val="10000"/>
            </a:schemeClr>
          </a:solidFill>
        </p:spPr>
        <p:txBody>
          <a:bodyPr/>
          <a:lstStyle>
            <a:lvl1pPr marL="0" indent="0">
              <a:buNone/>
              <a:defRPr sz="3200"/>
            </a:lvl1pPr>
            <a:extLst/>
          </a:lstStyle>
          <a:p>
            <a:r>
              <a:rPr kumimoji="0" lang="en-US" smtClean="0"/>
              <a:t>Click icon to add picture</a:t>
            </a:r>
            <a:endParaRPr kumimoji="0"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502920" y="4983480"/>
            <a:ext cx="8183880" cy="1051560"/>
          </a:xfrm>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502920" y="530352"/>
            <a:ext cx="8183880" cy="4187952"/>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533404"/>
            <a:ext cx="1981200" cy="5257799"/>
          </a:xfrm>
        </p:spPr>
        <p:txBody>
          <a:bodyPr vert="eaVe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533400" y="533402"/>
            <a:ext cx="5943600" cy="5257801"/>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1D8BD707-D9CF-40AE-B4C6-C98DA3205C09}" type="datetimeFigureOut">
              <a:rPr lang="en-US" smtClean="0"/>
              <a:pPr/>
              <a:t>1/4/2021</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7" name="Rounded Rectangle 6"/>
          <p:cNvSpPr/>
          <p:nvPr/>
        </p:nvSpPr>
        <p:spPr>
          <a:xfrm>
            <a:off x="304800" y="329184"/>
            <a:ext cx="8532055" cy="6196819"/>
          </a:xfrm>
          <a:prstGeom prst="roundRect">
            <a:avLst>
              <a:gd name="adj" fmla="val 2081"/>
            </a:avLst>
          </a:prstGeom>
          <a:gradFill flip="none" rotWithShape="1">
            <a:gsLst>
              <a:gs pos="0">
                <a:srgbClr val="FFFFFF">
                  <a:shade val="100000"/>
                </a:srgbClr>
              </a:gs>
              <a:gs pos="98000">
                <a:srgbClr val="FFFFFF">
                  <a:shade val="100000"/>
                </a:srgbClr>
              </a:gs>
              <a:gs pos="99055">
                <a:srgbClr val="FFFFFF">
                  <a:shade val="93000"/>
                </a:srgbClr>
              </a:gs>
              <a:gs pos="100000">
                <a:srgbClr val="FFFFFF">
                  <a:shade val="70000"/>
                </a:srgbClr>
              </a:gs>
            </a:gsLst>
            <a:lin ang="5400000" scaled="1"/>
            <a:tileRect/>
          </a:gradFill>
          <a:ln w="2000" cap="rnd" cmpd="sng" algn="ctr">
            <a:solidFill>
              <a:srgbClr val="302F2C">
                <a:tint val="65000"/>
                <a:satMod val="120000"/>
              </a:srgbClr>
            </a:solidFill>
            <a:prstDash val="solid"/>
          </a:ln>
          <a:effectLst>
            <a:outerShdw blurRad="76200" dist="50800" dir="5400000" algn="tl" rotWithShape="0">
              <a:srgbClr val="000000">
                <a:alpha val="25000"/>
              </a:srgb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9" name="Rounded Rectangle 8"/>
          <p:cNvSpPr/>
          <p:nvPr/>
        </p:nvSpPr>
        <p:spPr>
          <a:xfrm>
            <a:off x="418596" y="434162"/>
            <a:ext cx="8306809" cy="5486400"/>
          </a:xfrm>
          <a:prstGeom prst="roundRect">
            <a:avLst>
              <a:gd name="adj" fmla="val 2127"/>
            </a:avLst>
          </a:prstGeom>
          <a:gradFill rotWithShape="1">
            <a:gsLst>
              <a:gs pos="0">
                <a:schemeClr val="bg1">
                  <a:tint val="75000"/>
                  <a:satMod val="150000"/>
                </a:schemeClr>
              </a:gs>
              <a:gs pos="55000">
                <a:schemeClr val="bg1">
                  <a:shade val="75000"/>
                  <a:satMod val="100000"/>
                </a:schemeClr>
              </a:gs>
              <a:gs pos="100000">
                <a:schemeClr val="bg1">
                  <a:shade val="35000"/>
                  <a:satMod val="100000"/>
                </a:schemeClr>
              </a:gs>
            </a:gsLst>
            <a:path path="circle">
              <a:fillToRect l="50000" t="175000" r="50000" b="-75000"/>
            </a:path>
          </a:gradFill>
          <a:ln w="889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3" name="Title Placeholder 12"/>
          <p:cNvSpPr>
            <a:spLocks noGrp="1"/>
          </p:cNvSpPr>
          <p:nvPr>
            <p:ph type="title"/>
          </p:nvPr>
        </p:nvSpPr>
        <p:spPr>
          <a:xfrm>
            <a:off x="502920" y="4985590"/>
            <a:ext cx="8183880" cy="1051560"/>
          </a:xfrm>
          <a:prstGeom prst="rect">
            <a:avLst/>
          </a:prstGeom>
        </p:spPr>
        <p:txBody>
          <a:bodyPr vert="horz" anchor="b">
            <a:normAutofit/>
          </a:bodyPr>
          <a:lstStyle>
            <a:extLst/>
          </a:lstStyle>
          <a:p>
            <a:r>
              <a:rPr kumimoji="0" lang="en-US" smtClean="0"/>
              <a:t>Click to edit Master title style</a:t>
            </a:r>
            <a:endParaRPr kumimoji="0" lang="en-US"/>
          </a:p>
        </p:txBody>
      </p:sp>
      <p:sp>
        <p:nvSpPr>
          <p:cNvPr id="4" name="Text Placeholder 3"/>
          <p:cNvSpPr>
            <a:spLocks noGrp="1"/>
          </p:cNvSpPr>
          <p:nvPr>
            <p:ph type="body" idx="1"/>
          </p:nvPr>
        </p:nvSpPr>
        <p:spPr>
          <a:xfrm>
            <a:off x="502920" y="530352"/>
            <a:ext cx="8183880" cy="4187952"/>
          </a:xfrm>
          <a:prstGeom prst="rect">
            <a:avLst/>
          </a:prstGeom>
        </p:spPr>
        <p:txBody>
          <a:bodyPr vert="horz" lIns="182880" tIns="91440">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25" name="Date Placeholder 24"/>
          <p:cNvSpPr>
            <a:spLocks noGrp="1"/>
          </p:cNvSpPr>
          <p:nvPr>
            <p:ph type="dt" sz="half" idx="2"/>
          </p:nvPr>
        </p:nvSpPr>
        <p:spPr>
          <a:xfrm>
            <a:off x="3776328" y="6111875"/>
            <a:ext cx="2286000" cy="365125"/>
          </a:xfrm>
          <a:prstGeom prst="rect">
            <a:avLst/>
          </a:prstGeom>
        </p:spPr>
        <p:txBody>
          <a:bodyPr vert="horz" anchor="b"/>
          <a:lstStyle>
            <a:lvl1pPr algn="r" eaLnBrk="1" latinLnBrk="0" hangingPunct="1">
              <a:defRPr kumimoji="0" sz="1000">
                <a:solidFill>
                  <a:schemeClr val="bg2">
                    <a:shade val="50000"/>
                  </a:schemeClr>
                </a:solidFill>
              </a:defRPr>
            </a:lvl1pPr>
            <a:extLst/>
          </a:lstStyle>
          <a:p>
            <a:fld id="{1D8BD707-D9CF-40AE-B4C6-C98DA3205C09}" type="datetimeFigureOut">
              <a:rPr lang="en-US" smtClean="0"/>
              <a:pPr/>
              <a:t>1/4/2021</a:t>
            </a:fld>
            <a:endParaRPr lang="en-US"/>
          </a:p>
        </p:txBody>
      </p:sp>
      <p:sp>
        <p:nvSpPr>
          <p:cNvPr id="18" name="Footer Placeholder 17"/>
          <p:cNvSpPr>
            <a:spLocks noGrp="1"/>
          </p:cNvSpPr>
          <p:nvPr>
            <p:ph type="ftr" sz="quarter" idx="3"/>
          </p:nvPr>
        </p:nvSpPr>
        <p:spPr>
          <a:xfrm>
            <a:off x="6062328" y="6111875"/>
            <a:ext cx="2286000" cy="365125"/>
          </a:xfrm>
          <a:prstGeom prst="rect">
            <a:avLst/>
          </a:prstGeom>
        </p:spPr>
        <p:txBody>
          <a:bodyPr vert="horz" anchor="b"/>
          <a:lstStyle>
            <a:lvl1pPr algn="l" eaLnBrk="1" latinLnBrk="0" hangingPunct="1">
              <a:defRPr kumimoji="0" sz="1000">
                <a:solidFill>
                  <a:schemeClr val="bg2">
                    <a:shade val="50000"/>
                  </a:schemeClr>
                </a:solidFill>
              </a:defRPr>
            </a:lvl1pPr>
            <a:extLst/>
          </a:lstStyle>
          <a:p>
            <a:endParaRPr lang="en-US"/>
          </a:p>
        </p:txBody>
      </p:sp>
      <p:sp>
        <p:nvSpPr>
          <p:cNvPr id="5" name="Slide Number Placeholder 4"/>
          <p:cNvSpPr>
            <a:spLocks noGrp="1"/>
          </p:cNvSpPr>
          <p:nvPr>
            <p:ph type="sldNum" sz="quarter" idx="4"/>
          </p:nvPr>
        </p:nvSpPr>
        <p:spPr>
          <a:xfrm>
            <a:off x="8348328" y="6111875"/>
            <a:ext cx="457200" cy="365125"/>
          </a:xfrm>
          <a:prstGeom prst="rect">
            <a:avLst/>
          </a:prstGeom>
        </p:spPr>
        <p:txBody>
          <a:bodyPr vert="horz" anchor="b"/>
          <a:lstStyle>
            <a:lvl1pPr algn="r" eaLnBrk="1" latinLnBrk="0" hangingPunct="1">
              <a:defRPr kumimoji="0" sz="1000">
                <a:solidFill>
                  <a:schemeClr val="bg2">
                    <a:shade val="50000"/>
                  </a:schemeClr>
                </a:solidFill>
              </a:defRPr>
            </a:lvl1pPr>
            <a:extLst/>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3600" b="1" kern="1200">
          <a:solidFill>
            <a:schemeClr val="accent1">
              <a:tint val="88000"/>
              <a:satMod val="150000"/>
            </a:schemeClr>
          </a:solidFill>
          <a:effectLst>
            <a:outerShdw blurRad="53975" dist="22860" dir="5400000" algn="tl" rotWithShape="0">
              <a:srgbClr val="000000">
                <a:alpha val="55000"/>
              </a:srgbClr>
            </a:outerShdw>
          </a:effectLst>
          <a:latin typeface="+mj-lt"/>
          <a:ea typeface="+mj-ea"/>
          <a:cs typeface="+mj-cs"/>
        </a:defRPr>
      </a:lvl1pPr>
      <a:extLst/>
    </p:titleStyle>
    <p:bodyStyle>
      <a:lvl1pPr marL="265176" indent="-265176" algn="l" rtl="0" eaLnBrk="1" latinLnBrk="0" hangingPunct="1">
        <a:spcBef>
          <a:spcPts val="250"/>
        </a:spcBef>
        <a:buClr>
          <a:schemeClr val="accent1"/>
        </a:buClr>
        <a:buSzPct val="80000"/>
        <a:buFont typeface="Wingdings 2"/>
        <a:buChar char=""/>
        <a:defRPr kumimoji="0" sz="2800" kern="1200">
          <a:solidFill>
            <a:schemeClr val="tx1"/>
          </a:solidFill>
          <a:effectLst/>
          <a:latin typeface="+mn-lt"/>
          <a:ea typeface="+mn-ea"/>
          <a:cs typeface="+mn-cs"/>
        </a:defRPr>
      </a:lvl1pPr>
      <a:lvl2pPr marL="548640" indent="-201168" algn="l" rtl="0" eaLnBrk="1" latinLnBrk="0" hangingPunct="1">
        <a:spcBef>
          <a:spcPts val="250"/>
        </a:spcBef>
        <a:buClr>
          <a:schemeClr val="accent1"/>
        </a:buClr>
        <a:buSzPct val="100000"/>
        <a:buFont typeface="Verdana"/>
        <a:buChar char="◦"/>
        <a:defRPr kumimoji="0" sz="2400" kern="1200">
          <a:solidFill>
            <a:schemeClr val="tx1"/>
          </a:solidFill>
          <a:latin typeface="+mn-lt"/>
          <a:ea typeface="+mn-ea"/>
          <a:cs typeface="+mn-cs"/>
        </a:defRPr>
      </a:lvl2pPr>
      <a:lvl3pPr marL="786384" indent="-182880" algn="l" rtl="0" eaLnBrk="1" latinLnBrk="0" hangingPunct="1">
        <a:spcBef>
          <a:spcPts val="250"/>
        </a:spcBef>
        <a:buClr>
          <a:schemeClr val="accent2">
            <a:tint val="85000"/>
            <a:satMod val="285000"/>
          </a:schemeClr>
        </a:buClr>
        <a:buSzPct val="100000"/>
        <a:buFont typeface="Wingdings 2"/>
        <a:buChar char=""/>
        <a:defRPr kumimoji="0" sz="2200" kern="1200">
          <a:solidFill>
            <a:schemeClr val="tx1"/>
          </a:solidFill>
          <a:latin typeface="+mn-lt"/>
          <a:ea typeface="+mn-ea"/>
          <a:cs typeface="+mn-cs"/>
        </a:defRPr>
      </a:lvl3pPr>
      <a:lvl4pPr marL="1024128" indent="-182880" algn="l" rtl="0" eaLnBrk="1" latinLnBrk="0" hangingPunct="1">
        <a:spcBef>
          <a:spcPts val="230"/>
        </a:spcBef>
        <a:buClr>
          <a:schemeClr val="accent2">
            <a:tint val="85000"/>
            <a:satMod val="285000"/>
          </a:schemeClr>
        </a:buClr>
        <a:buSzPct val="112000"/>
        <a:buFont typeface="Verdana"/>
        <a:buChar char="◦"/>
        <a:defRPr kumimoji="0" sz="1900" kern="1200">
          <a:solidFill>
            <a:schemeClr val="tx1"/>
          </a:solidFill>
          <a:latin typeface="+mn-lt"/>
          <a:ea typeface="+mn-ea"/>
          <a:cs typeface="+mn-cs"/>
        </a:defRPr>
      </a:lvl4pPr>
      <a:lvl5pPr marL="1280160" indent="-182880" algn="l" rtl="0" eaLnBrk="1" latinLnBrk="0" hangingPunct="1">
        <a:spcBef>
          <a:spcPts val="250"/>
        </a:spcBef>
        <a:buClr>
          <a:schemeClr val="accent3">
            <a:tint val="85000"/>
            <a:satMod val="275000"/>
          </a:schemeClr>
        </a:buClr>
        <a:buSzPct val="100000"/>
        <a:buFont typeface="Wingdings 2"/>
        <a:buChar char=""/>
        <a:defRPr kumimoji="0" sz="1800" kern="1200">
          <a:solidFill>
            <a:schemeClr val="tx1"/>
          </a:solidFill>
          <a:latin typeface="+mn-lt"/>
          <a:ea typeface="+mn-ea"/>
          <a:cs typeface="+mn-cs"/>
        </a:defRPr>
      </a:lvl5pPr>
      <a:lvl6pPr marL="1490472" indent="-182880" algn="l" rtl="0" eaLnBrk="1" latinLnBrk="0" hangingPunct="1">
        <a:spcBef>
          <a:spcPts val="250"/>
        </a:spcBef>
        <a:buClr>
          <a:schemeClr val="accent3">
            <a:tint val="85000"/>
            <a:satMod val="275000"/>
          </a:schemeClr>
        </a:buClr>
        <a:buSzPct val="100000"/>
        <a:buFont typeface="Verdana"/>
        <a:buChar char="◦"/>
        <a:defRPr kumimoji="0" sz="1700" kern="1200" baseline="0">
          <a:solidFill>
            <a:schemeClr val="tx1"/>
          </a:solidFill>
          <a:latin typeface="+mn-lt"/>
          <a:ea typeface="+mn-ea"/>
          <a:cs typeface="+mn-cs"/>
        </a:defRPr>
      </a:lvl6pPr>
      <a:lvl7pPr marL="1700784" indent="-182880" algn="l" rtl="0" eaLnBrk="1" latinLnBrk="0" hangingPunct="1">
        <a:spcBef>
          <a:spcPts val="255"/>
        </a:spcBef>
        <a:buClr>
          <a:schemeClr val="accent3">
            <a:tint val="85000"/>
            <a:satMod val="275000"/>
          </a:schemeClr>
        </a:buClr>
        <a:buSzPct val="100000"/>
        <a:buFont typeface="Wingdings 2"/>
        <a:buChar char=""/>
        <a:defRPr kumimoji="0" sz="1500" kern="1200">
          <a:solidFill>
            <a:schemeClr val="tx1"/>
          </a:solidFill>
          <a:latin typeface="+mn-lt"/>
          <a:ea typeface="+mn-ea"/>
          <a:cs typeface="+mn-cs"/>
        </a:defRPr>
      </a:lvl7pPr>
      <a:lvl8pPr marL="1920240" indent="-182880" algn="l" rtl="0" eaLnBrk="1" latinLnBrk="0" hangingPunct="1">
        <a:spcBef>
          <a:spcPts val="257"/>
        </a:spcBef>
        <a:buClr>
          <a:schemeClr val="accent3">
            <a:tint val="85000"/>
            <a:satMod val="275000"/>
          </a:schemeClr>
        </a:buClr>
        <a:buSzPct val="100000"/>
        <a:buFont typeface="Verdana"/>
        <a:buChar char="◦"/>
        <a:defRPr kumimoji="0" sz="1500" kern="1200" baseline="0">
          <a:solidFill>
            <a:schemeClr val="tx1"/>
          </a:solidFill>
          <a:latin typeface="+mn-lt"/>
          <a:ea typeface="+mn-ea"/>
          <a:cs typeface="+mn-cs"/>
        </a:defRPr>
      </a:lvl8pPr>
      <a:lvl9pPr marL="2148840" indent="-182880" algn="l" rtl="0" eaLnBrk="1" latinLnBrk="0" hangingPunct="1">
        <a:spcBef>
          <a:spcPts val="255"/>
        </a:spcBef>
        <a:buClr>
          <a:schemeClr val="accent3">
            <a:tint val="85000"/>
            <a:satMod val="275000"/>
          </a:schemeClr>
        </a:buClr>
        <a:buSzPct val="100000"/>
        <a:buFont typeface="Wingdings 2"/>
        <a:buChar char=""/>
        <a:defRPr kumimoji="0" sz="1500" kern="120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33425" y="2414588"/>
            <a:ext cx="7772400" cy="1828800"/>
          </a:xfrm>
        </p:spPr>
        <p:txBody>
          <a:bodyPr>
            <a:normAutofit fontScale="90000"/>
          </a:bodyPr>
          <a:lstStyle/>
          <a:p>
            <a:r>
              <a:rPr lang="en-US" b="1" dirty="0" smtClean="0">
                <a:solidFill>
                  <a:srgbClr val="FF0000"/>
                </a:solidFill>
              </a:rPr>
              <a:t/>
            </a:r>
            <a:br>
              <a:rPr lang="en-US" b="1" dirty="0" smtClean="0">
                <a:solidFill>
                  <a:srgbClr val="FF0000"/>
                </a:solidFill>
              </a:rPr>
            </a:br>
            <a:r>
              <a:rPr lang="en-US" dirty="0">
                <a:solidFill>
                  <a:srgbClr val="FF0000"/>
                </a:solidFill>
              </a:rPr>
              <a:t/>
            </a:r>
            <a:br>
              <a:rPr lang="en-US" dirty="0">
                <a:solidFill>
                  <a:srgbClr val="FF0000"/>
                </a:solidFill>
              </a:rPr>
            </a:br>
            <a:r>
              <a:rPr lang="en-US" b="1" dirty="0" err="1" smtClean="0">
                <a:solidFill>
                  <a:srgbClr val="FF0000"/>
                </a:solidFill>
              </a:rPr>
              <a:t>Myxomatosis</a:t>
            </a:r>
            <a:r>
              <a:rPr lang="en-US" b="1" dirty="0" smtClean="0">
                <a:solidFill>
                  <a:srgbClr val="FF0000"/>
                </a:solidFill>
              </a:rPr>
              <a:t> In Rabbits</a:t>
            </a:r>
            <a:br>
              <a:rPr lang="en-US" b="1" dirty="0" smtClean="0">
                <a:solidFill>
                  <a:srgbClr val="FF0000"/>
                </a:solidFill>
              </a:rPr>
            </a:br>
            <a:r>
              <a:rPr lang="en-US" sz="1300" b="1" dirty="0" err="1" smtClean="0"/>
              <a:t>MVSc</a:t>
            </a:r>
            <a:r>
              <a:rPr lang="en-US" sz="1300" b="1" dirty="0" smtClean="0"/>
              <a:t> VPP 611 (Unit II)</a:t>
            </a:r>
            <a:br>
              <a:rPr lang="en-US" sz="1300" b="1" dirty="0" smtClean="0"/>
            </a:br>
            <a:r>
              <a:rPr lang="en-US" sz="1300" b="1" dirty="0" smtClean="0"/>
              <a:t>30/12/2020 </a:t>
            </a:r>
            <a:r>
              <a:rPr lang="en-US" sz="1300" dirty="0"/>
              <a:t/>
            </a:r>
            <a:br>
              <a:rPr lang="en-US" sz="1300" dirty="0"/>
            </a:br>
            <a:endParaRPr lang="en-IN" sz="1300" dirty="0"/>
          </a:p>
        </p:txBody>
      </p:sp>
      <p:sp>
        <p:nvSpPr>
          <p:cNvPr id="3" name="Subtitle 2"/>
          <p:cNvSpPr>
            <a:spLocks noGrp="1"/>
          </p:cNvSpPr>
          <p:nvPr>
            <p:ph type="subTitle" idx="1"/>
          </p:nvPr>
        </p:nvSpPr>
        <p:spPr>
          <a:xfrm>
            <a:off x="609600" y="4267200"/>
            <a:ext cx="7772400" cy="914400"/>
          </a:xfrm>
        </p:spPr>
        <p:txBody>
          <a:bodyPr>
            <a:normAutofit fontScale="92500" lnSpcReduction="20000"/>
          </a:bodyPr>
          <a:lstStyle/>
          <a:p>
            <a:pPr algn="ctr">
              <a:spcBef>
                <a:spcPts val="0"/>
              </a:spcBef>
            </a:pPr>
            <a:r>
              <a:rPr lang="en-US" sz="2400" dirty="0">
                <a:solidFill>
                  <a:srgbClr val="00B050"/>
                </a:solidFill>
                <a:latin typeface="Algerian" pitchFamily="82" charset="0"/>
              </a:rPr>
              <a:t>DR. SANJIV KUMAR</a:t>
            </a:r>
          </a:p>
          <a:p>
            <a:pPr algn="ctr">
              <a:spcBef>
                <a:spcPts val="0"/>
              </a:spcBef>
            </a:pPr>
            <a:r>
              <a:rPr lang="en-US" sz="2400" dirty="0">
                <a:solidFill>
                  <a:srgbClr val="00B050"/>
                </a:solidFill>
                <a:latin typeface="Algerian" pitchFamily="82" charset="0"/>
              </a:rPr>
              <a:t>ASSTT. PROFESSOR, DEPTT. OF PATHOLOGY,</a:t>
            </a:r>
          </a:p>
          <a:p>
            <a:pPr algn="ctr">
              <a:spcBef>
                <a:spcPts val="0"/>
              </a:spcBef>
            </a:pPr>
            <a:r>
              <a:rPr lang="en-US" sz="2400" dirty="0">
                <a:solidFill>
                  <a:srgbClr val="00B050"/>
                </a:solidFill>
                <a:latin typeface="Algerian" pitchFamily="82" charset="0"/>
              </a:rPr>
              <a:t>BVC, PATNA</a:t>
            </a:r>
          </a:p>
          <a:p>
            <a:endParaRPr lang="en-IN" sz="2400" dirty="0"/>
          </a:p>
        </p:txBody>
      </p:sp>
      <p:pic>
        <p:nvPicPr>
          <p:cNvPr id="409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248400" y="385763"/>
            <a:ext cx="2257425" cy="20288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66983395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Introduction</a:t>
            </a:r>
            <a:endParaRPr lang="en-IN" dirty="0"/>
          </a:p>
        </p:txBody>
      </p:sp>
      <p:sp>
        <p:nvSpPr>
          <p:cNvPr id="3" name="Content Placeholder 2"/>
          <p:cNvSpPr>
            <a:spLocks noGrp="1"/>
          </p:cNvSpPr>
          <p:nvPr>
            <p:ph idx="1"/>
          </p:nvPr>
        </p:nvSpPr>
        <p:spPr>
          <a:xfrm>
            <a:off x="502920" y="530352"/>
            <a:ext cx="8183880" cy="4575048"/>
          </a:xfrm>
        </p:spPr>
        <p:txBody>
          <a:bodyPr>
            <a:normAutofit fontScale="62500" lnSpcReduction="20000"/>
          </a:bodyPr>
          <a:lstStyle/>
          <a:p>
            <a:pPr algn="just">
              <a:lnSpc>
                <a:spcPct val="170000"/>
              </a:lnSpc>
            </a:pPr>
            <a:r>
              <a:rPr lang="en-US" dirty="0" err="1" smtClean="0">
                <a:latin typeface="Times New Roman" pitchFamily="18" charset="0"/>
                <a:cs typeface="Times New Roman" pitchFamily="18" charset="0"/>
              </a:rPr>
              <a:t>Myxomatosis</a:t>
            </a:r>
            <a:r>
              <a:rPr lang="en-US" dirty="0" smtClean="0">
                <a:latin typeface="Times New Roman" pitchFamily="18" charset="0"/>
                <a:cs typeface="Times New Roman" pitchFamily="18" charset="0"/>
              </a:rPr>
              <a:t> </a:t>
            </a:r>
            <a:r>
              <a:rPr lang="en-US" dirty="0">
                <a:latin typeface="Times New Roman" pitchFamily="18" charset="0"/>
                <a:cs typeface="Times New Roman" pitchFamily="18" charset="0"/>
              </a:rPr>
              <a:t>is a infectious, virulent and contagious disease caused by </a:t>
            </a:r>
            <a:r>
              <a:rPr lang="en-US" dirty="0" err="1">
                <a:latin typeface="Times New Roman" pitchFamily="18" charset="0"/>
                <a:cs typeface="Times New Roman" pitchFamily="18" charset="0"/>
              </a:rPr>
              <a:t>myxoma</a:t>
            </a:r>
            <a:r>
              <a:rPr lang="en-US" dirty="0">
                <a:latin typeface="Times New Roman" pitchFamily="18" charset="0"/>
                <a:cs typeface="Times New Roman" pitchFamily="18" charset="0"/>
              </a:rPr>
              <a:t> virus </a:t>
            </a:r>
            <a:r>
              <a:rPr lang="en-US" dirty="0" err="1">
                <a:latin typeface="Times New Roman" pitchFamily="18" charset="0"/>
                <a:cs typeface="Times New Roman" pitchFamily="18" charset="0"/>
              </a:rPr>
              <a:t>characterised</a:t>
            </a:r>
            <a:r>
              <a:rPr lang="en-US" dirty="0">
                <a:latin typeface="Times New Roman" pitchFamily="18" charset="0"/>
                <a:cs typeface="Times New Roman" pitchFamily="18" charset="0"/>
              </a:rPr>
              <a:t> by severe immunosuppression and the appearance of skin </a:t>
            </a:r>
            <a:r>
              <a:rPr lang="en-US" dirty="0" err="1">
                <a:latin typeface="Times New Roman" pitchFamily="18" charset="0"/>
                <a:cs typeface="Times New Roman" pitchFamily="18" charset="0"/>
              </a:rPr>
              <a:t>pseudotumours</a:t>
            </a:r>
            <a:r>
              <a:rPr lang="en-US" dirty="0">
                <a:latin typeface="Times New Roman" pitchFamily="18" charset="0"/>
                <a:cs typeface="Times New Roman" pitchFamily="18" charset="0"/>
              </a:rPr>
              <a:t> (</a:t>
            </a:r>
            <a:r>
              <a:rPr lang="en-US" dirty="0" err="1">
                <a:latin typeface="Times New Roman" pitchFamily="18" charset="0"/>
                <a:cs typeface="Times New Roman" pitchFamily="18" charset="0"/>
              </a:rPr>
              <a:t>myxomas</a:t>
            </a:r>
            <a:r>
              <a:rPr lang="en-US" dirty="0">
                <a:latin typeface="Times New Roman" pitchFamily="18" charset="0"/>
                <a:cs typeface="Times New Roman" pitchFamily="18" charset="0"/>
              </a:rPr>
              <a:t>) which is termed '</a:t>
            </a:r>
            <a:r>
              <a:rPr lang="en-US" dirty="0" err="1">
                <a:latin typeface="Times New Roman" pitchFamily="18" charset="0"/>
                <a:cs typeface="Times New Roman" pitchFamily="18" charset="0"/>
              </a:rPr>
              <a:t>myxomatosis</a:t>
            </a:r>
            <a:r>
              <a:rPr lang="en-US" dirty="0">
                <a:latin typeface="Times New Roman" pitchFamily="18" charset="0"/>
                <a:cs typeface="Times New Roman" pitchFamily="18" charset="0"/>
              </a:rPr>
              <a:t>' for the </a:t>
            </a:r>
            <a:r>
              <a:rPr lang="en-US" dirty="0" err="1">
                <a:latin typeface="Times New Roman" pitchFamily="18" charset="0"/>
                <a:cs typeface="Times New Roman" pitchFamily="18" charset="0"/>
              </a:rPr>
              <a:t>mucoid</a:t>
            </a:r>
            <a:r>
              <a:rPr lang="en-US" dirty="0">
                <a:latin typeface="Times New Roman" pitchFamily="18" charset="0"/>
                <a:cs typeface="Times New Roman" pitchFamily="18" charset="0"/>
              </a:rPr>
              <a:t> nature of the cut surface of the lesions. </a:t>
            </a:r>
          </a:p>
          <a:p>
            <a:pPr algn="just">
              <a:lnSpc>
                <a:spcPct val="170000"/>
              </a:lnSpc>
            </a:pPr>
            <a:r>
              <a:rPr lang="en-US" dirty="0" smtClean="0">
                <a:latin typeface="Times New Roman" pitchFamily="18" charset="0"/>
                <a:cs typeface="Times New Roman" pitchFamily="18" charset="0"/>
              </a:rPr>
              <a:t>The </a:t>
            </a:r>
            <a:r>
              <a:rPr lang="en-US" dirty="0" err="1">
                <a:latin typeface="Times New Roman" pitchFamily="18" charset="0"/>
                <a:cs typeface="Times New Roman" pitchFamily="18" charset="0"/>
              </a:rPr>
              <a:t>myxoma</a:t>
            </a:r>
            <a:r>
              <a:rPr lang="en-US" dirty="0">
                <a:latin typeface="Times New Roman" pitchFamily="18" charset="0"/>
                <a:cs typeface="Times New Roman" pitchFamily="18" charset="0"/>
              </a:rPr>
              <a:t> virus is a large virus with a double-stranded DNA genome of 163 </a:t>
            </a:r>
            <a:r>
              <a:rPr lang="en-US" dirty="0" err="1">
                <a:latin typeface="Times New Roman" pitchFamily="18" charset="0"/>
                <a:cs typeface="Times New Roman" pitchFamily="18" charset="0"/>
              </a:rPr>
              <a:t>kilobases</a:t>
            </a:r>
            <a:r>
              <a:rPr lang="en-US" dirty="0">
                <a:latin typeface="Times New Roman" pitchFamily="18" charset="0"/>
                <a:cs typeface="Times New Roman" pitchFamily="18" charset="0"/>
              </a:rPr>
              <a:t> (kb) </a:t>
            </a:r>
          </a:p>
          <a:p>
            <a:pPr algn="just">
              <a:lnSpc>
                <a:spcPct val="170000"/>
              </a:lnSpc>
            </a:pPr>
            <a:r>
              <a:rPr lang="en-US" dirty="0" smtClean="0">
                <a:latin typeface="Times New Roman" pitchFamily="18" charset="0"/>
                <a:cs typeface="Times New Roman" pitchFamily="18" charset="0"/>
              </a:rPr>
              <a:t>Replicates </a:t>
            </a:r>
            <a:r>
              <a:rPr lang="en-US" dirty="0">
                <a:latin typeface="Times New Roman" pitchFamily="18" charset="0"/>
                <a:cs typeface="Times New Roman" pitchFamily="18" charset="0"/>
              </a:rPr>
              <a:t>in the cytoplasm of infected cells. </a:t>
            </a:r>
          </a:p>
          <a:p>
            <a:pPr algn="just">
              <a:lnSpc>
                <a:spcPct val="170000"/>
              </a:lnSpc>
            </a:pPr>
            <a:r>
              <a:rPr lang="en-US" dirty="0" smtClean="0">
                <a:latin typeface="Times New Roman" pitchFamily="18" charset="0"/>
                <a:cs typeface="Times New Roman" pitchFamily="18" charset="0"/>
              </a:rPr>
              <a:t>There </a:t>
            </a:r>
            <a:r>
              <a:rPr lang="en-US" dirty="0">
                <a:latin typeface="Times New Roman" pitchFamily="18" charset="0"/>
                <a:cs typeface="Times New Roman" pitchFamily="18" charset="0"/>
              </a:rPr>
              <a:t>are two major geographic types of the virus: South American (natural host: </a:t>
            </a:r>
            <a:r>
              <a:rPr lang="en-US" i="1" dirty="0">
                <a:latin typeface="Times New Roman" pitchFamily="18" charset="0"/>
                <a:cs typeface="Times New Roman" pitchFamily="18" charset="0"/>
              </a:rPr>
              <a:t>S. </a:t>
            </a:r>
            <a:r>
              <a:rPr lang="en-US" i="1" dirty="0" err="1">
                <a:latin typeface="Times New Roman" pitchFamily="18" charset="0"/>
                <a:cs typeface="Times New Roman" pitchFamily="18" charset="0"/>
              </a:rPr>
              <a:t>brasiliensis</a:t>
            </a:r>
            <a:r>
              <a:rPr lang="en-US" dirty="0">
                <a:latin typeface="Times New Roman" pitchFamily="18" charset="0"/>
                <a:cs typeface="Times New Roman" pitchFamily="18" charset="0"/>
              </a:rPr>
              <a:t>) and Californian (natural host: </a:t>
            </a:r>
            <a:r>
              <a:rPr lang="en-US" i="1" dirty="0">
                <a:latin typeface="Times New Roman" pitchFamily="18" charset="0"/>
                <a:cs typeface="Times New Roman" pitchFamily="18" charset="0"/>
              </a:rPr>
              <a:t>S. </a:t>
            </a:r>
            <a:r>
              <a:rPr lang="en-US" i="1" dirty="0" err="1">
                <a:latin typeface="Times New Roman" pitchFamily="18" charset="0"/>
                <a:cs typeface="Times New Roman" pitchFamily="18" charset="0"/>
              </a:rPr>
              <a:t>bachmani</a:t>
            </a:r>
            <a:r>
              <a:rPr lang="en-US" dirty="0">
                <a:latin typeface="Times New Roman" pitchFamily="18" charset="0"/>
                <a:cs typeface="Times New Roman" pitchFamily="18" charset="0"/>
              </a:rPr>
              <a:t>). </a:t>
            </a:r>
            <a:endParaRPr lang="en-US" dirty="0" smtClean="0">
              <a:latin typeface="Times New Roman" pitchFamily="18" charset="0"/>
              <a:cs typeface="Times New Roman" pitchFamily="18" charset="0"/>
            </a:endParaRPr>
          </a:p>
          <a:p>
            <a:pPr algn="just">
              <a:lnSpc>
                <a:spcPct val="170000"/>
              </a:lnSpc>
            </a:pPr>
            <a:r>
              <a:rPr lang="en-US" dirty="0" smtClean="0">
                <a:latin typeface="Times New Roman" pitchFamily="18" charset="0"/>
                <a:cs typeface="Times New Roman" pitchFamily="18" charset="0"/>
              </a:rPr>
              <a:t>In </a:t>
            </a:r>
            <a:r>
              <a:rPr lang="en-US" dirty="0">
                <a:latin typeface="Times New Roman" pitchFamily="18" charset="0"/>
                <a:cs typeface="Times New Roman" pitchFamily="18" charset="0"/>
              </a:rPr>
              <a:t>the natural hosts, the native virus causes a benign cutaneous fibroma </a:t>
            </a:r>
          </a:p>
          <a:p>
            <a:endParaRPr lang="en-IN" dirty="0"/>
          </a:p>
        </p:txBody>
      </p:sp>
    </p:spTree>
    <p:extLst>
      <p:ext uri="{BB962C8B-B14F-4D97-AF65-F5344CB8AC3E}">
        <p14:creationId xmlns:p14="http://schemas.microsoft.com/office/powerpoint/2010/main" val="57050048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Etiology</a:t>
            </a:r>
            <a:endParaRPr lang="en-IN" dirty="0"/>
          </a:p>
        </p:txBody>
      </p:sp>
      <p:sp>
        <p:nvSpPr>
          <p:cNvPr id="3" name="Content Placeholder 2"/>
          <p:cNvSpPr>
            <a:spLocks noGrp="1"/>
          </p:cNvSpPr>
          <p:nvPr>
            <p:ph idx="1"/>
          </p:nvPr>
        </p:nvSpPr>
        <p:spPr/>
        <p:txBody>
          <a:bodyPr>
            <a:normAutofit/>
          </a:bodyPr>
          <a:lstStyle/>
          <a:p>
            <a:pPr>
              <a:lnSpc>
                <a:spcPct val="150000"/>
              </a:lnSpc>
            </a:pPr>
            <a:r>
              <a:rPr lang="en-US" sz="2400" b="1" dirty="0">
                <a:latin typeface="Times New Roman" pitchFamily="18" charset="0"/>
                <a:cs typeface="Times New Roman" pitchFamily="18" charset="0"/>
              </a:rPr>
              <a:t>Family</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Poxviridae</a:t>
            </a:r>
            <a:r>
              <a:rPr lang="en-US" sz="2400" dirty="0">
                <a:latin typeface="Times New Roman" pitchFamily="18" charset="0"/>
                <a:cs typeface="Times New Roman" pitchFamily="18" charset="0"/>
              </a:rPr>
              <a:t> (double stranded DNA) </a:t>
            </a:r>
          </a:p>
          <a:p>
            <a:pPr>
              <a:lnSpc>
                <a:spcPct val="150000"/>
              </a:lnSpc>
            </a:pPr>
            <a:r>
              <a:rPr lang="en-IN" sz="2400" dirty="0">
                <a:latin typeface="Times New Roman" pitchFamily="18" charset="0"/>
                <a:cs typeface="Times New Roman" pitchFamily="18" charset="0"/>
              </a:rPr>
              <a:t>Subfamily </a:t>
            </a:r>
            <a:r>
              <a:rPr lang="en-IN" sz="2400" b="1" dirty="0" err="1" smtClean="0">
                <a:latin typeface="Times New Roman" pitchFamily="18" charset="0"/>
                <a:cs typeface="Times New Roman" pitchFamily="18" charset="0"/>
              </a:rPr>
              <a:t>Chordopoxvirinae</a:t>
            </a:r>
            <a:r>
              <a:rPr lang="en-IN" sz="2400" b="1" dirty="0" smtClean="0">
                <a:latin typeface="Times New Roman" pitchFamily="18" charset="0"/>
                <a:cs typeface="Times New Roman" pitchFamily="18" charset="0"/>
              </a:rPr>
              <a:t> </a:t>
            </a:r>
            <a:endParaRPr lang="en-IN" sz="2400" dirty="0">
              <a:latin typeface="Times New Roman" pitchFamily="18" charset="0"/>
              <a:cs typeface="Times New Roman" pitchFamily="18" charset="0"/>
            </a:endParaRPr>
          </a:p>
          <a:p>
            <a:pPr>
              <a:lnSpc>
                <a:spcPct val="150000"/>
              </a:lnSpc>
            </a:pPr>
            <a:r>
              <a:rPr lang="en-IN" sz="2400" dirty="0" smtClean="0">
                <a:latin typeface="Times New Roman" pitchFamily="18" charset="0"/>
                <a:cs typeface="Times New Roman" pitchFamily="18" charset="0"/>
              </a:rPr>
              <a:t>Genus</a:t>
            </a:r>
            <a:r>
              <a:rPr lang="en-IN" sz="2400" i="1" dirty="0">
                <a:latin typeface="Times New Roman" pitchFamily="18" charset="0"/>
                <a:cs typeface="Times New Roman" pitchFamily="18" charset="0"/>
              </a:rPr>
              <a:t>: </a:t>
            </a:r>
            <a:r>
              <a:rPr lang="en-IN" sz="2400" b="1" i="1" dirty="0" err="1" smtClean="0">
                <a:latin typeface="Times New Roman" pitchFamily="18" charset="0"/>
                <a:cs typeface="Times New Roman" pitchFamily="18" charset="0"/>
              </a:rPr>
              <a:t>Leporipoxvirus</a:t>
            </a:r>
            <a:r>
              <a:rPr lang="en-IN" sz="2400" b="1" i="1" dirty="0" smtClean="0">
                <a:latin typeface="Times New Roman" pitchFamily="18" charset="0"/>
                <a:cs typeface="Times New Roman" pitchFamily="18" charset="0"/>
              </a:rPr>
              <a:t> </a:t>
            </a:r>
            <a:endParaRPr lang="en-IN" sz="2400" dirty="0">
              <a:latin typeface="Times New Roman" pitchFamily="18" charset="0"/>
              <a:cs typeface="Times New Roman" pitchFamily="18" charset="0"/>
            </a:endParaRPr>
          </a:p>
          <a:p>
            <a:pPr>
              <a:lnSpc>
                <a:spcPct val="150000"/>
              </a:lnSpc>
            </a:pPr>
            <a:r>
              <a:rPr lang="en-IN" sz="2400" i="1" dirty="0">
                <a:latin typeface="Times New Roman" pitchFamily="18" charset="0"/>
                <a:cs typeface="Times New Roman" pitchFamily="18" charset="0"/>
              </a:rPr>
              <a:t>Species </a:t>
            </a:r>
            <a:r>
              <a:rPr lang="en-IN" sz="2400" b="1" i="1" dirty="0" err="1" smtClean="0">
                <a:latin typeface="Times New Roman" pitchFamily="18" charset="0"/>
                <a:cs typeface="Times New Roman" pitchFamily="18" charset="0"/>
              </a:rPr>
              <a:t>Myxoma</a:t>
            </a:r>
            <a:r>
              <a:rPr lang="en-IN" sz="2400" b="1" i="1" dirty="0" smtClean="0">
                <a:latin typeface="Times New Roman" pitchFamily="18" charset="0"/>
                <a:cs typeface="Times New Roman" pitchFamily="18" charset="0"/>
              </a:rPr>
              <a:t> </a:t>
            </a:r>
            <a:r>
              <a:rPr lang="en-IN" sz="2400" b="1" i="1" dirty="0">
                <a:latin typeface="Times New Roman" pitchFamily="18" charset="0"/>
                <a:cs typeface="Times New Roman" pitchFamily="18" charset="0"/>
              </a:rPr>
              <a:t>virus </a:t>
            </a:r>
            <a:endParaRPr lang="en-IN" sz="2400" dirty="0">
              <a:latin typeface="Times New Roman" pitchFamily="18" charset="0"/>
              <a:cs typeface="Times New Roman" pitchFamily="18" charset="0"/>
            </a:endParaRPr>
          </a:p>
        </p:txBody>
      </p:sp>
    </p:spTree>
    <p:extLst>
      <p:ext uri="{BB962C8B-B14F-4D97-AF65-F5344CB8AC3E}">
        <p14:creationId xmlns:p14="http://schemas.microsoft.com/office/powerpoint/2010/main" val="65145259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181600"/>
            <a:ext cx="8183880" cy="1051560"/>
          </a:xfrm>
        </p:spPr>
        <p:txBody>
          <a:bodyPr>
            <a:normAutofit fontScale="90000"/>
          </a:bodyPr>
          <a:lstStyle/>
          <a:p>
            <a:r>
              <a:rPr lang="en-IN" b="1" dirty="0"/>
              <a:t>Spread </a:t>
            </a:r>
            <a:r>
              <a:rPr lang="en-IN" dirty="0"/>
              <a:t/>
            </a:r>
            <a:br>
              <a:rPr lang="en-IN" dirty="0"/>
            </a:br>
            <a:endParaRPr lang="en-IN" dirty="0"/>
          </a:p>
        </p:txBody>
      </p:sp>
      <p:sp>
        <p:nvSpPr>
          <p:cNvPr id="3" name="Content Placeholder 2"/>
          <p:cNvSpPr>
            <a:spLocks noGrp="1"/>
          </p:cNvSpPr>
          <p:nvPr>
            <p:ph idx="1"/>
          </p:nvPr>
        </p:nvSpPr>
        <p:spPr>
          <a:xfrm>
            <a:off x="457200" y="457200"/>
            <a:ext cx="8229600" cy="4525963"/>
          </a:xfrm>
        </p:spPr>
        <p:txBody>
          <a:bodyPr>
            <a:normAutofit lnSpcReduction="10000"/>
          </a:bodyPr>
          <a:lstStyle/>
          <a:p>
            <a:pPr algn="just"/>
            <a:r>
              <a:rPr lang="en-IN" sz="2600" dirty="0" smtClean="0">
                <a:latin typeface="Times New Roman" pitchFamily="18" charset="0"/>
                <a:cs typeface="Times New Roman" pitchFamily="18" charset="0"/>
              </a:rPr>
              <a:t>Direct </a:t>
            </a:r>
            <a:r>
              <a:rPr lang="en-IN" sz="2600" dirty="0">
                <a:latin typeface="Times New Roman" pitchFamily="18" charset="0"/>
                <a:cs typeface="Times New Roman" pitchFamily="18" charset="0"/>
              </a:rPr>
              <a:t>contact </a:t>
            </a:r>
          </a:p>
          <a:p>
            <a:pPr algn="just"/>
            <a:r>
              <a:rPr lang="en-IN" sz="2600" dirty="0" smtClean="0">
                <a:latin typeface="Times New Roman" pitchFamily="18" charset="0"/>
                <a:cs typeface="Times New Roman" pitchFamily="18" charset="0"/>
              </a:rPr>
              <a:t>Aerosol </a:t>
            </a:r>
            <a:r>
              <a:rPr lang="en-IN" sz="2600" dirty="0">
                <a:latin typeface="Times New Roman" pitchFamily="18" charset="0"/>
                <a:cs typeface="Times New Roman" pitchFamily="18" charset="0"/>
              </a:rPr>
              <a:t>transmission </a:t>
            </a:r>
          </a:p>
          <a:p>
            <a:pPr algn="just"/>
            <a:r>
              <a:rPr lang="en-US" sz="2600" dirty="0" smtClean="0">
                <a:latin typeface="Times New Roman" pitchFamily="18" charset="0"/>
                <a:cs typeface="Times New Roman" pitchFamily="18" charset="0"/>
              </a:rPr>
              <a:t>The </a:t>
            </a:r>
            <a:r>
              <a:rPr lang="en-US" sz="2600" dirty="0">
                <a:latin typeface="Times New Roman" pitchFamily="18" charset="0"/>
                <a:cs typeface="Times New Roman" pitchFamily="18" charset="0"/>
              </a:rPr>
              <a:t>principal mode of transmission of the virus is mechanical transport of virus on mouth parts by arthropod vectors, mosquitoes and fleas being most often incriminated, but biting flies, gnats, mites, and lice may serve as vectors. </a:t>
            </a:r>
          </a:p>
          <a:p>
            <a:pPr algn="just"/>
            <a:r>
              <a:rPr lang="en-US" sz="2600" dirty="0" smtClean="0">
                <a:latin typeface="Times New Roman" pitchFamily="18" charset="0"/>
                <a:cs typeface="Times New Roman" pitchFamily="18" charset="0"/>
              </a:rPr>
              <a:t>The </a:t>
            </a:r>
            <a:r>
              <a:rPr lang="en-US" sz="2600" dirty="0">
                <a:latin typeface="Times New Roman" pitchFamily="18" charset="0"/>
                <a:cs typeface="Times New Roman" pitchFamily="18" charset="0"/>
              </a:rPr>
              <a:t>source of virus is usually the superficial layers of the skin, especially of the eyelids and at the base of the ears, where surface-feeding arthropods obtain the virus and serve as mechanical vectors. </a:t>
            </a:r>
          </a:p>
          <a:p>
            <a:endParaRPr lang="en-IN" dirty="0"/>
          </a:p>
        </p:txBody>
      </p:sp>
    </p:spTree>
    <p:extLst>
      <p:ext uri="{BB962C8B-B14F-4D97-AF65-F5344CB8AC3E}">
        <p14:creationId xmlns:p14="http://schemas.microsoft.com/office/powerpoint/2010/main" val="168333713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562600"/>
            <a:ext cx="8183880" cy="1051560"/>
          </a:xfrm>
        </p:spPr>
        <p:txBody>
          <a:bodyPr>
            <a:normAutofit fontScale="90000"/>
          </a:bodyPr>
          <a:lstStyle/>
          <a:p>
            <a:r>
              <a:rPr lang="en-IN" b="1" dirty="0"/>
              <a:t>Pathogenesis </a:t>
            </a:r>
            <a:r>
              <a:rPr lang="en-IN" dirty="0"/>
              <a:t/>
            </a:r>
            <a:br>
              <a:rPr lang="en-IN" dirty="0"/>
            </a:br>
            <a:endParaRPr lang="en-IN" dirty="0"/>
          </a:p>
        </p:txBody>
      </p:sp>
      <p:sp>
        <p:nvSpPr>
          <p:cNvPr id="3" name="Content Placeholder 2"/>
          <p:cNvSpPr>
            <a:spLocks noGrp="1"/>
          </p:cNvSpPr>
          <p:nvPr>
            <p:ph idx="1"/>
          </p:nvPr>
        </p:nvSpPr>
        <p:spPr>
          <a:xfrm>
            <a:off x="502920" y="530352"/>
            <a:ext cx="8183880" cy="4422648"/>
          </a:xfrm>
        </p:spPr>
        <p:txBody>
          <a:bodyPr>
            <a:normAutofit lnSpcReduction="10000"/>
          </a:bodyPr>
          <a:lstStyle/>
          <a:p>
            <a:pPr>
              <a:lnSpc>
                <a:spcPct val="150000"/>
              </a:lnSpc>
            </a:pPr>
            <a:r>
              <a:rPr lang="en-US" sz="2400" dirty="0" smtClean="0">
                <a:latin typeface="Times New Roman" pitchFamily="18" charset="0"/>
                <a:cs typeface="Times New Roman" pitchFamily="18" charset="0"/>
              </a:rPr>
              <a:t>Laboratory </a:t>
            </a:r>
            <a:r>
              <a:rPr lang="en-US" sz="2400" dirty="0">
                <a:latin typeface="Times New Roman" pitchFamily="18" charset="0"/>
                <a:cs typeface="Times New Roman" pitchFamily="18" charset="0"/>
              </a:rPr>
              <a:t>rabbits can be infected with MYXV through direct contact with an infected individual, by an arthropod vector, or simply in the laboratory by direct needle inoculation </a:t>
            </a:r>
          </a:p>
          <a:p>
            <a:pPr>
              <a:lnSpc>
                <a:spcPct val="150000"/>
              </a:lnSpc>
            </a:pPr>
            <a:r>
              <a:rPr lang="en-US" sz="2400" dirty="0">
                <a:latin typeface="Times New Roman" pitchFamily="18" charset="0"/>
                <a:cs typeface="Times New Roman" pitchFamily="18" charset="0"/>
              </a:rPr>
              <a:t>At the site of inoculation viral replication occurs first in the peripheral epidermal cells and then in cells deeper in the dermis </a:t>
            </a:r>
          </a:p>
          <a:p>
            <a:pPr>
              <a:lnSpc>
                <a:spcPct val="150000"/>
              </a:lnSpc>
            </a:pPr>
            <a:r>
              <a:rPr lang="en-US" sz="2400" dirty="0">
                <a:latin typeface="Times New Roman" pitchFamily="18" charset="0"/>
                <a:cs typeface="Times New Roman" pitchFamily="18" charset="0"/>
              </a:rPr>
              <a:t>Initially induces only a mild primary inflammation and mainly attracts neutrophils at early times </a:t>
            </a:r>
            <a:endParaRPr lang="en-IN" sz="2400" dirty="0">
              <a:latin typeface="Times New Roman" pitchFamily="18" charset="0"/>
              <a:cs typeface="Times New Roman" pitchFamily="18" charset="0"/>
            </a:endParaRPr>
          </a:p>
        </p:txBody>
      </p:sp>
    </p:spTree>
    <p:extLst>
      <p:ext uri="{BB962C8B-B14F-4D97-AF65-F5344CB8AC3E}">
        <p14:creationId xmlns:p14="http://schemas.microsoft.com/office/powerpoint/2010/main" val="134399450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Pathogenesis</a:t>
            </a:r>
          </a:p>
        </p:txBody>
      </p:sp>
      <p:sp>
        <p:nvSpPr>
          <p:cNvPr id="3" name="Content Placeholder 2"/>
          <p:cNvSpPr>
            <a:spLocks noGrp="1"/>
          </p:cNvSpPr>
          <p:nvPr>
            <p:ph idx="1"/>
          </p:nvPr>
        </p:nvSpPr>
        <p:spPr/>
        <p:txBody>
          <a:bodyPr>
            <a:normAutofit/>
          </a:bodyPr>
          <a:lstStyle/>
          <a:p>
            <a:pPr algn="just">
              <a:lnSpc>
                <a:spcPct val="200000"/>
              </a:lnSpc>
            </a:pPr>
            <a:r>
              <a:rPr lang="en-US" sz="2400" dirty="0">
                <a:latin typeface="Times New Roman" pitchFamily="18" charset="0"/>
                <a:cs typeface="Times New Roman" pitchFamily="18" charset="0"/>
              </a:rPr>
              <a:t>Langerhans cells infected</a:t>
            </a:r>
          </a:p>
          <a:p>
            <a:pPr algn="just">
              <a:lnSpc>
                <a:spcPct val="200000"/>
              </a:lnSpc>
            </a:pPr>
            <a:r>
              <a:rPr lang="en-US" sz="2400" dirty="0">
                <a:latin typeface="Times New Roman" pitchFamily="18" charset="0"/>
                <a:cs typeface="Times New Roman" pitchFamily="18" charset="0"/>
              </a:rPr>
              <a:t>These cells migrate to the draining lymph node to present viral epitopes in the T-cell zone</a:t>
            </a:r>
          </a:p>
          <a:p>
            <a:pPr algn="just">
              <a:lnSpc>
                <a:spcPct val="200000"/>
              </a:lnSpc>
            </a:pPr>
            <a:r>
              <a:rPr lang="en-US" sz="2400" dirty="0">
                <a:latin typeface="Times New Roman" pitchFamily="18" charset="0"/>
                <a:cs typeface="Times New Roman" pitchFamily="18" charset="0"/>
              </a:rPr>
              <a:t>T-lymphocytes become infected with MYXV and Wide spread cell death in the T-cell zone of many lymphoid organs</a:t>
            </a:r>
            <a:endParaRPr lang="en-IN" sz="2400" dirty="0">
              <a:latin typeface="Times New Roman" pitchFamily="18" charset="0"/>
              <a:cs typeface="Times New Roman" pitchFamily="18" charset="0"/>
            </a:endParaRPr>
          </a:p>
        </p:txBody>
      </p:sp>
    </p:spTree>
    <p:extLst>
      <p:ext uri="{BB962C8B-B14F-4D97-AF65-F5344CB8AC3E}">
        <p14:creationId xmlns:p14="http://schemas.microsoft.com/office/powerpoint/2010/main" val="139265625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Pathogenesis</a:t>
            </a:r>
          </a:p>
        </p:txBody>
      </p:sp>
      <p:sp>
        <p:nvSpPr>
          <p:cNvPr id="3" name="Content Placeholder 2"/>
          <p:cNvSpPr>
            <a:spLocks noGrp="1"/>
          </p:cNvSpPr>
          <p:nvPr>
            <p:ph idx="1"/>
          </p:nvPr>
        </p:nvSpPr>
        <p:spPr/>
        <p:txBody>
          <a:bodyPr>
            <a:normAutofit/>
          </a:bodyPr>
          <a:lstStyle/>
          <a:p>
            <a:pPr algn="just">
              <a:lnSpc>
                <a:spcPct val="150000"/>
              </a:lnSpc>
            </a:pPr>
            <a:r>
              <a:rPr lang="en-US" sz="2400" dirty="0">
                <a:latin typeface="Times New Roman" pitchFamily="18" charset="0"/>
                <a:cs typeface="Times New Roman" pitchFamily="18" charset="0"/>
              </a:rPr>
              <a:t>The virus disseminates to distal tissues by lymphocytes and possibly monocytes there is little or no free virus in the bloodstream </a:t>
            </a:r>
          </a:p>
          <a:p>
            <a:pPr algn="just">
              <a:lnSpc>
                <a:spcPct val="150000"/>
              </a:lnSpc>
            </a:pPr>
            <a:r>
              <a:rPr lang="en-US" sz="2400" dirty="0">
                <a:latin typeface="Times New Roman" pitchFamily="18" charset="0"/>
                <a:cs typeface="Times New Roman" pitchFamily="18" charset="0"/>
              </a:rPr>
              <a:t>Once in the blood and lymph, MYXV spreads via infected leukocytes to different organs </a:t>
            </a:r>
          </a:p>
          <a:p>
            <a:pPr algn="just">
              <a:lnSpc>
                <a:spcPct val="150000"/>
              </a:lnSpc>
            </a:pPr>
            <a:r>
              <a:rPr lang="en-US" sz="2400" dirty="0">
                <a:latin typeface="Times New Roman" pitchFamily="18" charset="0"/>
                <a:cs typeface="Times New Roman" pitchFamily="18" charset="0"/>
              </a:rPr>
              <a:t>Major sites of pathology are in the lymphoid tissues, skin and </a:t>
            </a:r>
            <a:r>
              <a:rPr lang="en-US" sz="2400" dirty="0" err="1">
                <a:latin typeface="Times New Roman" pitchFamily="18" charset="0"/>
                <a:cs typeface="Times New Roman" pitchFamily="18" charset="0"/>
              </a:rPr>
              <a:t>mucocutaneous</a:t>
            </a:r>
            <a:r>
              <a:rPr lang="en-US" sz="2400" dirty="0">
                <a:latin typeface="Times New Roman" pitchFamily="18" charset="0"/>
                <a:cs typeface="Times New Roman" pitchFamily="18" charset="0"/>
              </a:rPr>
              <a:t> junctions and in the testes in the male </a:t>
            </a:r>
            <a:endParaRPr lang="en-IN" sz="2400" dirty="0">
              <a:latin typeface="Times New Roman" pitchFamily="18" charset="0"/>
              <a:cs typeface="Times New Roman" pitchFamily="18" charset="0"/>
            </a:endParaRPr>
          </a:p>
        </p:txBody>
      </p:sp>
    </p:spTree>
    <p:extLst>
      <p:ext uri="{BB962C8B-B14F-4D97-AF65-F5344CB8AC3E}">
        <p14:creationId xmlns:p14="http://schemas.microsoft.com/office/powerpoint/2010/main" val="123317583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Pathogenesis</a:t>
            </a:r>
          </a:p>
        </p:txBody>
      </p:sp>
      <p:sp>
        <p:nvSpPr>
          <p:cNvPr id="3" name="Content Placeholder 2"/>
          <p:cNvSpPr>
            <a:spLocks noGrp="1"/>
          </p:cNvSpPr>
          <p:nvPr>
            <p:ph idx="1"/>
          </p:nvPr>
        </p:nvSpPr>
        <p:spPr/>
        <p:txBody>
          <a:bodyPr>
            <a:normAutofit/>
          </a:bodyPr>
          <a:lstStyle/>
          <a:p>
            <a:pPr>
              <a:lnSpc>
                <a:spcPct val="150000"/>
              </a:lnSpc>
            </a:pPr>
            <a:r>
              <a:rPr lang="en-US" sz="2400" dirty="0">
                <a:latin typeface="Times New Roman" pitchFamily="18" charset="0"/>
                <a:cs typeface="Times New Roman" pitchFamily="18" charset="0"/>
              </a:rPr>
              <a:t>MYXV replication in these organs induces a strong </a:t>
            </a:r>
            <a:r>
              <a:rPr lang="en-US" sz="2400" dirty="0" err="1">
                <a:latin typeface="Times New Roman" pitchFamily="18" charset="0"/>
                <a:cs typeface="Times New Roman" pitchFamily="18" charset="0"/>
              </a:rPr>
              <a:t>polymorphonuclear</a:t>
            </a:r>
            <a:r>
              <a:rPr lang="en-US" sz="2400" dirty="0">
                <a:latin typeface="Times New Roman" pitchFamily="18" charset="0"/>
                <a:cs typeface="Times New Roman" pitchFamily="18" charset="0"/>
              </a:rPr>
              <a:t> (PMN) cell-influx and skin lesions </a:t>
            </a:r>
          </a:p>
          <a:p>
            <a:pPr>
              <a:lnSpc>
                <a:spcPct val="150000"/>
              </a:lnSpc>
            </a:pPr>
            <a:r>
              <a:rPr lang="en-US" sz="2400" dirty="0">
                <a:latin typeface="Times New Roman" pitchFamily="18" charset="0"/>
                <a:cs typeface="Times New Roman" pitchFamily="18" charset="0"/>
              </a:rPr>
              <a:t>Formed lesions that contain high viral titers, favoring successful spread by mechanical </a:t>
            </a:r>
            <a:r>
              <a:rPr lang="en-US" sz="2400" dirty="0" smtClean="0">
                <a:latin typeface="Times New Roman" pitchFamily="18" charset="0"/>
                <a:cs typeface="Times New Roman" pitchFamily="18" charset="0"/>
              </a:rPr>
              <a:t>vectors. </a:t>
            </a:r>
            <a:endParaRPr lang="en-IN" sz="2400" dirty="0">
              <a:latin typeface="Times New Roman" pitchFamily="18" charset="0"/>
              <a:cs typeface="Times New Roman" pitchFamily="18" charset="0"/>
            </a:endParaRPr>
          </a:p>
        </p:txBody>
      </p:sp>
    </p:spTree>
    <p:extLst>
      <p:ext uri="{BB962C8B-B14F-4D97-AF65-F5344CB8AC3E}">
        <p14:creationId xmlns:p14="http://schemas.microsoft.com/office/powerpoint/2010/main" val="191823738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Pathogenesis</a:t>
            </a:r>
          </a:p>
        </p:txBody>
      </p:sp>
      <p:pic>
        <p:nvPicPr>
          <p:cNvPr id="102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tretch>
            <a:fillRect/>
          </a:stretch>
        </p:blipFill>
        <p:spPr bwMode="auto">
          <a:xfrm>
            <a:off x="2133600" y="457200"/>
            <a:ext cx="4953000" cy="487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79113102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dirty="0"/>
              <a:t>Clinical signs </a:t>
            </a:r>
            <a:br>
              <a:rPr lang="en-IN" dirty="0"/>
            </a:br>
            <a:endParaRPr lang="en-IN" dirty="0"/>
          </a:p>
        </p:txBody>
      </p:sp>
      <p:sp>
        <p:nvSpPr>
          <p:cNvPr id="3" name="Content Placeholder 2"/>
          <p:cNvSpPr>
            <a:spLocks noGrp="1"/>
          </p:cNvSpPr>
          <p:nvPr>
            <p:ph idx="1"/>
          </p:nvPr>
        </p:nvSpPr>
        <p:spPr/>
        <p:txBody>
          <a:bodyPr>
            <a:normAutofit fontScale="47500" lnSpcReduction="20000"/>
          </a:bodyPr>
          <a:lstStyle/>
          <a:p>
            <a:pPr algn="just">
              <a:lnSpc>
                <a:spcPct val="170000"/>
              </a:lnSpc>
            </a:pPr>
            <a:r>
              <a:rPr lang="en-US" sz="3600" dirty="0" smtClean="0">
                <a:latin typeface="Times New Roman" pitchFamily="18" charset="0"/>
                <a:cs typeface="Times New Roman" pitchFamily="18" charset="0"/>
              </a:rPr>
              <a:t>The </a:t>
            </a:r>
            <a:r>
              <a:rPr lang="en-US" sz="3600" dirty="0">
                <a:latin typeface="Times New Roman" pitchFamily="18" charset="0"/>
                <a:cs typeface="Times New Roman" pitchFamily="18" charset="0"/>
              </a:rPr>
              <a:t>severity of disease varies with the </a:t>
            </a:r>
            <a:r>
              <a:rPr lang="en-US" sz="3600" b="1" dirty="0">
                <a:latin typeface="Times New Roman" pitchFamily="18" charset="0"/>
                <a:cs typeface="Times New Roman" pitchFamily="18" charset="0"/>
              </a:rPr>
              <a:t>strain of virus and the host species and breed</a:t>
            </a:r>
            <a:r>
              <a:rPr lang="en-US" sz="3600" dirty="0">
                <a:latin typeface="Times New Roman" pitchFamily="18" charset="0"/>
                <a:cs typeface="Times New Roman" pitchFamily="18" charset="0"/>
              </a:rPr>
              <a:t>. All breeds of rabbit are affected. </a:t>
            </a:r>
            <a:endParaRPr lang="en-US" sz="3600" dirty="0" smtClean="0">
              <a:latin typeface="Times New Roman" pitchFamily="18" charset="0"/>
              <a:cs typeface="Times New Roman" pitchFamily="18" charset="0"/>
            </a:endParaRPr>
          </a:p>
          <a:p>
            <a:pPr algn="just">
              <a:lnSpc>
                <a:spcPct val="170000"/>
              </a:lnSpc>
            </a:pPr>
            <a:r>
              <a:rPr lang="en-US" sz="3600" dirty="0" smtClean="0">
                <a:latin typeface="Times New Roman" pitchFamily="18" charset="0"/>
                <a:cs typeface="Times New Roman" pitchFamily="18" charset="0"/>
              </a:rPr>
              <a:t>While </a:t>
            </a:r>
            <a:r>
              <a:rPr lang="en-US" sz="3600" dirty="0">
                <a:latin typeface="Times New Roman" pitchFamily="18" charset="0"/>
                <a:cs typeface="Times New Roman" pitchFamily="18" charset="0"/>
              </a:rPr>
              <a:t>wild rabbits in Australia have developed a partial genetic resistance to the disease from a long history of exposure, domestic rabbits are highly susceptible.</a:t>
            </a:r>
          </a:p>
          <a:p>
            <a:pPr algn="just">
              <a:lnSpc>
                <a:spcPct val="170000"/>
              </a:lnSpc>
            </a:pPr>
            <a:endParaRPr lang="en-IN" sz="3600" dirty="0">
              <a:latin typeface="Times New Roman" pitchFamily="18" charset="0"/>
              <a:cs typeface="Times New Roman" pitchFamily="18" charset="0"/>
            </a:endParaRPr>
          </a:p>
          <a:p>
            <a:pPr algn="just">
              <a:lnSpc>
                <a:spcPct val="170000"/>
              </a:lnSpc>
            </a:pPr>
            <a:r>
              <a:rPr lang="en-US" sz="3600" i="1" dirty="0" err="1" smtClean="0">
                <a:latin typeface="Times New Roman" pitchFamily="18" charset="0"/>
                <a:cs typeface="Times New Roman" pitchFamily="18" charset="0"/>
              </a:rPr>
              <a:t>Sylvilagus</a:t>
            </a:r>
            <a:r>
              <a:rPr lang="en-US" sz="3600" i="1" dirty="0" smtClean="0">
                <a:latin typeface="Times New Roman" pitchFamily="18" charset="0"/>
                <a:cs typeface="Times New Roman" pitchFamily="18" charset="0"/>
              </a:rPr>
              <a:t> </a:t>
            </a:r>
            <a:r>
              <a:rPr lang="en-US" sz="3600" dirty="0">
                <a:latin typeface="Times New Roman" pitchFamily="18" charset="0"/>
                <a:cs typeface="Times New Roman" pitchFamily="18" charset="0"/>
              </a:rPr>
              <a:t>(cotton tail) rabbits (natural hosts) tend to be resistant and generally develop skin tumors and lesions, but rarely systemic disease, except in young rabbits. </a:t>
            </a:r>
          </a:p>
          <a:p>
            <a:pPr algn="just">
              <a:lnSpc>
                <a:spcPct val="170000"/>
              </a:lnSpc>
            </a:pPr>
            <a:r>
              <a:rPr lang="en-US" sz="3600" dirty="0" smtClean="0">
                <a:latin typeface="Times New Roman" pitchFamily="18" charset="0"/>
                <a:cs typeface="Times New Roman" pitchFamily="18" charset="0"/>
              </a:rPr>
              <a:t>Generally</a:t>
            </a:r>
            <a:r>
              <a:rPr lang="en-US" sz="3600" dirty="0">
                <a:latin typeface="Times New Roman" pitchFamily="18" charset="0"/>
                <a:cs typeface="Times New Roman" pitchFamily="18" charset="0"/>
              </a:rPr>
              <a:t>, the nodules occur at the site of infection, persist for a variable amount of time, and then regress. </a:t>
            </a:r>
          </a:p>
          <a:p>
            <a:endParaRPr lang="en-IN" dirty="0"/>
          </a:p>
        </p:txBody>
      </p:sp>
    </p:spTree>
    <p:extLst>
      <p:ext uri="{BB962C8B-B14F-4D97-AF65-F5344CB8AC3E}">
        <p14:creationId xmlns:p14="http://schemas.microsoft.com/office/powerpoint/2010/main" val="262732337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5334000"/>
            <a:ext cx="8183880" cy="1051560"/>
          </a:xfrm>
        </p:spPr>
        <p:txBody>
          <a:bodyPr>
            <a:normAutofit fontScale="90000"/>
          </a:bodyPr>
          <a:lstStyle/>
          <a:p>
            <a:r>
              <a:rPr lang="en-IN" dirty="0"/>
              <a:t>Clinical signs </a:t>
            </a:r>
            <a:br>
              <a:rPr lang="en-IN" dirty="0"/>
            </a:br>
            <a:endParaRPr lang="en-IN" dirty="0"/>
          </a:p>
        </p:txBody>
      </p:sp>
      <p:sp>
        <p:nvSpPr>
          <p:cNvPr id="3" name="Content Placeholder 2"/>
          <p:cNvSpPr>
            <a:spLocks noGrp="1"/>
          </p:cNvSpPr>
          <p:nvPr>
            <p:ph idx="1"/>
          </p:nvPr>
        </p:nvSpPr>
        <p:spPr>
          <a:xfrm>
            <a:off x="502920" y="530352"/>
            <a:ext cx="8183880" cy="4575048"/>
          </a:xfrm>
        </p:spPr>
        <p:txBody>
          <a:bodyPr>
            <a:normAutofit fontScale="70000" lnSpcReduction="20000"/>
          </a:bodyPr>
          <a:lstStyle/>
          <a:p>
            <a:r>
              <a:rPr lang="en-IN" b="1" i="1" dirty="0"/>
              <a:t>ORYCTOLAGUS CUNICULUS (European rabbit) </a:t>
            </a:r>
            <a:endParaRPr lang="en-IN" dirty="0"/>
          </a:p>
          <a:p>
            <a:pPr algn="just"/>
            <a:r>
              <a:rPr lang="en-US" sz="3600" i="1" dirty="0" err="1" smtClean="0">
                <a:latin typeface="Times New Roman" pitchFamily="18" charset="0"/>
                <a:cs typeface="Times New Roman" pitchFamily="18" charset="0"/>
              </a:rPr>
              <a:t>Myxoma</a:t>
            </a:r>
            <a:r>
              <a:rPr lang="en-US" sz="3600" i="1" dirty="0" smtClean="0">
                <a:latin typeface="Times New Roman" pitchFamily="18" charset="0"/>
                <a:cs typeface="Times New Roman" pitchFamily="18" charset="0"/>
              </a:rPr>
              <a:t> </a:t>
            </a:r>
            <a:r>
              <a:rPr lang="en-US" sz="3600" i="1" dirty="0">
                <a:latin typeface="Times New Roman" pitchFamily="18" charset="0"/>
                <a:cs typeface="Times New Roman" pitchFamily="18" charset="0"/>
              </a:rPr>
              <a:t>virus </a:t>
            </a:r>
            <a:r>
              <a:rPr lang="en-US" sz="3600" dirty="0">
                <a:latin typeface="Times New Roman" pitchFamily="18" charset="0"/>
                <a:cs typeface="Times New Roman" pitchFamily="18" charset="0"/>
              </a:rPr>
              <a:t>infection in the European rabbit usually results in severe disease with high mortality </a:t>
            </a:r>
          </a:p>
          <a:p>
            <a:pPr algn="just"/>
            <a:r>
              <a:rPr lang="en-US" sz="3600" dirty="0" smtClean="0">
                <a:latin typeface="Times New Roman" pitchFamily="18" charset="0"/>
                <a:cs typeface="Times New Roman" pitchFamily="18" charset="0"/>
              </a:rPr>
              <a:t>Rabbits </a:t>
            </a:r>
            <a:r>
              <a:rPr lang="en-US" sz="3600" dirty="0">
                <a:latin typeface="Times New Roman" pitchFamily="18" charset="0"/>
                <a:cs typeface="Times New Roman" pitchFamily="18" charset="0"/>
              </a:rPr>
              <a:t>with the </a:t>
            </a:r>
            <a:r>
              <a:rPr lang="en-US" sz="3600" dirty="0" err="1">
                <a:latin typeface="Times New Roman" pitchFamily="18" charset="0"/>
                <a:cs typeface="Times New Roman" pitchFamily="18" charset="0"/>
              </a:rPr>
              <a:t>peracute</a:t>
            </a:r>
            <a:r>
              <a:rPr lang="en-US" sz="3600" dirty="0">
                <a:latin typeface="Times New Roman" pitchFamily="18" charset="0"/>
                <a:cs typeface="Times New Roman" pitchFamily="18" charset="0"/>
              </a:rPr>
              <a:t> form of disease die within 1 week after exposure to the virus, exhibiting only edema of the eyelids and lethargy prior to death. </a:t>
            </a:r>
          </a:p>
          <a:p>
            <a:pPr algn="just"/>
            <a:r>
              <a:rPr lang="en-US" sz="3600" dirty="0" smtClean="0">
                <a:latin typeface="Times New Roman" pitchFamily="18" charset="0"/>
                <a:cs typeface="Times New Roman" pitchFamily="18" charset="0"/>
              </a:rPr>
              <a:t>In </a:t>
            </a:r>
            <a:r>
              <a:rPr lang="en-US" sz="3600" dirty="0">
                <a:latin typeface="Times New Roman" pitchFamily="18" charset="0"/>
                <a:cs typeface="Times New Roman" pitchFamily="18" charset="0"/>
              </a:rPr>
              <a:t>the acute form of disease, rabbits survive for 1–2 weeks, usually edema of the eyelids, resulting in a “droopy” appearance of the eyes, appears at 6–7 days. Inflammation and edema around the anal, genital, oral, and nasal orifices are also observed. </a:t>
            </a:r>
          </a:p>
          <a:p>
            <a:pPr algn="just"/>
            <a:r>
              <a:rPr lang="en-US" sz="3600" dirty="0" smtClean="0">
                <a:latin typeface="Times New Roman" pitchFamily="18" charset="0"/>
                <a:cs typeface="Times New Roman" pitchFamily="18" charset="0"/>
              </a:rPr>
              <a:t>Skin </a:t>
            </a:r>
            <a:r>
              <a:rPr lang="en-US" sz="3600" dirty="0">
                <a:latin typeface="Times New Roman" pitchFamily="18" charset="0"/>
                <a:cs typeface="Times New Roman" pitchFamily="18" charset="0"/>
              </a:rPr>
              <a:t>hemorrhages and convulsions precede death on the ninth or tenth day. </a:t>
            </a:r>
          </a:p>
        </p:txBody>
      </p:sp>
    </p:spTree>
    <p:extLst>
      <p:ext uri="{BB962C8B-B14F-4D97-AF65-F5344CB8AC3E}">
        <p14:creationId xmlns:p14="http://schemas.microsoft.com/office/powerpoint/2010/main" val="76855945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Clinical signs</a:t>
            </a:r>
          </a:p>
        </p:txBody>
      </p:sp>
      <p:sp>
        <p:nvSpPr>
          <p:cNvPr id="3" name="Content Placeholder 2"/>
          <p:cNvSpPr>
            <a:spLocks noGrp="1"/>
          </p:cNvSpPr>
          <p:nvPr>
            <p:ph idx="1"/>
          </p:nvPr>
        </p:nvSpPr>
        <p:spPr/>
        <p:txBody>
          <a:bodyPr>
            <a:normAutofit fontScale="92500" lnSpcReduction="10000"/>
          </a:bodyPr>
          <a:lstStyle/>
          <a:p>
            <a:pPr algn="just">
              <a:lnSpc>
                <a:spcPct val="150000"/>
              </a:lnSpc>
            </a:pPr>
            <a:r>
              <a:rPr lang="en-US" sz="2400" dirty="0">
                <a:latin typeface="Times New Roman" pitchFamily="18" charset="0"/>
                <a:cs typeface="Times New Roman" pitchFamily="18" charset="0"/>
              </a:rPr>
              <a:t>The few rabbits which survive beyond 10 days and have a chronic form characterized by development of a primary subcutaneous </a:t>
            </a:r>
            <a:r>
              <a:rPr lang="en-US" sz="2400" dirty="0" err="1">
                <a:latin typeface="Times New Roman" pitchFamily="18" charset="0"/>
                <a:cs typeface="Times New Roman" pitchFamily="18" charset="0"/>
              </a:rPr>
              <a:t>myxoid</a:t>
            </a:r>
            <a:r>
              <a:rPr lang="en-US" sz="2400" dirty="0">
                <a:latin typeface="Times New Roman" pitchFamily="18" charset="0"/>
                <a:cs typeface="Times New Roman" pitchFamily="18" charset="0"/>
              </a:rPr>
              <a:t> mass, usually within 3–4 days. </a:t>
            </a:r>
          </a:p>
          <a:p>
            <a:pPr algn="just">
              <a:lnSpc>
                <a:spcPct val="150000"/>
              </a:lnSpc>
            </a:pPr>
            <a:r>
              <a:rPr lang="en-US" sz="2400" dirty="0" smtClean="0">
                <a:latin typeface="Times New Roman" pitchFamily="18" charset="0"/>
                <a:cs typeface="Times New Roman" pitchFamily="18" charset="0"/>
              </a:rPr>
              <a:t>Within </a:t>
            </a:r>
            <a:r>
              <a:rPr lang="en-US" sz="2400" dirty="0">
                <a:latin typeface="Times New Roman" pitchFamily="18" charset="0"/>
                <a:cs typeface="Times New Roman" pitchFamily="18" charset="0"/>
              </a:rPr>
              <a:t>6–8 days, </a:t>
            </a:r>
            <a:r>
              <a:rPr lang="en-US" sz="2400" dirty="0" err="1">
                <a:latin typeface="Times New Roman" pitchFamily="18" charset="0"/>
                <a:cs typeface="Times New Roman" pitchFamily="18" charset="0"/>
              </a:rPr>
              <a:t>mucopurulent</a:t>
            </a:r>
            <a:r>
              <a:rPr lang="en-US" sz="2400" dirty="0">
                <a:latin typeface="Times New Roman" pitchFamily="18" charset="0"/>
                <a:cs typeface="Times New Roman" pitchFamily="18" charset="0"/>
              </a:rPr>
              <a:t> conjunctivitis, facial edema, and multiple cutaneous skin masses (</a:t>
            </a:r>
            <a:r>
              <a:rPr lang="en-US" sz="2400" dirty="0" err="1">
                <a:latin typeface="Times New Roman" pitchFamily="18" charset="0"/>
                <a:cs typeface="Times New Roman" pitchFamily="18" charset="0"/>
              </a:rPr>
              <a:t>myxomas</a:t>
            </a:r>
            <a:r>
              <a:rPr lang="en-US" sz="2400" dirty="0">
                <a:latin typeface="Times New Roman" pitchFamily="18" charset="0"/>
                <a:cs typeface="Times New Roman" pitchFamily="18" charset="0"/>
              </a:rPr>
              <a:t>) are usually observed, often involving the base of the ears. </a:t>
            </a:r>
          </a:p>
          <a:p>
            <a:pPr algn="just">
              <a:lnSpc>
                <a:spcPct val="150000"/>
              </a:lnSpc>
            </a:pPr>
            <a:r>
              <a:rPr lang="en-US" sz="2400" dirty="0" smtClean="0">
                <a:latin typeface="Times New Roman" pitchFamily="18" charset="0"/>
                <a:cs typeface="Times New Roman" pitchFamily="18" charset="0"/>
              </a:rPr>
              <a:t>Swelling </a:t>
            </a:r>
            <a:r>
              <a:rPr lang="en-US" sz="2400" dirty="0">
                <a:latin typeface="Times New Roman" pitchFamily="18" charset="0"/>
                <a:cs typeface="Times New Roman" pitchFamily="18" charset="0"/>
              </a:rPr>
              <a:t>of the </a:t>
            </a:r>
            <a:r>
              <a:rPr lang="en-US" sz="2400" dirty="0" err="1">
                <a:latin typeface="Times New Roman" pitchFamily="18" charset="0"/>
                <a:cs typeface="Times New Roman" pitchFamily="18" charset="0"/>
              </a:rPr>
              <a:t>anogenital</a:t>
            </a:r>
            <a:r>
              <a:rPr lang="en-US" sz="2400" dirty="0">
                <a:latin typeface="Times New Roman" pitchFamily="18" charset="0"/>
                <a:cs typeface="Times New Roman" pitchFamily="18" charset="0"/>
              </a:rPr>
              <a:t> region is also common, with scrotal edema. </a:t>
            </a:r>
          </a:p>
          <a:p>
            <a:endParaRPr lang="en-IN" dirty="0"/>
          </a:p>
        </p:txBody>
      </p:sp>
    </p:spTree>
    <p:extLst>
      <p:ext uri="{BB962C8B-B14F-4D97-AF65-F5344CB8AC3E}">
        <p14:creationId xmlns:p14="http://schemas.microsoft.com/office/powerpoint/2010/main" val="204732734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Clinical signs</a:t>
            </a:r>
          </a:p>
        </p:txBody>
      </p:sp>
      <p:sp>
        <p:nvSpPr>
          <p:cNvPr id="3" name="Content Placeholder 2"/>
          <p:cNvSpPr>
            <a:spLocks noGrp="1"/>
          </p:cNvSpPr>
          <p:nvPr>
            <p:ph idx="1"/>
          </p:nvPr>
        </p:nvSpPr>
        <p:spPr/>
        <p:txBody>
          <a:bodyPr>
            <a:normAutofit fontScale="85000" lnSpcReduction="10000"/>
          </a:bodyPr>
          <a:lstStyle/>
          <a:p>
            <a:pPr algn="just">
              <a:lnSpc>
                <a:spcPct val="200000"/>
              </a:lnSpc>
            </a:pPr>
            <a:r>
              <a:rPr lang="en-US" sz="2400" dirty="0" err="1">
                <a:latin typeface="Times New Roman" pitchFamily="18" charset="0"/>
                <a:cs typeface="Times New Roman" pitchFamily="18" charset="0"/>
              </a:rPr>
              <a:t>Myxomatosis</a:t>
            </a:r>
            <a:r>
              <a:rPr lang="en-US" sz="2400" dirty="0">
                <a:latin typeface="Times New Roman" pitchFamily="18" charset="0"/>
                <a:cs typeface="Times New Roman" pitchFamily="18" charset="0"/>
              </a:rPr>
              <a:t> is usually fatal due to inanition, secondary bacterial infection or, in wild rabbits, predation. </a:t>
            </a:r>
          </a:p>
          <a:p>
            <a:pPr algn="just">
              <a:lnSpc>
                <a:spcPct val="200000"/>
              </a:lnSpc>
            </a:pPr>
            <a:r>
              <a:rPr lang="en-US" sz="2400" dirty="0" smtClean="0">
                <a:latin typeface="Times New Roman" pitchFamily="18" charset="0"/>
                <a:cs typeface="Times New Roman" pitchFamily="18" charset="0"/>
              </a:rPr>
              <a:t>In </a:t>
            </a:r>
            <a:r>
              <a:rPr lang="en-US" sz="2400" dirty="0">
                <a:latin typeface="Times New Roman" pitchFamily="18" charset="0"/>
                <a:cs typeface="Times New Roman" pitchFamily="18" charset="0"/>
              </a:rPr>
              <a:t>rabbit that recover, inflammation of the testicles renders a buck infertile for up to 12 months. </a:t>
            </a:r>
          </a:p>
          <a:p>
            <a:pPr algn="just">
              <a:lnSpc>
                <a:spcPct val="200000"/>
              </a:lnSpc>
            </a:pPr>
            <a:r>
              <a:rPr lang="en-US" sz="2400" dirty="0" smtClean="0">
                <a:latin typeface="Times New Roman" pitchFamily="18" charset="0"/>
                <a:cs typeface="Times New Roman" pitchFamily="18" charset="0"/>
              </a:rPr>
              <a:t>Very </a:t>
            </a:r>
            <a:r>
              <a:rPr lang="en-US" sz="2400" dirty="0">
                <a:latin typeface="Times New Roman" pitchFamily="18" charset="0"/>
                <a:cs typeface="Times New Roman" pitchFamily="18" charset="0"/>
              </a:rPr>
              <a:t>young rabbits are particularly susceptible to infection and die more rapidly than adult animals unless they have some passive immunity. </a:t>
            </a:r>
          </a:p>
          <a:p>
            <a:endParaRPr lang="en-IN" dirty="0"/>
          </a:p>
        </p:txBody>
      </p:sp>
    </p:spTree>
    <p:extLst>
      <p:ext uri="{BB962C8B-B14F-4D97-AF65-F5344CB8AC3E}">
        <p14:creationId xmlns:p14="http://schemas.microsoft.com/office/powerpoint/2010/main" val="344345917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Clinical signs</a:t>
            </a:r>
          </a:p>
        </p:txBody>
      </p:sp>
      <p:sp>
        <p:nvSpPr>
          <p:cNvPr id="3" name="Content Placeholder 2"/>
          <p:cNvSpPr>
            <a:spLocks noGrp="1"/>
          </p:cNvSpPr>
          <p:nvPr>
            <p:ph idx="1"/>
          </p:nvPr>
        </p:nvSpPr>
        <p:spPr>
          <a:xfrm>
            <a:off x="502920" y="530352"/>
            <a:ext cx="8183880" cy="4575048"/>
          </a:xfrm>
        </p:spPr>
        <p:txBody>
          <a:bodyPr>
            <a:normAutofit fontScale="92500" lnSpcReduction="10000"/>
          </a:bodyPr>
          <a:lstStyle/>
          <a:p>
            <a:pPr algn="just"/>
            <a:r>
              <a:rPr lang="en-US" dirty="0">
                <a:latin typeface="Times New Roman" pitchFamily="18" charset="0"/>
                <a:cs typeface="Times New Roman" pitchFamily="18" charset="0"/>
              </a:rPr>
              <a:t>In rabbits infected with attenuated, less virulent strains of the virus, the lesions seen are more variable and generally milder, and the time course is delayed and prolonged</a:t>
            </a:r>
            <a:r>
              <a:rPr lang="en-US" dirty="0" smtClean="0">
                <a:latin typeface="Times New Roman" pitchFamily="18" charset="0"/>
                <a:cs typeface="Times New Roman" pitchFamily="18" charset="0"/>
              </a:rPr>
              <a:t>.</a:t>
            </a:r>
          </a:p>
          <a:p>
            <a:pPr algn="just"/>
            <a:r>
              <a:rPr lang="en-US" dirty="0" smtClean="0">
                <a:latin typeface="Times New Roman" pitchFamily="18" charset="0"/>
                <a:cs typeface="Times New Roman" pitchFamily="18" charset="0"/>
              </a:rPr>
              <a:t>Many </a:t>
            </a:r>
            <a:r>
              <a:rPr lang="en-US" dirty="0">
                <a:latin typeface="Times New Roman" pitchFamily="18" charset="0"/>
                <a:cs typeface="Times New Roman" pitchFamily="18" charset="0"/>
              </a:rPr>
              <a:t>rabbits will survive and the cutaneous lesions gradually scab and fall off, leaving scarring. </a:t>
            </a:r>
            <a:endParaRPr lang="en-US" dirty="0" smtClean="0">
              <a:latin typeface="Times New Roman" pitchFamily="18" charset="0"/>
              <a:cs typeface="Times New Roman" pitchFamily="18" charset="0"/>
            </a:endParaRPr>
          </a:p>
          <a:p>
            <a:pPr algn="just"/>
            <a:r>
              <a:rPr lang="en-US" dirty="0" smtClean="0">
                <a:latin typeface="Times New Roman" pitchFamily="18" charset="0"/>
                <a:cs typeface="Times New Roman" pitchFamily="18" charset="0"/>
              </a:rPr>
              <a:t>A </a:t>
            </a:r>
            <a:r>
              <a:rPr lang="en-US" dirty="0">
                <a:latin typeface="Times New Roman" pitchFamily="18" charset="0"/>
                <a:cs typeface="Times New Roman" pitchFamily="18" charset="0"/>
              </a:rPr>
              <a:t>milder form of the disease is also seen in previously vaccinated domestic rabbits that have partial immunity. </a:t>
            </a:r>
            <a:endParaRPr lang="en-US" dirty="0" smtClean="0">
              <a:latin typeface="Times New Roman" pitchFamily="18" charset="0"/>
              <a:cs typeface="Times New Roman" pitchFamily="18" charset="0"/>
            </a:endParaRPr>
          </a:p>
          <a:p>
            <a:pPr algn="just"/>
            <a:r>
              <a:rPr lang="en-US" dirty="0" smtClean="0">
                <a:latin typeface="Times New Roman" pitchFamily="18" charset="0"/>
                <a:cs typeface="Times New Roman" pitchFamily="18" charset="0"/>
              </a:rPr>
              <a:t>Vaccinated </a:t>
            </a:r>
            <a:r>
              <a:rPr lang="en-US" dirty="0">
                <a:latin typeface="Times New Roman" pitchFamily="18" charset="0"/>
                <a:cs typeface="Times New Roman" pitchFamily="18" charset="0"/>
              </a:rPr>
              <a:t>rabbits often present with localized scabbed lesions, frequently on the bridge of the nose and around the eyes, or multiple cutaneous masses over the body. </a:t>
            </a:r>
            <a:endParaRPr lang="en-US" dirty="0" smtClean="0">
              <a:latin typeface="Times New Roman" pitchFamily="18" charset="0"/>
              <a:cs typeface="Times New Roman" pitchFamily="18" charset="0"/>
            </a:endParaRPr>
          </a:p>
          <a:p>
            <a:pPr algn="just"/>
            <a:r>
              <a:rPr lang="en-US" dirty="0" smtClean="0">
                <a:latin typeface="Times New Roman" pitchFamily="18" charset="0"/>
                <a:cs typeface="Times New Roman" pitchFamily="18" charset="0"/>
              </a:rPr>
              <a:t>They </a:t>
            </a:r>
            <a:r>
              <a:rPr lang="en-US" dirty="0">
                <a:latin typeface="Times New Roman" pitchFamily="18" charset="0"/>
                <a:cs typeface="Times New Roman" pitchFamily="18" charset="0"/>
              </a:rPr>
              <a:t>are often still bright and alert, and survive with nursing care.</a:t>
            </a:r>
            <a:endParaRPr lang="en-US" baseline="30000" dirty="0">
              <a:latin typeface="Times New Roman" pitchFamily="18" charset="0"/>
              <a:cs typeface="Times New Roman" pitchFamily="18" charset="0"/>
            </a:endParaRPr>
          </a:p>
          <a:p>
            <a:pPr algn="just"/>
            <a:endParaRPr lang="en-IN" dirty="0">
              <a:latin typeface="Times New Roman" pitchFamily="18" charset="0"/>
              <a:cs typeface="Times New Roman" pitchFamily="18" charset="0"/>
            </a:endParaRPr>
          </a:p>
        </p:txBody>
      </p:sp>
    </p:spTree>
    <p:extLst>
      <p:ext uri="{BB962C8B-B14F-4D97-AF65-F5344CB8AC3E}">
        <p14:creationId xmlns:p14="http://schemas.microsoft.com/office/powerpoint/2010/main" val="170401170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dirty="0"/>
              <a:t>Gross Pathology </a:t>
            </a:r>
            <a:br>
              <a:rPr lang="en-IN" dirty="0"/>
            </a:br>
            <a:endParaRPr lang="en-IN" dirty="0"/>
          </a:p>
        </p:txBody>
      </p:sp>
      <p:sp>
        <p:nvSpPr>
          <p:cNvPr id="3" name="Content Placeholder 2"/>
          <p:cNvSpPr>
            <a:spLocks noGrp="1"/>
          </p:cNvSpPr>
          <p:nvPr>
            <p:ph idx="1"/>
          </p:nvPr>
        </p:nvSpPr>
        <p:spPr/>
        <p:txBody>
          <a:bodyPr>
            <a:normAutofit fontScale="92500" lnSpcReduction="10000"/>
          </a:bodyPr>
          <a:lstStyle/>
          <a:p>
            <a:pPr algn="just"/>
            <a:r>
              <a:rPr lang="en-US" dirty="0" smtClean="0">
                <a:latin typeface="Times New Roman" pitchFamily="18" charset="0"/>
                <a:cs typeface="Times New Roman" pitchFamily="18" charset="0"/>
              </a:rPr>
              <a:t>Primary </a:t>
            </a:r>
            <a:r>
              <a:rPr lang="en-US" dirty="0">
                <a:latin typeface="Times New Roman" pitchFamily="18" charset="0"/>
                <a:cs typeface="Times New Roman" pitchFamily="18" charset="0"/>
              </a:rPr>
              <a:t>subcutaneous </a:t>
            </a:r>
            <a:r>
              <a:rPr lang="en-US" dirty="0" err="1">
                <a:latin typeface="Times New Roman" pitchFamily="18" charset="0"/>
                <a:cs typeface="Times New Roman" pitchFamily="18" charset="0"/>
              </a:rPr>
              <a:t>myxoid</a:t>
            </a:r>
            <a:r>
              <a:rPr lang="en-US" dirty="0">
                <a:latin typeface="Times New Roman" pitchFamily="18" charset="0"/>
                <a:cs typeface="Times New Roman" pitchFamily="18" charset="0"/>
              </a:rPr>
              <a:t> mass, usually within 3–4 days. </a:t>
            </a:r>
          </a:p>
          <a:p>
            <a:pPr algn="just"/>
            <a:r>
              <a:rPr lang="en-US" dirty="0" smtClean="0">
                <a:latin typeface="Times New Roman" pitchFamily="18" charset="0"/>
                <a:cs typeface="Times New Roman" pitchFamily="18" charset="0"/>
              </a:rPr>
              <a:t>Within </a:t>
            </a:r>
            <a:r>
              <a:rPr lang="en-US" dirty="0">
                <a:latin typeface="Times New Roman" pitchFamily="18" charset="0"/>
                <a:cs typeface="Times New Roman" pitchFamily="18" charset="0"/>
              </a:rPr>
              <a:t>6–8 days, </a:t>
            </a:r>
            <a:r>
              <a:rPr lang="en-US" dirty="0" err="1">
                <a:latin typeface="Times New Roman" pitchFamily="18" charset="0"/>
                <a:cs typeface="Times New Roman" pitchFamily="18" charset="0"/>
              </a:rPr>
              <a:t>mucopurulent</a:t>
            </a:r>
            <a:r>
              <a:rPr lang="en-US" dirty="0">
                <a:latin typeface="Times New Roman" pitchFamily="18" charset="0"/>
                <a:cs typeface="Times New Roman" pitchFamily="18" charset="0"/>
              </a:rPr>
              <a:t> conjunctivitis, facial edema, and multiple cutaneous skin masses (</a:t>
            </a:r>
            <a:r>
              <a:rPr lang="en-US" dirty="0" err="1">
                <a:latin typeface="Times New Roman" pitchFamily="18" charset="0"/>
                <a:cs typeface="Times New Roman" pitchFamily="18" charset="0"/>
              </a:rPr>
              <a:t>myxomas</a:t>
            </a:r>
            <a:r>
              <a:rPr lang="en-US" dirty="0">
                <a:latin typeface="Times New Roman" pitchFamily="18" charset="0"/>
                <a:cs typeface="Times New Roman" pitchFamily="18" charset="0"/>
              </a:rPr>
              <a:t>) are usually observed in the base of the ears. </a:t>
            </a:r>
          </a:p>
          <a:p>
            <a:pPr algn="just"/>
            <a:r>
              <a:rPr lang="en-US" dirty="0" smtClean="0">
                <a:latin typeface="Times New Roman" pitchFamily="18" charset="0"/>
                <a:cs typeface="Times New Roman" pitchFamily="18" charset="0"/>
              </a:rPr>
              <a:t>Swelling </a:t>
            </a:r>
            <a:r>
              <a:rPr lang="en-US" dirty="0">
                <a:latin typeface="Times New Roman" pitchFamily="18" charset="0"/>
                <a:cs typeface="Times New Roman" pitchFamily="18" charset="0"/>
              </a:rPr>
              <a:t>of the </a:t>
            </a:r>
            <a:r>
              <a:rPr lang="en-US" dirty="0" err="1">
                <a:latin typeface="Times New Roman" pitchFamily="18" charset="0"/>
                <a:cs typeface="Times New Roman" pitchFamily="18" charset="0"/>
              </a:rPr>
              <a:t>anogenital</a:t>
            </a:r>
            <a:r>
              <a:rPr lang="en-US" dirty="0">
                <a:latin typeface="Times New Roman" pitchFamily="18" charset="0"/>
                <a:cs typeface="Times New Roman" pitchFamily="18" charset="0"/>
              </a:rPr>
              <a:t> region is also common, with scrotal edema. </a:t>
            </a:r>
          </a:p>
          <a:p>
            <a:pPr algn="just"/>
            <a:r>
              <a:rPr lang="en-US" dirty="0" smtClean="0">
                <a:latin typeface="Times New Roman" pitchFamily="18" charset="0"/>
                <a:cs typeface="Times New Roman" pitchFamily="18" charset="0"/>
              </a:rPr>
              <a:t>Hemorrhages </a:t>
            </a:r>
            <a:r>
              <a:rPr lang="en-US" dirty="0">
                <a:latin typeface="Times New Roman" pitchFamily="18" charset="0"/>
                <a:cs typeface="Times New Roman" pitchFamily="18" charset="0"/>
              </a:rPr>
              <a:t>of the skin, heart, and </a:t>
            </a:r>
            <a:r>
              <a:rPr lang="en-US" dirty="0" err="1">
                <a:latin typeface="Times New Roman" pitchFamily="18" charset="0"/>
                <a:cs typeface="Times New Roman" pitchFamily="18" charset="0"/>
              </a:rPr>
              <a:t>subserosa</a:t>
            </a:r>
            <a:r>
              <a:rPr lang="en-US" dirty="0">
                <a:latin typeface="Times New Roman" pitchFamily="18" charset="0"/>
                <a:cs typeface="Times New Roman" pitchFamily="18" charset="0"/>
              </a:rPr>
              <a:t> of the gastrointestinal tract may be observed, especially following infection with the California virus. </a:t>
            </a:r>
          </a:p>
          <a:p>
            <a:endParaRPr lang="en-IN" dirty="0"/>
          </a:p>
        </p:txBody>
      </p:sp>
    </p:spTree>
    <p:extLst>
      <p:ext uri="{BB962C8B-B14F-4D97-AF65-F5344CB8AC3E}">
        <p14:creationId xmlns:p14="http://schemas.microsoft.com/office/powerpoint/2010/main" val="292424406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81000" y="533400"/>
            <a:ext cx="8229600" cy="4525963"/>
          </a:xfrm>
        </p:spPr>
        <p:txBody>
          <a:bodyPr>
            <a:normAutofit/>
          </a:bodyPr>
          <a:lstStyle/>
          <a:p>
            <a:r>
              <a:rPr lang="en-IN" sz="2200" b="1" dirty="0" err="1">
                <a:latin typeface="Times New Roman" pitchFamily="18" charset="0"/>
                <a:cs typeface="Times New Roman" pitchFamily="18" charset="0"/>
              </a:rPr>
              <a:t>Myxomatosis</a:t>
            </a:r>
            <a:r>
              <a:rPr lang="en-IN" sz="2200" b="1" dirty="0">
                <a:latin typeface="Times New Roman" pitchFamily="18" charset="0"/>
                <a:cs typeface="Times New Roman" pitchFamily="18" charset="0"/>
              </a:rPr>
              <a:t> in the skin of a free-ranging rabbit. </a:t>
            </a:r>
            <a:r>
              <a:rPr lang="en-IN" sz="2200" dirty="0">
                <a:latin typeface="Times New Roman" pitchFamily="18" charset="0"/>
                <a:cs typeface="Times New Roman" pitchFamily="18" charset="0"/>
              </a:rPr>
              <a:t>(A) Variably sized, </a:t>
            </a:r>
            <a:r>
              <a:rPr lang="en-IN" sz="2200" dirty="0" err="1">
                <a:latin typeface="Times New Roman" pitchFamily="18" charset="0"/>
                <a:cs typeface="Times New Roman" pitchFamily="18" charset="0"/>
              </a:rPr>
              <a:t>exophytic</a:t>
            </a:r>
            <a:r>
              <a:rPr lang="en-IN" sz="2200" dirty="0">
                <a:latin typeface="Times New Roman" pitchFamily="18" charset="0"/>
                <a:cs typeface="Times New Roman" pitchFamily="18" charset="0"/>
              </a:rPr>
              <a:t>, gelatinous nodules expand the skin of the lips and perineum; eyelid </a:t>
            </a:r>
            <a:r>
              <a:rPr lang="en-IN" sz="2200" dirty="0" err="1">
                <a:latin typeface="Times New Roman" pitchFamily="18" charset="0"/>
                <a:cs typeface="Times New Roman" pitchFamily="18" charset="0"/>
              </a:rPr>
              <a:t>edema</a:t>
            </a:r>
            <a:r>
              <a:rPr lang="en-IN" sz="2200" dirty="0">
                <a:latin typeface="Times New Roman" pitchFamily="18" charset="0"/>
                <a:cs typeface="Times New Roman" pitchFamily="18" charset="0"/>
              </a:rPr>
              <a:t> and </a:t>
            </a:r>
            <a:r>
              <a:rPr lang="en-IN" sz="2200" dirty="0" err="1">
                <a:latin typeface="Times New Roman" pitchFamily="18" charset="0"/>
                <a:cs typeface="Times New Roman" pitchFamily="18" charset="0"/>
              </a:rPr>
              <a:t>hyperemia</a:t>
            </a:r>
            <a:r>
              <a:rPr lang="en-IN" sz="2200" dirty="0">
                <a:latin typeface="Times New Roman" pitchFamily="18" charset="0"/>
                <a:cs typeface="Times New Roman" pitchFamily="18" charset="0"/>
              </a:rPr>
              <a:t> are characteristic </a:t>
            </a:r>
            <a:r>
              <a:rPr lang="en-IN" sz="2200" i="1" dirty="0">
                <a:latin typeface="Times New Roman" pitchFamily="18" charset="0"/>
                <a:cs typeface="Times New Roman" pitchFamily="18" charset="0"/>
              </a:rPr>
              <a:t>(white arrowheads)</a:t>
            </a:r>
            <a:r>
              <a:rPr lang="en-IN" sz="2200" dirty="0">
                <a:latin typeface="Times New Roman" pitchFamily="18" charset="0"/>
                <a:cs typeface="Times New Roman" pitchFamily="18" charset="0"/>
              </a:rPr>
              <a:t>. (B) Viral infection causes epidermal hyperplasia with ballooning degeneration and intraepithelial and </a:t>
            </a:r>
            <a:r>
              <a:rPr lang="en-IN" sz="2200" dirty="0" err="1">
                <a:latin typeface="Times New Roman" pitchFamily="18" charset="0"/>
                <a:cs typeface="Times New Roman" pitchFamily="18" charset="0"/>
              </a:rPr>
              <a:t>intracytoplasmic</a:t>
            </a:r>
            <a:r>
              <a:rPr lang="en-IN" sz="2200" dirty="0">
                <a:latin typeface="Times New Roman" pitchFamily="18" charset="0"/>
                <a:cs typeface="Times New Roman" pitchFamily="18" charset="0"/>
              </a:rPr>
              <a:t> </a:t>
            </a:r>
            <a:r>
              <a:rPr lang="en-IN" sz="2200" dirty="0" err="1">
                <a:latin typeface="Times New Roman" pitchFamily="18" charset="0"/>
                <a:cs typeface="Times New Roman" pitchFamily="18" charset="0"/>
              </a:rPr>
              <a:t>eosinophilic</a:t>
            </a:r>
            <a:r>
              <a:rPr lang="en-IN" sz="2200" dirty="0">
                <a:latin typeface="Times New Roman" pitchFamily="18" charset="0"/>
                <a:cs typeface="Times New Roman" pitchFamily="18" charset="0"/>
              </a:rPr>
              <a:t> inclusions. The dermis contains large undifferentiated stellate, </a:t>
            </a:r>
            <a:r>
              <a:rPr lang="en-IN" sz="2200" dirty="0" err="1">
                <a:latin typeface="Times New Roman" pitchFamily="18" charset="0"/>
                <a:cs typeface="Times New Roman" pitchFamily="18" charset="0"/>
              </a:rPr>
              <a:t>mesenchymal</a:t>
            </a:r>
            <a:r>
              <a:rPr lang="en-IN" sz="2200" dirty="0">
                <a:latin typeface="Times New Roman" pitchFamily="18" charset="0"/>
                <a:cs typeface="Times New Roman" pitchFamily="18" charset="0"/>
              </a:rPr>
              <a:t> “</a:t>
            </a:r>
            <a:r>
              <a:rPr lang="en-IN" sz="2200" dirty="0" err="1">
                <a:latin typeface="Times New Roman" pitchFamily="18" charset="0"/>
                <a:cs typeface="Times New Roman" pitchFamily="18" charset="0"/>
              </a:rPr>
              <a:t>myxoma</a:t>
            </a:r>
            <a:r>
              <a:rPr lang="en-IN" sz="2200" dirty="0">
                <a:latin typeface="Times New Roman" pitchFamily="18" charset="0"/>
                <a:cs typeface="Times New Roman" pitchFamily="18" charset="0"/>
              </a:rPr>
              <a:t> cells” </a:t>
            </a:r>
            <a:r>
              <a:rPr lang="en-IN" sz="2200" i="1" dirty="0">
                <a:latin typeface="Times New Roman" pitchFamily="18" charset="0"/>
                <a:cs typeface="Times New Roman" pitchFamily="18" charset="0"/>
              </a:rPr>
              <a:t>(black arrowhead)</a:t>
            </a:r>
            <a:r>
              <a:rPr lang="en-IN" sz="2200" dirty="0">
                <a:latin typeface="Times New Roman" pitchFamily="18" charset="0"/>
                <a:cs typeface="Times New Roman" pitchFamily="18" charset="0"/>
              </a:rPr>
              <a:t>, and </a:t>
            </a:r>
            <a:r>
              <a:rPr lang="en-IN" sz="2200" dirty="0" err="1">
                <a:latin typeface="Times New Roman" pitchFamily="18" charset="0"/>
                <a:cs typeface="Times New Roman" pitchFamily="18" charset="0"/>
              </a:rPr>
              <a:t>heterophilic</a:t>
            </a:r>
            <a:r>
              <a:rPr lang="en-IN" sz="2200" dirty="0">
                <a:latin typeface="Times New Roman" pitchFamily="18" charset="0"/>
                <a:cs typeface="Times New Roman" pitchFamily="18" charset="0"/>
              </a:rPr>
              <a:t> inflammation. </a:t>
            </a:r>
            <a:endParaRPr lang="en-IN" sz="2200" dirty="0" smtClean="0">
              <a:latin typeface="Times New Roman" pitchFamily="18" charset="0"/>
              <a:cs typeface="Times New Roman" pitchFamily="18" charset="0"/>
            </a:endParaRPr>
          </a:p>
          <a:p>
            <a:endParaRPr lang="en-IN" dirty="0"/>
          </a:p>
        </p:txBody>
      </p:sp>
      <p:pic>
        <p:nvPicPr>
          <p:cNvPr id="2051" name="Picture 3"/>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100638" y="-471488"/>
            <a:ext cx="1080000" cy="4355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7" name="Picture 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201008" y="3352800"/>
            <a:ext cx="5715000" cy="301505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43163025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0"/>
            <a:ext cx="8183880" cy="1051560"/>
          </a:xfrm>
        </p:spPr>
        <p:txBody>
          <a:bodyPr>
            <a:normAutofit fontScale="90000"/>
          </a:bodyPr>
          <a:lstStyle/>
          <a:p>
            <a:r>
              <a:rPr lang="en-IN" dirty="0"/>
              <a:t>Histopathology </a:t>
            </a:r>
            <a:br>
              <a:rPr lang="en-IN" dirty="0"/>
            </a:br>
            <a:endParaRPr lang="en-IN" dirty="0"/>
          </a:p>
        </p:txBody>
      </p:sp>
      <p:sp>
        <p:nvSpPr>
          <p:cNvPr id="4" name="Content Placeholder 3"/>
          <p:cNvSpPr>
            <a:spLocks noGrp="1"/>
          </p:cNvSpPr>
          <p:nvPr>
            <p:ph idx="1"/>
          </p:nvPr>
        </p:nvSpPr>
        <p:spPr/>
        <p:txBody>
          <a:bodyPr>
            <a:normAutofit fontScale="92500"/>
          </a:bodyPr>
          <a:lstStyle/>
          <a:p>
            <a:pPr algn="just"/>
            <a:r>
              <a:rPr lang="en-US" dirty="0" err="1" smtClean="0">
                <a:latin typeface="Times New Roman" pitchFamily="18" charset="0"/>
                <a:cs typeface="Times New Roman" pitchFamily="18" charset="0"/>
              </a:rPr>
              <a:t>Myxomas</a:t>
            </a:r>
            <a:r>
              <a:rPr lang="en-US" dirty="0" smtClean="0">
                <a:latin typeface="Times New Roman" pitchFamily="18" charset="0"/>
                <a:cs typeface="Times New Roman" pitchFamily="18" charset="0"/>
              </a:rPr>
              <a:t> </a:t>
            </a:r>
            <a:r>
              <a:rPr lang="en-US" dirty="0">
                <a:latin typeface="Times New Roman" pitchFamily="18" charset="0"/>
                <a:cs typeface="Times New Roman" pitchFamily="18" charset="0"/>
              </a:rPr>
              <a:t>composed of undifferentiated stellate </a:t>
            </a:r>
            <a:r>
              <a:rPr lang="en-US" dirty="0" err="1">
                <a:latin typeface="Times New Roman" pitchFamily="18" charset="0"/>
                <a:cs typeface="Times New Roman" pitchFamily="18" charset="0"/>
              </a:rPr>
              <a:t>mesenchymal</a:t>
            </a:r>
            <a:r>
              <a:rPr lang="en-US" dirty="0">
                <a:latin typeface="Times New Roman" pitchFamily="18" charset="0"/>
                <a:cs typeface="Times New Roman" pitchFamily="18" charset="0"/>
              </a:rPr>
              <a:t> cells embedded in a matrix of mucinous material and interspersed with capillaries and inflammatory cells. </a:t>
            </a:r>
          </a:p>
          <a:p>
            <a:pPr algn="just"/>
            <a:r>
              <a:rPr lang="en-US" dirty="0" smtClean="0">
                <a:latin typeface="Times New Roman" pitchFamily="18" charset="0"/>
                <a:cs typeface="Times New Roman" pitchFamily="18" charset="0"/>
              </a:rPr>
              <a:t>Vascular </a:t>
            </a:r>
            <a:r>
              <a:rPr lang="en-US" dirty="0">
                <a:latin typeface="Times New Roman" pitchFamily="18" charset="0"/>
                <a:cs typeface="Times New Roman" pitchFamily="18" charset="0"/>
              </a:rPr>
              <a:t>endothelial proliferation and hypertrophy with narrowing of the lumen. Central necrosis of </a:t>
            </a:r>
            <a:r>
              <a:rPr lang="en-US" dirty="0" err="1">
                <a:latin typeface="Times New Roman" pitchFamily="18" charset="0"/>
                <a:cs typeface="Times New Roman" pitchFamily="18" charset="0"/>
              </a:rPr>
              <a:t>myxomas</a:t>
            </a:r>
            <a:r>
              <a:rPr lang="en-US" dirty="0">
                <a:latin typeface="Times New Roman" pitchFamily="18" charset="0"/>
                <a:cs typeface="Times New Roman" pitchFamily="18" charset="0"/>
              </a:rPr>
              <a:t> may be attributed to occlusion of blood vessels by endothelial proliferation. </a:t>
            </a:r>
          </a:p>
          <a:p>
            <a:pPr algn="just"/>
            <a:r>
              <a:rPr lang="en-US" dirty="0" smtClean="0">
                <a:latin typeface="Times New Roman" pitchFamily="18" charset="0"/>
                <a:cs typeface="Times New Roman" pitchFamily="18" charset="0"/>
              </a:rPr>
              <a:t>Epithelial </a:t>
            </a:r>
            <a:r>
              <a:rPr lang="en-US" dirty="0">
                <a:latin typeface="Times New Roman" pitchFamily="18" charset="0"/>
                <a:cs typeface="Times New Roman" pitchFamily="18" charset="0"/>
              </a:rPr>
              <a:t>cells overlying the tumor may appear normal in early tumors, or show hyperplasia or degeneration. </a:t>
            </a:r>
          </a:p>
          <a:p>
            <a:endParaRPr lang="en-IN" dirty="0"/>
          </a:p>
        </p:txBody>
      </p:sp>
    </p:spTree>
    <p:extLst>
      <p:ext uri="{BB962C8B-B14F-4D97-AF65-F5344CB8AC3E}">
        <p14:creationId xmlns:p14="http://schemas.microsoft.com/office/powerpoint/2010/main" val="387244181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dirty="0"/>
              <a:t>Histopathology </a:t>
            </a:r>
            <a:br>
              <a:rPr lang="en-IN" dirty="0"/>
            </a:br>
            <a:endParaRPr lang="en-IN" dirty="0"/>
          </a:p>
        </p:txBody>
      </p:sp>
      <p:sp>
        <p:nvSpPr>
          <p:cNvPr id="3" name="Content Placeholder 2"/>
          <p:cNvSpPr>
            <a:spLocks noGrp="1"/>
          </p:cNvSpPr>
          <p:nvPr>
            <p:ph idx="1"/>
          </p:nvPr>
        </p:nvSpPr>
        <p:spPr/>
        <p:txBody>
          <a:bodyPr/>
          <a:lstStyle/>
          <a:p>
            <a:pPr algn="just"/>
            <a:r>
              <a:rPr lang="en-US" dirty="0" err="1">
                <a:latin typeface="Times New Roman" pitchFamily="18" charset="0"/>
                <a:cs typeface="Times New Roman" pitchFamily="18" charset="0"/>
              </a:rPr>
              <a:t>Intracytoplasmic</a:t>
            </a:r>
            <a:r>
              <a:rPr lang="en-US" dirty="0">
                <a:latin typeface="Times New Roman" pitchFamily="18" charset="0"/>
                <a:cs typeface="Times New Roman" pitchFamily="18" charset="0"/>
              </a:rPr>
              <a:t> inclusions are often present in the affected epidermis and in epithelial cells of the conjunctiva, and in some cases may be found in respiratory epithelium. </a:t>
            </a:r>
          </a:p>
          <a:p>
            <a:pPr algn="just"/>
            <a:r>
              <a:rPr lang="en-IN" dirty="0">
                <a:latin typeface="Times New Roman" pitchFamily="18" charset="0"/>
                <a:cs typeface="Times New Roman" pitchFamily="18" charset="0"/>
              </a:rPr>
              <a:t>Affected lymph nodes and lesser extent spleen, show hypertrophy and hyperplasia of stellate </a:t>
            </a:r>
            <a:r>
              <a:rPr lang="en-IN" dirty="0" err="1">
                <a:latin typeface="Times New Roman" pitchFamily="18" charset="0"/>
                <a:cs typeface="Times New Roman" pitchFamily="18" charset="0"/>
              </a:rPr>
              <a:t>myxoma</a:t>
            </a:r>
            <a:r>
              <a:rPr lang="en-IN" dirty="0">
                <a:latin typeface="Times New Roman" pitchFamily="18" charset="0"/>
                <a:cs typeface="Times New Roman" pitchFamily="18" charset="0"/>
              </a:rPr>
              <a:t> cells, as well as focal necrosis, </a:t>
            </a:r>
            <a:r>
              <a:rPr lang="en-IN" dirty="0" err="1">
                <a:latin typeface="Times New Roman" pitchFamily="18" charset="0"/>
                <a:cs typeface="Times New Roman" pitchFamily="18" charset="0"/>
              </a:rPr>
              <a:t>hemorrhage</a:t>
            </a:r>
            <a:r>
              <a:rPr lang="en-IN" dirty="0">
                <a:latin typeface="Times New Roman" pitchFamily="18" charset="0"/>
                <a:cs typeface="Times New Roman" pitchFamily="18" charset="0"/>
              </a:rPr>
              <a:t>, and proliferative </a:t>
            </a:r>
            <a:r>
              <a:rPr lang="en-IN" dirty="0" err="1">
                <a:latin typeface="Times New Roman" pitchFamily="18" charset="0"/>
                <a:cs typeface="Times New Roman" pitchFamily="18" charset="0"/>
              </a:rPr>
              <a:t>vasculitis</a:t>
            </a:r>
            <a:r>
              <a:rPr lang="en-IN" dirty="0">
                <a:latin typeface="Times New Roman" pitchFamily="18" charset="0"/>
                <a:cs typeface="Times New Roman" pitchFamily="18" charset="0"/>
              </a:rPr>
              <a:t>. </a:t>
            </a:r>
          </a:p>
          <a:p>
            <a:endParaRPr lang="en-IN" dirty="0"/>
          </a:p>
        </p:txBody>
      </p:sp>
    </p:spTree>
    <p:extLst>
      <p:ext uri="{BB962C8B-B14F-4D97-AF65-F5344CB8AC3E}">
        <p14:creationId xmlns:p14="http://schemas.microsoft.com/office/powerpoint/2010/main" val="404107190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Diagnosis</a:t>
            </a:r>
            <a:endParaRPr lang="en-IN" dirty="0"/>
          </a:p>
        </p:txBody>
      </p:sp>
      <p:sp>
        <p:nvSpPr>
          <p:cNvPr id="3" name="Content Placeholder 2"/>
          <p:cNvSpPr>
            <a:spLocks noGrp="1"/>
          </p:cNvSpPr>
          <p:nvPr>
            <p:ph idx="1"/>
          </p:nvPr>
        </p:nvSpPr>
        <p:spPr>
          <a:xfrm>
            <a:off x="502920" y="530352"/>
            <a:ext cx="8183880" cy="4498848"/>
          </a:xfrm>
        </p:spPr>
        <p:txBody>
          <a:bodyPr>
            <a:normAutofit fontScale="92500"/>
          </a:bodyPr>
          <a:lstStyle/>
          <a:p>
            <a:pPr algn="just"/>
            <a:r>
              <a:rPr lang="en-US" dirty="0" smtClean="0">
                <a:latin typeface="Times New Roman" pitchFamily="18" charset="0"/>
                <a:cs typeface="Times New Roman" pitchFamily="18" charset="0"/>
              </a:rPr>
              <a:t>Diagnosis </a:t>
            </a:r>
            <a:r>
              <a:rPr lang="en-US" dirty="0">
                <a:latin typeface="Times New Roman" pitchFamily="18" charset="0"/>
                <a:cs typeface="Times New Roman" pitchFamily="18" charset="0"/>
              </a:rPr>
              <a:t>of </a:t>
            </a:r>
            <a:r>
              <a:rPr lang="en-US" dirty="0" err="1">
                <a:latin typeface="Times New Roman" pitchFamily="18" charset="0"/>
                <a:cs typeface="Times New Roman" pitchFamily="18" charset="0"/>
              </a:rPr>
              <a:t>myxomatosis</a:t>
            </a:r>
            <a:r>
              <a:rPr lang="en-US" dirty="0">
                <a:latin typeface="Times New Roman" pitchFamily="18" charset="0"/>
                <a:cs typeface="Times New Roman" pitchFamily="18" charset="0"/>
              </a:rPr>
              <a:t> </a:t>
            </a:r>
            <a:r>
              <a:rPr lang="en-US" dirty="0" smtClean="0">
                <a:latin typeface="Times New Roman" pitchFamily="18" charset="0"/>
                <a:cs typeface="Times New Roman" pitchFamily="18" charset="0"/>
              </a:rPr>
              <a:t>is </a:t>
            </a:r>
            <a:r>
              <a:rPr lang="en-US" dirty="0">
                <a:latin typeface="Times New Roman" pitchFamily="18" charset="0"/>
                <a:cs typeface="Times New Roman" pitchFamily="18" charset="0"/>
              </a:rPr>
              <a:t>often made on the basis of the characteristic clinical appearance. If a rabbit dies without exhibiting the classic symptoms of </a:t>
            </a:r>
            <a:r>
              <a:rPr lang="en-US" dirty="0" err="1">
                <a:latin typeface="Times New Roman" pitchFamily="18" charset="0"/>
                <a:cs typeface="Times New Roman" pitchFamily="18" charset="0"/>
              </a:rPr>
              <a:t>myxomatosis</a:t>
            </a:r>
            <a:r>
              <a:rPr lang="en-US" dirty="0">
                <a:latin typeface="Times New Roman" pitchFamily="18" charset="0"/>
                <a:cs typeface="Times New Roman" pitchFamily="18" charset="0"/>
              </a:rPr>
              <a:t>, or if further confirmation is desired, a number of laboratory tests are available</a:t>
            </a:r>
            <a:r>
              <a:rPr lang="en-US" dirty="0" smtClean="0">
                <a:latin typeface="Times New Roman" pitchFamily="18" charset="0"/>
                <a:cs typeface="Times New Roman" pitchFamily="18" charset="0"/>
              </a:rPr>
              <a:t>.</a:t>
            </a:r>
          </a:p>
          <a:p>
            <a:pPr algn="just"/>
            <a:r>
              <a:rPr lang="en-US" dirty="0" smtClean="0">
                <a:latin typeface="Times New Roman" pitchFamily="18" charset="0"/>
                <a:cs typeface="Times New Roman" pitchFamily="18" charset="0"/>
              </a:rPr>
              <a:t>Historically </a:t>
            </a:r>
            <a:r>
              <a:rPr lang="en-US" dirty="0">
                <a:latin typeface="Times New Roman" pitchFamily="18" charset="0"/>
                <a:cs typeface="Times New Roman" pitchFamily="18" charset="0"/>
              </a:rPr>
              <a:t>these have included histopathology, electron microscopy, and virus isolation. </a:t>
            </a:r>
            <a:endParaRPr lang="en-US" dirty="0" smtClean="0">
              <a:latin typeface="Times New Roman" pitchFamily="18" charset="0"/>
              <a:cs typeface="Times New Roman" pitchFamily="18" charset="0"/>
            </a:endParaRPr>
          </a:p>
          <a:p>
            <a:pPr algn="just"/>
            <a:r>
              <a:rPr lang="en-US" dirty="0" err="1" smtClean="0">
                <a:latin typeface="Times New Roman" pitchFamily="18" charset="0"/>
                <a:cs typeface="Times New Roman" pitchFamily="18" charset="0"/>
              </a:rPr>
              <a:t>Histopathologic</a:t>
            </a:r>
            <a:r>
              <a:rPr lang="en-US" dirty="0" smtClean="0">
                <a:latin typeface="Times New Roman" pitchFamily="18" charset="0"/>
                <a:cs typeface="Times New Roman" pitchFamily="18" charset="0"/>
              </a:rPr>
              <a:t> </a:t>
            </a:r>
            <a:r>
              <a:rPr lang="en-US" dirty="0">
                <a:latin typeface="Times New Roman" pitchFamily="18" charset="0"/>
                <a:cs typeface="Times New Roman" pitchFamily="18" charset="0"/>
              </a:rPr>
              <a:t>examination of affected skin typically shows undifferentiated </a:t>
            </a:r>
            <a:r>
              <a:rPr lang="en-US" dirty="0" err="1">
                <a:latin typeface="Times New Roman" pitchFamily="18" charset="0"/>
                <a:cs typeface="Times New Roman" pitchFamily="18" charset="0"/>
              </a:rPr>
              <a:t>mesenchymal</a:t>
            </a:r>
            <a:r>
              <a:rPr lang="en-US" dirty="0">
                <a:latin typeface="Times New Roman" pitchFamily="18" charset="0"/>
                <a:cs typeface="Times New Roman" pitchFamily="18" charset="0"/>
              </a:rPr>
              <a:t> cells within a matrix of </a:t>
            </a:r>
            <a:r>
              <a:rPr lang="en-US" dirty="0" err="1">
                <a:latin typeface="Times New Roman" pitchFamily="18" charset="0"/>
                <a:cs typeface="Times New Roman" pitchFamily="18" charset="0"/>
              </a:rPr>
              <a:t>mucin</a:t>
            </a:r>
            <a:r>
              <a:rPr lang="en-US" dirty="0">
                <a:latin typeface="Times New Roman" pitchFamily="18" charset="0"/>
                <a:cs typeface="Times New Roman" pitchFamily="18" charset="0"/>
              </a:rPr>
              <a:t>, inflammatory cells, and edema. </a:t>
            </a:r>
            <a:endParaRPr lang="en-US" dirty="0" smtClean="0">
              <a:latin typeface="Times New Roman" pitchFamily="18" charset="0"/>
              <a:cs typeface="Times New Roman" pitchFamily="18" charset="0"/>
            </a:endParaRPr>
          </a:p>
          <a:p>
            <a:pPr algn="just"/>
            <a:endParaRPr lang="en-US" dirty="0"/>
          </a:p>
          <a:p>
            <a:pPr algn="just"/>
            <a:endParaRPr lang="en-IN" dirty="0"/>
          </a:p>
        </p:txBody>
      </p:sp>
    </p:spTree>
    <p:extLst>
      <p:ext uri="{BB962C8B-B14F-4D97-AF65-F5344CB8AC3E}">
        <p14:creationId xmlns:p14="http://schemas.microsoft.com/office/powerpoint/2010/main" val="377634434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Diagnosis</a:t>
            </a:r>
            <a:endParaRPr lang="en-IN" dirty="0"/>
          </a:p>
        </p:txBody>
      </p:sp>
      <p:sp>
        <p:nvSpPr>
          <p:cNvPr id="3" name="Content Placeholder 2"/>
          <p:cNvSpPr>
            <a:spLocks noGrp="1"/>
          </p:cNvSpPr>
          <p:nvPr>
            <p:ph idx="1"/>
          </p:nvPr>
        </p:nvSpPr>
        <p:spPr/>
        <p:txBody>
          <a:bodyPr/>
          <a:lstStyle/>
          <a:p>
            <a:pPr algn="just"/>
            <a:r>
              <a:rPr lang="en-US" dirty="0" err="1">
                <a:latin typeface="Times New Roman" pitchFamily="18" charset="0"/>
                <a:cs typeface="Times New Roman" pitchFamily="18" charset="0"/>
              </a:rPr>
              <a:t>Intracytoplasmic</a:t>
            </a:r>
            <a:r>
              <a:rPr lang="en-US" dirty="0">
                <a:latin typeface="Times New Roman" pitchFamily="18" charset="0"/>
                <a:cs typeface="Times New Roman" pitchFamily="18" charset="0"/>
              </a:rPr>
              <a:t> inclusions may be seen in the epidermis and in </a:t>
            </a:r>
            <a:r>
              <a:rPr lang="en-US" dirty="0" err="1">
                <a:latin typeface="Times New Roman" pitchFamily="18" charset="0"/>
                <a:cs typeface="Times New Roman" pitchFamily="18" charset="0"/>
              </a:rPr>
              <a:t>conjunctival</a:t>
            </a:r>
            <a:r>
              <a:rPr lang="en-US" dirty="0">
                <a:latin typeface="Times New Roman" pitchFamily="18" charset="0"/>
                <a:cs typeface="Times New Roman" pitchFamily="18" charset="0"/>
              </a:rPr>
              <a:t> epithelium.</a:t>
            </a:r>
            <a:endParaRPr lang="en-US" baseline="30000" dirty="0">
              <a:latin typeface="Times New Roman" pitchFamily="18" charset="0"/>
              <a:cs typeface="Times New Roman" pitchFamily="18" charset="0"/>
            </a:endParaRPr>
          </a:p>
          <a:p>
            <a:pPr algn="just"/>
            <a:r>
              <a:rPr lang="en-US" dirty="0">
                <a:latin typeface="Times New Roman" pitchFamily="18" charset="0"/>
                <a:cs typeface="Times New Roman" pitchFamily="18" charset="0"/>
              </a:rPr>
              <a:t>Negative-stain electron microscopic examination can also be used for diagnosis due to the large size and distinctive structure of poxviruses. </a:t>
            </a:r>
          </a:p>
          <a:p>
            <a:pPr algn="just"/>
            <a:r>
              <a:rPr lang="en-US" dirty="0">
                <a:latin typeface="Times New Roman" pitchFamily="18" charset="0"/>
                <a:cs typeface="Times New Roman" pitchFamily="18" charset="0"/>
              </a:rPr>
              <a:t>This method allows rapid visualization of poxviruses, but does not allow specific verification of virus species or variants.</a:t>
            </a:r>
            <a:endParaRPr lang="en-US" baseline="30000" dirty="0">
              <a:latin typeface="Times New Roman" pitchFamily="18" charset="0"/>
              <a:cs typeface="Times New Roman" pitchFamily="18" charset="0"/>
            </a:endParaRPr>
          </a:p>
          <a:p>
            <a:endParaRPr lang="en-IN" dirty="0"/>
          </a:p>
        </p:txBody>
      </p:sp>
    </p:spTree>
    <p:extLst>
      <p:ext uri="{BB962C8B-B14F-4D97-AF65-F5344CB8AC3E}">
        <p14:creationId xmlns:p14="http://schemas.microsoft.com/office/powerpoint/2010/main" val="126817452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Diagnosis</a:t>
            </a:r>
            <a:endParaRPr lang="en-IN" dirty="0"/>
          </a:p>
        </p:txBody>
      </p:sp>
      <p:sp>
        <p:nvSpPr>
          <p:cNvPr id="3" name="Content Placeholder 2"/>
          <p:cNvSpPr>
            <a:spLocks noGrp="1"/>
          </p:cNvSpPr>
          <p:nvPr>
            <p:ph idx="1"/>
          </p:nvPr>
        </p:nvSpPr>
        <p:spPr/>
        <p:txBody>
          <a:bodyPr>
            <a:normAutofit fontScale="70000" lnSpcReduction="20000"/>
          </a:bodyPr>
          <a:lstStyle/>
          <a:p>
            <a:pPr algn="just"/>
            <a:r>
              <a:rPr lang="en-US" dirty="0">
                <a:latin typeface="Times New Roman" pitchFamily="18" charset="0"/>
                <a:cs typeface="Times New Roman" pitchFamily="18" charset="0"/>
              </a:rPr>
              <a:t>Virus isolation remains the "gold standard" against which other methods of virus detection are compared. </a:t>
            </a:r>
            <a:endParaRPr lang="en-US" dirty="0" smtClean="0">
              <a:latin typeface="Times New Roman" pitchFamily="18" charset="0"/>
              <a:cs typeface="Times New Roman" pitchFamily="18" charset="0"/>
            </a:endParaRPr>
          </a:p>
          <a:p>
            <a:pPr algn="just"/>
            <a:endParaRPr lang="en-US" dirty="0" smtClean="0">
              <a:latin typeface="Times New Roman" pitchFamily="18" charset="0"/>
              <a:cs typeface="Times New Roman" pitchFamily="18" charset="0"/>
            </a:endParaRPr>
          </a:p>
          <a:p>
            <a:pPr algn="just"/>
            <a:r>
              <a:rPr lang="en-US" dirty="0" smtClean="0">
                <a:latin typeface="Times New Roman" pitchFamily="18" charset="0"/>
                <a:cs typeface="Times New Roman" pitchFamily="18" charset="0"/>
              </a:rPr>
              <a:t>Theoretically </a:t>
            </a:r>
            <a:r>
              <a:rPr lang="en-US" dirty="0">
                <a:latin typeface="Times New Roman" pitchFamily="18" charset="0"/>
                <a:cs typeface="Times New Roman" pitchFamily="18" charset="0"/>
              </a:rPr>
              <a:t>at least, a single viable virus present in a specimen can be grown in cultured cells, thus expanding it to produce enough material to permit further detailed characterization</a:t>
            </a:r>
            <a:r>
              <a:rPr lang="en-US" dirty="0" smtClean="0">
                <a:latin typeface="Times New Roman" pitchFamily="18" charset="0"/>
                <a:cs typeface="Times New Roman" pitchFamily="18" charset="0"/>
              </a:rPr>
              <a:t>.</a:t>
            </a:r>
          </a:p>
          <a:p>
            <a:pPr algn="just"/>
            <a:endParaRPr lang="en-US" dirty="0">
              <a:latin typeface="Times New Roman" pitchFamily="18" charset="0"/>
              <a:cs typeface="Times New Roman" pitchFamily="18" charset="0"/>
            </a:endParaRPr>
          </a:p>
          <a:p>
            <a:pPr algn="just"/>
            <a:r>
              <a:rPr lang="en-US" dirty="0">
                <a:latin typeface="Times New Roman" pitchFamily="18" charset="0"/>
                <a:cs typeface="Times New Roman" pitchFamily="18" charset="0"/>
              </a:rPr>
              <a:t>The more recent development of molecular methods such as polymerase chain reaction (PCR) and real-time polymerase chain reaction assays has created faster and more accurate methods of </a:t>
            </a:r>
            <a:r>
              <a:rPr lang="en-US" dirty="0" err="1">
                <a:latin typeface="Times New Roman" pitchFamily="18" charset="0"/>
                <a:cs typeface="Times New Roman" pitchFamily="18" charset="0"/>
              </a:rPr>
              <a:t>myxoma</a:t>
            </a:r>
            <a:r>
              <a:rPr lang="en-US" dirty="0">
                <a:latin typeface="Times New Roman" pitchFamily="18" charset="0"/>
                <a:cs typeface="Times New Roman" pitchFamily="18" charset="0"/>
              </a:rPr>
              <a:t> virus identification</a:t>
            </a:r>
            <a:r>
              <a:rPr lang="en-US" dirty="0" smtClean="0">
                <a:latin typeface="Times New Roman" pitchFamily="18" charset="0"/>
                <a:cs typeface="Times New Roman" pitchFamily="18" charset="0"/>
              </a:rPr>
              <a:t>.</a:t>
            </a:r>
          </a:p>
          <a:p>
            <a:pPr algn="just"/>
            <a:endParaRPr lang="en-US" dirty="0" smtClean="0">
              <a:latin typeface="Times New Roman" pitchFamily="18" charset="0"/>
              <a:cs typeface="Times New Roman" pitchFamily="18" charset="0"/>
            </a:endParaRPr>
          </a:p>
          <a:p>
            <a:pPr algn="just"/>
            <a:r>
              <a:rPr lang="en-US" dirty="0" smtClean="0">
                <a:latin typeface="Times New Roman" pitchFamily="18" charset="0"/>
                <a:cs typeface="Times New Roman" pitchFamily="18" charset="0"/>
              </a:rPr>
              <a:t>Real </a:t>
            </a:r>
            <a:r>
              <a:rPr lang="en-US" dirty="0">
                <a:latin typeface="Times New Roman" pitchFamily="18" charset="0"/>
                <a:cs typeface="Times New Roman" pitchFamily="18" charset="0"/>
              </a:rPr>
              <a:t>time PCR simplifies the diagnosis of </a:t>
            </a:r>
            <a:r>
              <a:rPr lang="en-US" dirty="0" err="1">
                <a:latin typeface="Times New Roman" pitchFamily="18" charset="0"/>
                <a:cs typeface="Times New Roman" pitchFamily="18" charset="0"/>
              </a:rPr>
              <a:t>myxomatosis</a:t>
            </a:r>
            <a:r>
              <a:rPr lang="en-US" dirty="0">
                <a:latin typeface="Times New Roman" pitchFamily="18" charset="0"/>
                <a:cs typeface="Times New Roman" pitchFamily="18" charset="0"/>
              </a:rPr>
              <a:t> by allowing nasal, ocular, or genital swabs to be quickly tested. It can also be used on paraffin-embedded tissue samples to confirm the presence of </a:t>
            </a:r>
            <a:r>
              <a:rPr lang="en-US" dirty="0" err="1">
                <a:latin typeface="Times New Roman" pitchFamily="18" charset="0"/>
                <a:cs typeface="Times New Roman" pitchFamily="18" charset="0"/>
              </a:rPr>
              <a:t>Myxoma</a:t>
            </a:r>
            <a:r>
              <a:rPr lang="en-US" dirty="0">
                <a:latin typeface="Times New Roman" pitchFamily="18" charset="0"/>
                <a:cs typeface="Times New Roman" pitchFamily="18" charset="0"/>
              </a:rPr>
              <a:t> virus and identify the viral strain.</a:t>
            </a:r>
          </a:p>
          <a:p>
            <a:endParaRPr lang="en-IN" dirty="0"/>
          </a:p>
        </p:txBody>
      </p:sp>
    </p:spTree>
    <p:extLst>
      <p:ext uri="{BB962C8B-B14F-4D97-AF65-F5344CB8AC3E}">
        <p14:creationId xmlns:p14="http://schemas.microsoft.com/office/powerpoint/2010/main" val="167709860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Treatment</a:t>
            </a:r>
            <a:endParaRPr lang="en-IN" dirty="0"/>
          </a:p>
        </p:txBody>
      </p:sp>
      <p:sp>
        <p:nvSpPr>
          <p:cNvPr id="3" name="Content Placeholder 2"/>
          <p:cNvSpPr>
            <a:spLocks noGrp="1"/>
          </p:cNvSpPr>
          <p:nvPr>
            <p:ph idx="1"/>
          </p:nvPr>
        </p:nvSpPr>
        <p:spPr/>
        <p:txBody>
          <a:bodyPr>
            <a:normAutofit fontScale="92500" lnSpcReduction="10000"/>
          </a:bodyPr>
          <a:lstStyle/>
          <a:p>
            <a:pPr algn="just">
              <a:lnSpc>
                <a:spcPct val="200000"/>
              </a:lnSpc>
            </a:pPr>
            <a:r>
              <a:rPr lang="en-US" sz="2400" dirty="0" smtClean="0">
                <a:latin typeface="Times New Roman" pitchFamily="18" charset="0"/>
                <a:cs typeface="Times New Roman" pitchFamily="18" charset="0"/>
              </a:rPr>
              <a:t>At </a:t>
            </a:r>
            <a:r>
              <a:rPr lang="en-US" sz="2400" dirty="0">
                <a:latin typeface="Times New Roman" pitchFamily="18" charset="0"/>
                <a:cs typeface="Times New Roman" pitchFamily="18" charset="0"/>
              </a:rPr>
              <a:t>present, no specific treatment exists for </a:t>
            </a:r>
            <a:r>
              <a:rPr lang="en-US" sz="2400" dirty="0" err="1">
                <a:latin typeface="Times New Roman" pitchFamily="18" charset="0"/>
                <a:cs typeface="Times New Roman" pitchFamily="18" charset="0"/>
              </a:rPr>
              <a:t>myxomatosis</a:t>
            </a:r>
            <a:r>
              <a:rPr lang="en-US" sz="2400" dirty="0" smtClean="0">
                <a:latin typeface="Times New Roman" pitchFamily="18" charset="0"/>
                <a:cs typeface="Times New Roman" pitchFamily="18" charset="0"/>
              </a:rPr>
              <a:t>.</a:t>
            </a:r>
          </a:p>
          <a:p>
            <a:pPr algn="just">
              <a:lnSpc>
                <a:spcPct val="200000"/>
              </a:lnSpc>
            </a:pPr>
            <a:r>
              <a:rPr lang="en-US" sz="2400" dirty="0" smtClean="0">
                <a:latin typeface="Times New Roman" pitchFamily="18" charset="0"/>
                <a:cs typeface="Times New Roman" pitchFamily="18" charset="0"/>
              </a:rPr>
              <a:t>If </a:t>
            </a:r>
            <a:r>
              <a:rPr lang="en-US" sz="2400" dirty="0">
                <a:latin typeface="Times New Roman" pitchFamily="18" charset="0"/>
                <a:cs typeface="Times New Roman" pitchFamily="18" charset="0"/>
              </a:rPr>
              <a:t>the decision is made to attempt treatment, careful monitoring is necessary to avoid prolonging suffering</a:t>
            </a:r>
            <a:r>
              <a:rPr lang="en-US" sz="2400" dirty="0" smtClean="0">
                <a:latin typeface="Times New Roman" pitchFamily="18" charset="0"/>
                <a:cs typeface="Times New Roman" pitchFamily="18" charset="0"/>
              </a:rPr>
              <a:t>.</a:t>
            </a:r>
          </a:p>
          <a:p>
            <a:pPr algn="just">
              <a:lnSpc>
                <a:spcPct val="200000"/>
              </a:lnSpc>
            </a:pPr>
            <a:r>
              <a:rPr lang="en-US" sz="2400" dirty="0" smtClean="0">
                <a:latin typeface="Times New Roman" pitchFamily="18" charset="0"/>
                <a:cs typeface="Times New Roman" pitchFamily="18" charset="0"/>
              </a:rPr>
              <a:t>Previously </a:t>
            </a:r>
            <a:r>
              <a:rPr lang="en-US" sz="2400" dirty="0">
                <a:latin typeface="Times New Roman" pitchFamily="18" charset="0"/>
                <a:cs typeface="Times New Roman" pitchFamily="18" charset="0"/>
              </a:rPr>
              <a:t>vaccinated rabbits or those infected with an attenuated strain may recover given supportive care with fluids, food, and broad spectrum antivirals. </a:t>
            </a:r>
            <a:endParaRPr lang="en-US" sz="2400" dirty="0" smtClean="0">
              <a:latin typeface="Times New Roman" pitchFamily="18" charset="0"/>
              <a:cs typeface="Times New Roman" pitchFamily="18" charset="0"/>
            </a:endParaRPr>
          </a:p>
          <a:p>
            <a:endParaRPr lang="en-IN" dirty="0"/>
          </a:p>
        </p:txBody>
      </p:sp>
    </p:spTree>
    <p:extLst>
      <p:ext uri="{BB962C8B-B14F-4D97-AF65-F5344CB8AC3E}">
        <p14:creationId xmlns:p14="http://schemas.microsoft.com/office/powerpoint/2010/main" val="148384355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Can my other pets catch </a:t>
            </a:r>
            <a:r>
              <a:rPr lang="en-US" dirty="0" err="1"/>
              <a:t>myxomatosis</a:t>
            </a:r>
            <a:r>
              <a:rPr lang="en-US" dirty="0"/>
              <a:t>?</a:t>
            </a:r>
            <a:br>
              <a:rPr lang="en-US" dirty="0"/>
            </a:br>
            <a:endParaRPr lang="en-IN" dirty="0"/>
          </a:p>
        </p:txBody>
      </p:sp>
      <p:sp>
        <p:nvSpPr>
          <p:cNvPr id="3" name="Content Placeholder 2"/>
          <p:cNvSpPr>
            <a:spLocks noGrp="1"/>
          </p:cNvSpPr>
          <p:nvPr>
            <p:ph idx="1"/>
          </p:nvPr>
        </p:nvSpPr>
        <p:spPr/>
        <p:txBody>
          <a:bodyPr/>
          <a:lstStyle/>
          <a:p>
            <a:r>
              <a:rPr lang="en-US" dirty="0" smtClean="0"/>
              <a:t>Only </a:t>
            </a:r>
            <a:r>
              <a:rPr lang="en-US" dirty="0"/>
              <a:t>rabbits can catch </a:t>
            </a:r>
            <a:r>
              <a:rPr lang="en-US" dirty="0" err="1"/>
              <a:t>myxomatosis</a:t>
            </a:r>
            <a:r>
              <a:rPr lang="en-US" dirty="0"/>
              <a:t>. People, dogs, cats, birds, guinea pigs, ferrets, and other pets are not at risk.</a:t>
            </a:r>
          </a:p>
          <a:p>
            <a:endParaRPr lang="en-IN" dirty="0"/>
          </a:p>
        </p:txBody>
      </p:sp>
    </p:spTree>
    <p:extLst>
      <p:ext uri="{BB962C8B-B14F-4D97-AF65-F5344CB8AC3E}">
        <p14:creationId xmlns:p14="http://schemas.microsoft.com/office/powerpoint/2010/main" val="136010691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References</a:t>
            </a:r>
            <a:endParaRPr lang="en-IN" dirty="0"/>
          </a:p>
        </p:txBody>
      </p:sp>
      <p:sp>
        <p:nvSpPr>
          <p:cNvPr id="3" name="Content Placeholder 2"/>
          <p:cNvSpPr>
            <a:spLocks noGrp="1"/>
          </p:cNvSpPr>
          <p:nvPr>
            <p:ph idx="1"/>
          </p:nvPr>
        </p:nvSpPr>
        <p:spPr/>
        <p:txBody>
          <a:bodyPr>
            <a:normAutofit fontScale="77500" lnSpcReduction="20000"/>
          </a:bodyPr>
          <a:lstStyle/>
          <a:p>
            <a:r>
              <a:rPr lang="en-IN" b="1" dirty="0" err="1" smtClean="0"/>
              <a:t>Dr.P.SRINIVASAN</a:t>
            </a:r>
            <a:r>
              <a:rPr lang="en-IN" b="1" dirty="0" smtClean="0"/>
              <a:t>, </a:t>
            </a:r>
            <a:r>
              <a:rPr lang="en-US" b="1" dirty="0" smtClean="0"/>
              <a:t>Professor </a:t>
            </a:r>
            <a:r>
              <a:rPr lang="en-US" dirty="0"/>
              <a:t>Department of Veterinary Pathology Veterinary College and Research Institute, </a:t>
            </a:r>
            <a:r>
              <a:rPr lang="en-US" dirty="0" err="1"/>
              <a:t>Namakkal</a:t>
            </a:r>
            <a:r>
              <a:rPr lang="en-US" dirty="0"/>
              <a:t>, Tamil </a:t>
            </a:r>
            <a:r>
              <a:rPr lang="en-US" dirty="0" smtClean="0"/>
              <a:t>Nadu.</a:t>
            </a:r>
          </a:p>
          <a:p>
            <a:endParaRPr lang="en-US" dirty="0" smtClean="0"/>
          </a:p>
          <a:p>
            <a:r>
              <a:rPr lang="en-IN" i="1" dirty="0"/>
              <a:t>Meredith, A (2013). "Viral skin diseases of the rabbit". Veterinary Clinics of North America: Exotic Animal Practice. </a:t>
            </a:r>
            <a:r>
              <a:rPr lang="en-IN" b="1" i="1" dirty="0"/>
              <a:t>16</a:t>
            </a:r>
            <a:r>
              <a:rPr lang="en-IN" i="1" dirty="0"/>
              <a:t> (3): 705–714. </a:t>
            </a:r>
            <a:endParaRPr lang="en-IN" i="1" dirty="0" smtClean="0"/>
          </a:p>
          <a:p>
            <a:endParaRPr lang="en-IN" dirty="0"/>
          </a:p>
          <a:p>
            <a:r>
              <a:rPr lang="en-IN" i="1" dirty="0" smtClean="0"/>
              <a:t>Kerr</a:t>
            </a:r>
            <a:r>
              <a:rPr lang="en-IN" i="1" dirty="0"/>
              <a:t>, P (2017). </a:t>
            </a:r>
            <a:r>
              <a:rPr lang="en-IN" i="1" u="sng" dirty="0"/>
              <a:t>"Genomic and phenotypic characterization of </a:t>
            </a:r>
            <a:r>
              <a:rPr lang="en-IN" i="1" u="sng" dirty="0" err="1"/>
              <a:t>myxoma</a:t>
            </a:r>
            <a:r>
              <a:rPr lang="en-IN" i="1" u="sng" dirty="0"/>
              <a:t> virus from Great Britain reveals multiple evolutionary pathways distinct from those in Australia"</a:t>
            </a:r>
            <a:r>
              <a:rPr lang="en-IN" i="1" dirty="0"/>
              <a:t>. PLOS Pathogens. </a:t>
            </a:r>
            <a:r>
              <a:rPr lang="en-IN" b="1" i="1" dirty="0"/>
              <a:t>13</a:t>
            </a:r>
            <a:r>
              <a:rPr lang="en-IN" i="1" dirty="0"/>
              <a:t> (3): e1006252. </a:t>
            </a:r>
            <a:endParaRPr lang="en-IN" dirty="0"/>
          </a:p>
          <a:p>
            <a:r>
              <a:rPr lang="en-US" dirty="0" smtClean="0"/>
              <a:t> </a:t>
            </a:r>
            <a:endParaRPr lang="en-IN" dirty="0"/>
          </a:p>
        </p:txBody>
      </p:sp>
    </p:spTree>
    <p:extLst>
      <p:ext uri="{BB962C8B-B14F-4D97-AF65-F5344CB8AC3E}">
        <p14:creationId xmlns:p14="http://schemas.microsoft.com/office/powerpoint/2010/main" val="1577052777"/>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spect">
  <a:themeElements>
    <a:clrScheme name="Aspect">
      <a:dk1>
        <a:sysClr val="windowText" lastClr="000000"/>
      </a:dk1>
      <a:lt1>
        <a:sysClr val="window" lastClr="FFFFFF"/>
      </a:lt1>
      <a:dk2>
        <a:srgbClr val="323232"/>
      </a:dk2>
      <a:lt2>
        <a:srgbClr val="E3DED1"/>
      </a:lt2>
      <a:accent1>
        <a:srgbClr val="F07F09"/>
      </a:accent1>
      <a:accent2>
        <a:srgbClr val="9F2936"/>
      </a:accent2>
      <a:accent3>
        <a:srgbClr val="1B587C"/>
      </a:accent3>
      <a:accent4>
        <a:srgbClr val="4E8542"/>
      </a:accent4>
      <a:accent5>
        <a:srgbClr val="604878"/>
      </a:accent5>
      <a:accent6>
        <a:srgbClr val="C19859"/>
      </a:accent6>
      <a:hlink>
        <a:srgbClr val="6B9F25"/>
      </a:hlink>
      <a:folHlink>
        <a:srgbClr val="B26B02"/>
      </a:folHlink>
    </a:clrScheme>
    <a:fontScheme name="Aspect">
      <a:majorFont>
        <a:latin typeface="Verdana"/>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ajorFont>
      <a:minorFont>
        <a:latin typeface="Verdana"/>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Aspect">
      <a:fillStyleLst>
        <a:solidFill>
          <a:schemeClr val="phClr"/>
        </a:solidFill>
        <a:gradFill rotWithShape="1">
          <a:gsLst>
            <a:gs pos="0">
              <a:schemeClr val="phClr">
                <a:tint val="65000"/>
                <a:satMod val="270000"/>
              </a:schemeClr>
            </a:gs>
            <a:gs pos="25000">
              <a:schemeClr val="phClr">
                <a:tint val="60000"/>
                <a:satMod val="300000"/>
              </a:schemeClr>
            </a:gs>
            <a:gs pos="100000">
              <a:schemeClr val="phClr">
                <a:tint val="29000"/>
                <a:satMod val="400000"/>
              </a:schemeClr>
            </a:gs>
          </a:gsLst>
          <a:lin ang="16200000" scaled="1"/>
        </a:gradFill>
        <a:gradFill rotWithShape="1">
          <a:gsLst>
            <a:gs pos="0">
              <a:schemeClr val="phClr">
                <a:shade val="45000"/>
                <a:satMod val="155000"/>
              </a:schemeClr>
            </a:gs>
            <a:gs pos="60000">
              <a:schemeClr val="phClr">
                <a:shade val="95000"/>
                <a:satMod val="150000"/>
              </a:schemeClr>
            </a:gs>
            <a:gs pos="100000">
              <a:schemeClr val="phClr">
                <a:tint val="87000"/>
                <a:satMod val="250000"/>
              </a:schemeClr>
            </a:gs>
          </a:gsLst>
          <a:lin ang="16200000" scaled="0"/>
        </a:gradFill>
      </a:fillStyleLst>
      <a:lnStyleLst>
        <a:ln w="9525" cap="flat" cmpd="sng" algn="ctr">
          <a:solidFill>
            <a:schemeClr val="phClr">
              <a:satMod val="150000"/>
            </a:schemeClr>
          </a:solidFill>
          <a:prstDash val="solid"/>
        </a:ln>
        <a:ln w="42500" cap="flat" cmpd="sng" algn="ctr">
          <a:solidFill>
            <a:schemeClr val="phClr"/>
          </a:solidFill>
          <a:prstDash val="solid"/>
        </a:ln>
        <a:ln w="38100" cap="flat" cmpd="sng" algn="ctr">
          <a:solidFill>
            <a:schemeClr val="phClr"/>
          </a:solidFill>
          <a:prstDash val="solid"/>
        </a:ln>
      </a:lnStyleLst>
      <a:effectStyleLst>
        <a:effectStyle>
          <a:effectLst>
            <a:outerShdw blurRad="65500" dist="38100" dir="5400000" rotWithShape="0">
              <a:srgbClr val="000000">
                <a:alpha val="40000"/>
              </a:srgbClr>
            </a:outerShdw>
          </a:effectLst>
        </a:effectStyle>
        <a:effectStyle>
          <a:effectLst>
            <a:outerShdw blurRad="65500" dist="38100" dir="5400000" rotWithShape="0">
              <a:srgbClr val="000000">
                <a:alpha val="40000"/>
              </a:srgbClr>
            </a:outerShdw>
          </a:effectLst>
        </a:effectStyle>
        <a:effectStyle>
          <a:effectLst>
            <a:outerShdw blurRad="65500" dist="38100" dir="5400000" rotWithShape="0">
              <a:srgbClr val="000000">
                <a:alpha val="40000"/>
              </a:srgbClr>
            </a:outerShdw>
          </a:effectLst>
          <a:scene3d>
            <a:camera prst="orthographicFront" fov="0">
              <a:rot lat="0" lon="0" rev="0"/>
            </a:camera>
            <a:lightRig rig="contrasting" dir="t">
              <a:rot lat="0" lon="0" rev="12000000"/>
            </a:lightRig>
          </a:scene3d>
          <a:sp3d prstMaterial="powder">
            <a:bevelT h="50800"/>
          </a:sp3d>
        </a:effectStyle>
      </a:effectStyleLst>
      <a:bgFillStyleLst>
        <a:solidFill>
          <a:schemeClr val="phClr"/>
        </a:solidFill>
        <a:gradFill rotWithShape="1">
          <a:gsLst>
            <a:gs pos="0">
              <a:schemeClr val="phClr">
                <a:shade val="35000"/>
                <a:satMod val="150000"/>
              </a:schemeClr>
            </a:gs>
            <a:gs pos="45000">
              <a:schemeClr val="phClr">
                <a:shade val="68000"/>
                <a:satMod val="155000"/>
              </a:schemeClr>
            </a:gs>
            <a:gs pos="100000">
              <a:schemeClr val="phClr">
                <a:tint val="70000"/>
                <a:satMod val="175000"/>
              </a:schemeClr>
            </a:gs>
          </a:gsLst>
          <a:lin ang="16200000" scaled="0"/>
        </a:gradFill>
        <a:blipFill>
          <a:blip xmlns:r="http://schemas.openxmlformats.org/officeDocument/2006/relationships" r:embed="rId1">
            <a:duotone>
              <a:schemeClr val="phClr">
                <a:shade val="800"/>
                <a:satMod val="150000"/>
              </a:schemeClr>
              <a:schemeClr val="phClr">
                <a:tint val="80000"/>
                <a:satMod val="150000"/>
              </a:schemeClr>
            </a:duotone>
          </a:blip>
          <a:tile tx="0" ty="0" sx="75000" sy="75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Aspect</Template>
  <TotalTime>29</TotalTime>
  <Words>1463</Words>
  <Application>Microsoft Office PowerPoint</Application>
  <PresentationFormat>On-screen Show (4:3)</PresentationFormat>
  <Paragraphs>104</Paragraphs>
  <Slides>24</Slides>
  <Notes>0</Notes>
  <HiddenSlides>0</HiddenSlides>
  <MMClips>0</MMClips>
  <ScaleCrop>false</ScaleCrop>
  <HeadingPairs>
    <vt:vector size="4" baseType="variant">
      <vt:variant>
        <vt:lpstr>Theme</vt:lpstr>
      </vt:variant>
      <vt:variant>
        <vt:i4>1</vt:i4>
      </vt:variant>
      <vt:variant>
        <vt:lpstr>Slide Titles</vt:lpstr>
      </vt:variant>
      <vt:variant>
        <vt:i4>24</vt:i4>
      </vt:variant>
    </vt:vector>
  </HeadingPairs>
  <TitlesOfParts>
    <vt:vector size="25" baseType="lpstr">
      <vt:lpstr>Aspect</vt:lpstr>
      <vt:lpstr>  Myxomatosis In Rabbits MVSc VPP 611 (Unit II) 30/12/2020  </vt:lpstr>
      <vt:lpstr>Introduction</vt:lpstr>
      <vt:lpstr>Etiology</vt:lpstr>
      <vt:lpstr>Spread  </vt:lpstr>
      <vt:lpstr>Pathogenesis  </vt:lpstr>
      <vt:lpstr>Pathogenesis</vt:lpstr>
      <vt:lpstr>Pathogenesis</vt:lpstr>
      <vt:lpstr>Pathogenesis</vt:lpstr>
      <vt:lpstr>Pathogenesis</vt:lpstr>
      <vt:lpstr>Clinical signs  </vt:lpstr>
      <vt:lpstr>Clinical signs  </vt:lpstr>
      <vt:lpstr>Clinical signs</vt:lpstr>
      <vt:lpstr>Clinical signs</vt:lpstr>
      <vt:lpstr>Clinical signs</vt:lpstr>
      <vt:lpstr>Gross Pathology  </vt:lpstr>
      <vt:lpstr>PowerPoint Presentation</vt:lpstr>
      <vt:lpstr>Histopathology  </vt:lpstr>
      <vt:lpstr>Histopathology  </vt:lpstr>
      <vt:lpstr>Diagnosis</vt:lpstr>
      <vt:lpstr>Diagnosis</vt:lpstr>
      <vt:lpstr>Diagnosis</vt:lpstr>
      <vt:lpstr>Treatment</vt:lpstr>
      <vt:lpstr>Can my other pets catch myxomatosis? </vt:lpstr>
      <vt:lpstr>References</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Myxomatosis (bighead disease, mosquito disease)  </dc:title>
  <dc:creator>HP</dc:creator>
  <cp:lastModifiedBy>HP</cp:lastModifiedBy>
  <cp:revision>5</cp:revision>
  <dcterms:created xsi:type="dcterms:W3CDTF">2006-08-16T00:00:00Z</dcterms:created>
  <dcterms:modified xsi:type="dcterms:W3CDTF">2021-01-04T07:13:25Z</dcterms:modified>
</cp:coreProperties>
</file>