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73" r:id="rId2"/>
    <p:sldId id="285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4" r:id="rId11"/>
    <p:sldId id="29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6962" autoAdjust="0"/>
    <p:restoredTop sz="94660"/>
  </p:normalViewPr>
  <p:slideViewPr>
    <p:cSldViewPr>
      <p:cViewPr>
        <p:scale>
          <a:sx n="69" d="100"/>
          <a:sy n="69" d="100"/>
        </p:scale>
        <p:origin x="-13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B0C056-351A-4678-80E5-EDA488B20C21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4EC629-2E11-4799-B198-381A78491BE9}" type="slidenum">
              <a:rPr lang="en-IN" smtClean="0"/>
              <a:pPr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90027AA-383B-4C98-B836-1EB9616768F4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IN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0027AA-383B-4C98-B836-1EB9616768F4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90027AA-383B-4C98-B836-1EB9616768F4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IN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0027AA-383B-4C98-B836-1EB9616768F4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0027AA-383B-4C98-B836-1EB9616768F4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I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0027AA-383B-4C98-B836-1EB9616768F4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27AA-383B-4C98-B836-1EB9616768F4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90027AA-383B-4C98-B836-1EB9616768F4}" type="datetimeFigureOut">
              <a:rPr lang="en-US" smtClean="0"/>
              <a:pPr/>
              <a:t>12/29/2020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IN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CF26876-5E66-47F0-B1C0-DEB9BDFC7CA2}" type="slidenum">
              <a:rPr lang="en-IN" smtClean="0"/>
              <a:pPr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571504"/>
          </a:xfrm>
        </p:spPr>
        <p:txBody>
          <a:bodyPr>
            <a:normAutofit/>
          </a:bodyPr>
          <a:lstStyle/>
          <a:p>
            <a:r>
              <a:rPr lang="en-IN" dirty="0" smtClean="0"/>
              <a:t>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0" y="714356"/>
            <a:ext cx="8686800" cy="58579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dirty="0" smtClean="0"/>
              <a:t>                                 </a:t>
            </a:r>
            <a:r>
              <a:rPr lang="en-IN" b="1" dirty="0" smtClean="0"/>
              <a:t>Anaesthesiology  </a:t>
            </a:r>
          </a:p>
          <a:p>
            <a:pPr>
              <a:buNone/>
            </a:pPr>
            <a:r>
              <a:rPr lang="en-IN" sz="2800" b="1" dirty="0" smtClean="0"/>
              <a:t>              </a:t>
            </a:r>
            <a:r>
              <a:rPr lang="en-IN" sz="2400" b="1" dirty="0" smtClean="0"/>
              <a:t>             </a:t>
            </a:r>
            <a:r>
              <a:rPr lang="en-IN" b="1" dirty="0" err="1" smtClean="0"/>
              <a:t>Phenothiazine</a:t>
            </a:r>
            <a:r>
              <a:rPr lang="en-IN" b="1" dirty="0" smtClean="0"/>
              <a:t> derivatives</a:t>
            </a:r>
            <a:endParaRPr lang="en-IN" sz="2800" b="1" dirty="0" smtClean="0"/>
          </a:p>
          <a:p>
            <a:pPr>
              <a:buNone/>
            </a:pPr>
            <a:r>
              <a:rPr lang="en-IN" sz="2800" b="1" dirty="0" smtClean="0"/>
              <a:t>   </a:t>
            </a:r>
          </a:p>
          <a:p>
            <a:pPr>
              <a:buNone/>
            </a:pPr>
            <a:endParaRPr lang="en-IN" sz="2800" b="1" dirty="0" smtClean="0"/>
          </a:p>
          <a:p>
            <a:pPr>
              <a:buNone/>
            </a:pPr>
            <a:endParaRPr lang="en-IN" sz="2800" b="1" dirty="0" smtClean="0"/>
          </a:p>
          <a:p>
            <a:pPr>
              <a:buNone/>
            </a:pPr>
            <a:r>
              <a:rPr lang="en-IN" sz="2800" b="1" dirty="0" smtClean="0"/>
              <a:t>                                                                       </a:t>
            </a:r>
          </a:p>
          <a:p>
            <a:pPr>
              <a:buNone/>
            </a:pPr>
            <a:r>
              <a:rPr lang="en-IN" sz="2800" b="1" dirty="0" smtClean="0"/>
              <a:t>															              By </a:t>
            </a:r>
          </a:p>
          <a:p>
            <a:pPr>
              <a:buNone/>
            </a:pPr>
            <a:r>
              <a:rPr lang="en-IN" sz="2800" b="1" dirty="0" smtClean="0"/>
              <a:t>                                               </a:t>
            </a: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Dr</a:t>
            </a: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. Rajesh Kumar </a:t>
            </a:r>
          </a:p>
          <a:p>
            <a:pPr>
              <a:buNone/>
            </a:pP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Assistant Professor </a:t>
            </a:r>
          </a:p>
          <a:p>
            <a:pPr>
              <a:buNone/>
            </a:pP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Department of Surgery</a:t>
            </a:r>
            <a:endParaRPr lang="en-IN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m\Desktop\imag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1000108"/>
            <a:ext cx="1143008" cy="1357322"/>
          </a:xfrm>
          <a:prstGeom prst="rect">
            <a:avLst/>
          </a:prstGeom>
          <a:noFill/>
        </p:spPr>
      </p:pic>
      <p:pic>
        <p:nvPicPr>
          <p:cNvPr id="1029" name="Picture 5" descr="C:\Users\m\Desktop\BASU-Logo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857232"/>
            <a:ext cx="1000164" cy="1428760"/>
          </a:xfrm>
          <a:prstGeom prst="rect">
            <a:avLst/>
          </a:prstGeom>
          <a:noFill/>
        </p:spPr>
      </p:pic>
      <p:pic>
        <p:nvPicPr>
          <p:cNvPr id="5" name="Picture 2" descr="C:\Users\m\Desktop\download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1785926"/>
            <a:ext cx="1857388" cy="2952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8229600" cy="5181616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Tranquilizers</a:t>
            </a:r>
          </a:p>
          <a:p>
            <a:pPr>
              <a:buNone/>
            </a:pPr>
            <a:endParaRPr lang="en-US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Primary uses is to relieve anxiety 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As pre-anesthetic sedative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To restrain the animals during examination or large animals during transport 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To prevent animals from licking would or chewing bandages and splints 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Used as an antiemetic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en-IN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500174"/>
            <a:ext cx="8229600" cy="482442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Tranquilizers commonly used in veterinary practice are</a:t>
            </a:r>
          </a:p>
          <a:p>
            <a:pPr>
              <a:buNone/>
            </a:pPr>
            <a:r>
              <a:rPr lang="en-US" dirty="0" smtClean="0"/>
              <a:t> 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Phenothiazine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derivative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(ii)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Benzoidiazepines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(iii)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Butyrophenone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285752"/>
          </a:xfrm>
        </p:spPr>
        <p:txBody>
          <a:bodyPr>
            <a:normAutofit fontScale="90000"/>
          </a:bodyPr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3500438"/>
            <a:ext cx="8229600" cy="2571768"/>
          </a:xfrm>
        </p:spPr>
        <p:txBody>
          <a:bodyPr>
            <a:normAutofit/>
          </a:bodyPr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		Acetyl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Promazine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is most commonly used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phenothiazine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derivatives in small animals, horse and wild animals.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en-IN" dirty="0"/>
          </a:p>
        </p:txBody>
      </p:sp>
      <p:sp>
        <p:nvSpPr>
          <p:cNvPr id="4" name="Rectangle 3"/>
          <p:cNvSpPr/>
          <p:nvPr/>
        </p:nvSpPr>
        <p:spPr>
          <a:xfrm>
            <a:off x="500034" y="571480"/>
            <a:ext cx="6357966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 err="1" smtClean="0">
                <a:latin typeface="Times New Roman" pitchFamily="18" charset="0"/>
                <a:cs typeface="Times New Roman" pitchFamily="18" charset="0"/>
              </a:rPr>
              <a:t>Phenothiazine</a:t>
            </a:r>
            <a:r>
              <a:rPr lang="en-US" sz="2800" b="1" dirty="0" smtClean="0">
                <a:latin typeface="Times New Roman" pitchFamily="18" charset="0"/>
                <a:cs typeface="Times New Roman" pitchFamily="18" charset="0"/>
              </a:rPr>
              <a:t> derivatives include: </a:t>
            </a:r>
            <a:endParaRPr lang="en-IN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dirty="0" smtClean="0"/>
              <a:t>(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) Chlorpromazine hydrochloride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(ii)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Triflupromazine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hydrochloride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(iii)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Promethazine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hydrochloride 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(iv)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Propiopromazine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hydrochloride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(v) Acetyl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promazine</a:t>
            </a: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(vi)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Promazine</a:t>
            </a:r>
            <a:endParaRPr lang="en-IN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>
            <a:noAutofit/>
          </a:bodyPr>
          <a:lstStyle/>
          <a:p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Effect of </a:t>
            </a:r>
            <a:r>
              <a:rPr lang="en-IN" sz="2400" b="1" dirty="0" err="1" smtClean="0">
                <a:latin typeface="Times New Roman" pitchFamily="18" charset="0"/>
                <a:cs typeface="Times New Roman" pitchFamily="18" charset="0"/>
              </a:rPr>
              <a:t>phenothiazine</a:t>
            </a: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 derivatives on different systems</a:t>
            </a:r>
            <a:endParaRPr lang="en-IN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57224" y="1857364"/>
            <a:ext cx="7000924" cy="38576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CNS effect: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Phenothiazine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derivatives produce CNS depression by affecting several part of brain like hypothalamus, basal ganglia, Limbic system, brain stem and reticular activating system.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          Block dopamine, alpha 1-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adenergic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serotonergic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receptor </a:t>
            </a:r>
          </a:p>
          <a:p>
            <a:pPr lvl="0">
              <a:buNone/>
            </a:pP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	They produce peripheral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anticholinergic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antiadrenergic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antigangliotic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activities.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IN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b="1" dirty="0" smtClean="0"/>
              <a:t>Cardiovascular effects:</a:t>
            </a:r>
            <a:endParaRPr lang="en-IN" dirty="0" smtClean="0"/>
          </a:p>
          <a:p>
            <a:pPr lvl="0"/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Phenothiazine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derivatives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produce hypotension.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Hypotension may cause a reflex sinus tachycardia in patients receiving a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thenothiazine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derivative.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They inhibit myocardial sensitization to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catecholamines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Hypotension produced is somewhat dose independent and is due to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  <a:sym typeface="Symbol"/>
              </a:rPr>
              <a:t></a:t>
            </a:r>
            <a:r>
              <a:rPr lang="en-US" sz="20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adrenergic blockade and direct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vasodilation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action.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They produce a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(-)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ve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inotropic effect.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IN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/>
              <a:t>Respiratory effect:</a:t>
            </a:r>
            <a:endParaRPr lang="en-IN" dirty="0" smtClean="0"/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At therapeutic dose,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phenothiazine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derivatives produce negligible respiratory effect.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They may cause a decrease in respiratory rate, but this is usually compensated for by an increase in tidal volume, resulting in a normal minute ventilation.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Large dose can depress respiration.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Respiratory depression occurs when used in combination with hypnotics or narcotics. This respiratory depression is due to an additive effect.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b="1" dirty="0" smtClean="0"/>
              <a:t>Other Physical effect:</a:t>
            </a:r>
            <a:endParaRPr lang="en-IN" dirty="0" smtClean="0"/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phenothiazine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derivatives produce some skeletal muscle relaxant activity.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They cause delayed gastric emptying.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Decreases in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PCV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and total plasma proteins and increases in plasma volume due to hypotension and subsequent shifts of extra vascular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US" sz="2000" baseline="-25000" dirty="0" err="1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into the vascular space.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Phenothiazine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caused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reduction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in body temp.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785926"/>
            <a:ext cx="8229600" cy="4538674"/>
          </a:xfrm>
        </p:spPr>
        <p:txBody>
          <a:bodyPr/>
          <a:lstStyle/>
          <a:p>
            <a:pPr>
              <a:buNone/>
            </a:pPr>
            <a:r>
              <a:rPr lang="en-US" b="1" dirty="0" smtClean="0"/>
              <a:t>Advantage</a:t>
            </a:r>
            <a:endParaRPr lang="en-IN" dirty="0" smtClean="0"/>
          </a:p>
          <a:p>
            <a:pPr lvl="0">
              <a:buNone/>
            </a:pPr>
            <a:r>
              <a:rPr lang="en-US" sz="2000" dirty="0" smtClean="0"/>
              <a:t> 	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They may help prevent cardiac arrhythmias </a:t>
            </a:r>
          </a:p>
          <a:p>
            <a:pPr lvl="0">
              <a:buNone/>
            </a:pPr>
            <a:endParaRPr lang="en-IN" sz="2000" dirty="0" smtClean="0"/>
          </a:p>
          <a:p>
            <a:pPr>
              <a:buNone/>
            </a:pPr>
            <a:r>
              <a:rPr lang="en-US" sz="2000" b="1" dirty="0" smtClean="0"/>
              <a:t>Disadvantage</a:t>
            </a:r>
          </a:p>
          <a:p>
            <a:pPr lvl="0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Persistent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paraphimosis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priapism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may occur in large male animals following administration of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phenothiazine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agent.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IN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571612"/>
            <a:ext cx="8229600" cy="47529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 smtClean="0"/>
              <a:t>Chlorpromazine</a:t>
            </a:r>
          </a:p>
          <a:p>
            <a:pPr>
              <a:buNone/>
            </a:pPr>
            <a:r>
              <a:rPr lang="en-US" dirty="0" smtClean="0"/>
              <a:t>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Chlorpromazine used extensively for premedication in dogs. </a:t>
            </a: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                 	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Dog/Cat	=	0.5 to 1 mg/kg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B.W.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I/M or I/V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			Cattle		=	0.5 to  1 mg/kg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B.W.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I/M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			Sheep/Goat	=	1 to 1.5 mg/kg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B.W.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I/M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IN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38896"/>
          </a:xfrm>
        </p:spPr>
        <p:txBody>
          <a:bodyPr>
            <a:normAutofit fontScale="90000"/>
          </a:bodyPr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85860"/>
            <a:ext cx="8229600" cy="5038740"/>
          </a:xfrm>
        </p:spPr>
        <p:txBody>
          <a:bodyPr/>
          <a:lstStyle/>
          <a:p>
            <a:pPr>
              <a:buNone/>
            </a:pPr>
            <a:r>
              <a:rPr lang="en-US" b="1" dirty="0" err="1" smtClean="0"/>
              <a:t>Triflupromazine</a:t>
            </a:r>
            <a:r>
              <a:rPr lang="en-US" b="1" dirty="0" smtClean="0"/>
              <a:t> </a:t>
            </a:r>
            <a:r>
              <a:rPr lang="en-US" b="1" dirty="0" smtClean="0"/>
              <a:t>hydrochloride:</a:t>
            </a:r>
            <a:endParaRPr lang="en-IN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Triflupromazine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hydrochloride has about 10 times antiemetic effect than chlorpromazine and 3-5 times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frazquilizing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potency.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		Dog    =      1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to 2 mg/kg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B.W.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I/V, 2 to 3 mg/kg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B.W.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I/M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		Cat 	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=     3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to 5 mg/kg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B.W.I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/M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		Cattle	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=       0.1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0.2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mg/kg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B.W.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I/V or I/M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8659</TotalTime>
  <Words>346</Words>
  <Application>Microsoft Office PowerPoint</Application>
  <PresentationFormat>On-screen Show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Oriel</vt:lpstr>
      <vt:lpstr> </vt:lpstr>
      <vt:lpstr>Slide 2</vt:lpstr>
      <vt:lpstr>Slide 3</vt:lpstr>
      <vt:lpstr>Slide 4</vt:lpstr>
      <vt:lpstr>Effect of phenothiazine derivatives on different systems</vt:lpstr>
      <vt:lpstr>Slide 6</vt:lpstr>
      <vt:lpstr>Slide 7</vt:lpstr>
      <vt:lpstr>Slide 8</vt:lpstr>
      <vt:lpstr>Slide 9</vt:lpstr>
      <vt:lpstr>Slide 10</vt:lpstr>
      <vt:lpstr>Slide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of septic compound tibial fracture in black buck.</dc:title>
  <dc:creator>m</dc:creator>
  <cp:lastModifiedBy>m</cp:lastModifiedBy>
  <cp:revision>126</cp:revision>
  <dcterms:created xsi:type="dcterms:W3CDTF">2018-09-16T16:27:35Z</dcterms:created>
  <dcterms:modified xsi:type="dcterms:W3CDTF">2020-12-30T15:05:52Z</dcterms:modified>
</cp:coreProperties>
</file>