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7" r:id="rId2"/>
    <p:sldId id="256" r:id="rId3"/>
    <p:sldId id="262" r:id="rId4"/>
    <p:sldId id="257" r:id="rId5"/>
    <p:sldId id="258" r:id="rId6"/>
    <p:sldId id="259" r:id="rId7"/>
    <p:sldId id="260" r:id="rId8"/>
    <p:sldId id="263" r:id="rId9"/>
    <p:sldId id="264" r:id="rId10"/>
    <p:sldId id="265" r:id="rId11"/>
    <p:sldId id="261" r:id="rId12"/>
    <p:sldId id="266" r:id="rId1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10" d="100"/>
          <a:sy n="110" d="100"/>
        </p:scale>
        <p:origin x="-1644" y="-9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2314871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37706759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5240555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95691567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7633689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0131596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0914632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889667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9096324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987388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4791093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0399F47-F424-4FE3-99A1-8DE73614BC4E}" type="datetimeFigureOut">
              <a:rPr lang="en-IN" smtClean="0"/>
              <a:t>30-12-2020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04F2925-DEC7-4C81-8A2B-F61C23AD9F4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54547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s://en.wikipedia.org/wiki/Sulfur" TargetMode="External"/><Relationship Id="rId2" Type="http://schemas.openxmlformats.org/officeDocument/2006/relationships/hyperlink" Target="https://en.wikipedia.org/wiki/Facultative_anaerobe" TargetMode="External"/><Relationship Id="rId1" Type="http://schemas.openxmlformats.org/officeDocument/2006/relationships/slideLayout" Target="../slideLayouts/slideLayout7.xml"/><Relationship Id="rId6" Type="http://schemas.openxmlformats.org/officeDocument/2006/relationships/hyperlink" Target="https://en.wikipedia.org/wiki/Mannose" TargetMode="External"/><Relationship Id="rId5" Type="http://schemas.openxmlformats.org/officeDocument/2006/relationships/hyperlink" Target="https://en.wikipedia.org/wiki/Glucose" TargetMode="External"/><Relationship Id="rId4" Type="http://schemas.openxmlformats.org/officeDocument/2006/relationships/hyperlink" Target="https://en.wikipedia.org/w/index.php?title=Lipoglycan&amp;action=edit&amp;redlink=1" TargetMode="Externa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britannica.com/science/cell-wall-plant-anatomy" TargetMode="Externa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en.wikipedia.org/wiki/Micrometre" TargetMode="External"/><Relationship Id="rId2" Type="http://schemas.openxmlformats.org/officeDocument/2006/relationships/hyperlink" Target="https://en.wikipedia.org/wiki/Flagellum" TargetMode="External"/><Relationship Id="rId1" Type="http://schemas.openxmlformats.org/officeDocument/2006/relationships/slideLayout" Target="../slideLayouts/slideLayout7.xml"/><Relationship Id="rId4" Type="http://schemas.openxmlformats.org/officeDocument/2006/relationships/hyperlink" Target="https://en.wikipedia.org/wiki/Cell_wall" TargetMode="Externa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hyperlink" Target="https://en.wikipedia.org/wiki/Hydrothermal_vents" TargetMode="Externa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hyperlink" Target="https://en.wikipedia.org/wiki/Italy" TargetMode="External"/><Relationship Id="rId2" Type="http://schemas.openxmlformats.org/officeDocument/2006/relationships/hyperlink" Target="https://en.wikipedia.org/wiki/Vulcano" TargetMode="External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51520" y="2413338"/>
            <a:ext cx="8640960" cy="2031325"/>
          </a:xfrm>
          <a:prstGeom prst="rect">
            <a:avLst/>
          </a:prstGeom>
          <a:solidFill>
            <a:srgbClr val="FFC000"/>
          </a:solidFill>
        </p:spPr>
        <p:txBody>
          <a:bodyPr wrap="square">
            <a:spAutoFit/>
          </a:bodyPr>
          <a:lstStyle/>
          <a:p>
            <a:pPr lvl="0" algn="ctr" defTabSz="685800">
              <a:spcBef>
                <a:spcPts val="0"/>
              </a:spcBef>
            </a:pPr>
            <a:r>
              <a:rPr lang="en-US" dirty="0">
                <a:solidFill>
                  <a:srgbClr val="0039A6"/>
                </a:solidFill>
                <a:latin typeface="Myriad Web Pro"/>
              </a:rPr>
              <a:t>Dr. </a:t>
            </a:r>
            <a:r>
              <a:rPr lang="en-US" dirty="0" err="1">
                <a:solidFill>
                  <a:srgbClr val="0039A6"/>
                </a:solidFill>
                <a:latin typeface="Myriad Web Pro"/>
              </a:rPr>
              <a:t>Sudha</a:t>
            </a:r>
            <a:r>
              <a:rPr lang="en-US" dirty="0">
                <a:solidFill>
                  <a:srgbClr val="0039A6"/>
                </a:solidFill>
                <a:latin typeface="Myriad Web Pro"/>
              </a:rPr>
              <a:t> </a:t>
            </a:r>
            <a:r>
              <a:rPr lang="en-US" dirty="0" err="1">
                <a:solidFill>
                  <a:srgbClr val="0039A6"/>
                </a:solidFill>
                <a:latin typeface="Myriad Web Pro"/>
              </a:rPr>
              <a:t>Kumari</a:t>
            </a:r>
            <a:endParaRPr lang="en-US" dirty="0">
              <a:solidFill>
                <a:srgbClr val="0039A6"/>
              </a:solidFill>
              <a:latin typeface="Myriad Web Pro"/>
            </a:endParaRPr>
          </a:p>
          <a:p>
            <a:pPr lvl="0" algn="ctr" defTabSz="685800">
              <a:spcBef>
                <a:spcPts val="0"/>
              </a:spcBef>
            </a:pPr>
            <a:endParaRPr lang="en-US" dirty="0">
              <a:solidFill>
                <a:srgbClr val="0039A6"/>
              </a:solidFill>
              <a:latin typeface="Myriad Web Pro"/>
            </a:endParaRPr>
          </a:p>
          <a:p>
            <a:pPr lvl="0" algn="ctr" defTabSz="685800">
              <a:spcBef>
                <a:spcPts val="0"/>
              </a:spcBef>
            </a:pPr>
            <a:r>
              <a:rPr lang="en-US" dirty="0">
                <a:solidFill>
                  <a:srgbClr val="0039A6"/>
                </a:solidFill>
                <a:latin typeface="Myriad Web Pro"/>
              </a:rPr>
              <a:t>Assistant Professor</a:t>
            </a:r>
          </a:p>
          <a:p>
            <a:pPr lvl="0" algn="ctr" defTabSz="685800">
              <a:spcBef>
                <a:spcPts val="0"/>
              </a:spcBef>
            </a:pPr>
            <a:endParaRPr lang="en-US" dirty="0">
              <a:solidFill>
                <a:srgbClr val="0039A6"/>
              </a:solidFill>
              <a:latin typeface="Myriad Web Pro"/>
            </a:endParaRPr>
          </a:p>
          <a:p>
            <a:pPr lvl="0" algn="ctr" defTabSz="685800">
              <a:spcBef>
                <a:spcPts val="0"/>
              </a:spcBef>
            </a:pPr>
            <a:r>
              <a:rPr lang="en-US" dirty="0">
                <a:solidFill>
                  <a:srgbClr val="0039A6"/>
                </a:solidFill>
                <a:latin typeface="Myriad Web Pro"/>
              </a:rPr>
              <a:t>Department of Veterinary Microbiology</a:t>
            </a:r>
          </a:p>
          <a:p>
            <a:pPr lvl="0" algn="ctr" defTabSz="685800">
              <a:spcBef>
                <a:spcPts val="0"/>
              </a:spcBef>
            </a:pPr>
            <a:r>
              <a:rPr lang="en-US" dirty="0">
                <a:solidFill>
                  <a:srgbClr val="0039A6"/>
                </a:solidFill>
                <a:latin typeface="Myriad Web Pro"/>
              </a:rPr>
              <a:t>Bihar Animal Sciences University, Patna</a:t>
            </a:r>
          </a:p>
          <a:p>
            <a:pPr algn="ctr"/>
            <a:endParaRPr lang="en-IN" dirty="0"/>
          </a:p>
        </p:txBody>
      </p:sp>
      <p:sp>
        <p:nvSpPr>
          <p:cNvPr id="3" name="Rectangle 2"/>
          <p:cNvSpPr/>
          <p:nvPr/>
        </p:nvSpPr>
        <p:spPr>
          <a:xfrm>
            <a:off x="683568" y="404664"/>
            <a:ext cx="105670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VMC602</a:t>
            </a:r>
            <a:endParaRPr lang="en-IN" dirty="0"/>
          </a:p>
        </p:txBody>
      </p:sp>
      <p:sp>
        <p:nvSpPr>
          <p:cNvPr id="4" name="Rectangle 3"/>
          <p:cNvSpPr/>
          <p:nvPr/>
        </p:nvSpPr>
        <p:spPr>
          <a:xfrm>
            <a:off x="5148064" y="424500"/>
            <a:ext cx="186461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Dated-30/12/2020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77782129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251520" y="548680"/>
            <a:ext cx="8712968" cy="504753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4000" b="1" dirty="0" smtClean="0">
                <a:solidFill>
                  <a:srgbClr val="FF0000"/>
                </a:solidFill>
                <a:latin typeface="Brush Script MT" panose="03060802040406070304" pitchFamily="66" charset="0"/>
              </a:rPr>
              <a:t>Thermoplasma</a:t>
            </a:r>
          </a:p>
          <a:p>
            <a:endParaRPr lang="en-US" b="1" dirty="0" smtClean="0"/>
          </a:p>
          <a:p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(genus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), any of a group of prokaryotic organisms (organisms whose cells lack a defined nucleus) in the domain 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Archaea that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are noted for their ability to thrive in hot, acidic environments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Wingdings" panose="05000000000000000000" pitchFamily="2" charset="2"/>
              <a:buChar char="v"/>
            </a:pP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genus name is derived from the Greek </a:t>
            </a:r>
            <a:r>
              <a:rPr lang="en-US" sz="24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thermē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and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plasma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meaning “warmth” (or “heat”) and “formative substance,” respectively, which describe the thermophilic (heat-loving) nature of these organisms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en-US" sz="2400" i="1" dirty="0" smtClean="0"/>
              <a:t> </a:t>
            </a:r>
          </a:p>
          <a:p>
            <a:endParaRPr lang="en-US" sz="2400" i="1" dirty="0"/>
          </a:p>
          <a:p>
            <a:pPr marL="342900" indent="-342900">
              <a:buFont typeface="Wingdings" panose="05000000000000000000" pitchFamily="2" charset="2"/>
              <a:buChar char="v"/>
            </a:pPr>
            <a:r>
              <a:rPr lang="en-US" sz="2400" i="1" dirty="0" smtClean="0"/>
              <a:t>Thermoplasma</a:t>
            </a:r>
            <a:r>
              <a:rPr lang="en-US" sz="2400" dirty="0" smtClean="0"/>
              <a:t> are members of class Thermoplasmata.</a:t>
            </a:r>
            <a:r>
              <a:rPr lang="en-US" sz="2400" i="1" dirty="0" smtClean="0"/>
              <a:t> 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5082070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85837" y="908720"/>
            <a:ext cx="8640960" cy="553997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 typeface="Wingdings" panose="05000000000000000000" pitchFamily="2" charset="2"/>
              <a:buChar char="v"/>
            </a:pPr>
            <a:r>
              <a:rPr lang="en-US" sz="24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is a genus of archaea. It belongs to the Thermoplasmata, which thrive in acidic and high-temperature environments. 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Wingdings" panose="05000000000000000000" pitchFamily="2" charset="2"/>
              <a:buChar char="v"/>
            </a:pPr>
            <a:endParaRPr lang="en-US" sz="24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Wingdings" panose="05000000000000000000" pitchFamily="2" charset="2"/>
              <a:buChar char="v"/>
            </a:pPr>
            <a:r>
              <a:rPr lang="en-US" sz="2400" i="1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are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2" tooltip="Facultative anaerobe"/>
              </a:rPr>
              <a:t>facultative anaerobes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and respire using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3" tooltip="Sulfur"/>
              </a:rPr>
              <a:t>sulfur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and organic carbon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342900" indent="-342900">
              <a:buFont typeface="Wingdings" panose="05000000000000000000" pitchFamily="2" charset="2"/>
              <a:buChar char="v"/>
            </a:pP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Wingdings" panose="05000000000000000000" pitchFamily="2" charset="2"/>
              <a:buChar char="v"/>
            </a:pP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They do not contain a cell wall but instead contain a unique membrane composed mainly of a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tetraether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  <a:hlinkClick r:id="rId4" tooltip="Lipoglycan (page does not exist)"/>
              </a:rPr>
              <a:t>lipoglycan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containing atypical archaeal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tetraether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lipid attached to a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5" tooltip="Glucose"/>
              </a:rPr>
              <a:t>glucose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and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6" tooltip="Mannose"/>
              </a:rPr>
              <a:t>mannose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-containing oligosaccharide.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Wingdings" panose="05000000000000000000" pitchFamily="2" charset="2"/>
              <a:buChar char="v"/>
            </a:pP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Wingdings" panose="05000000000000000000" pitchFamily="2" charset="2"/>
              <a:buChar char="v"/>
            </a:pP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This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lipoglycan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is presumably responsible for the acid and thermal stability of the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membrane</a:t>
            </a:r>
            <a:r>
              <a:rPr lang="en-US" dirty="0"/>
              <a:t>..</a:t>
            </a:r>
            <a:endParaRPr lang="en-US" b="1" dirty="0"/>
          </a:p>
          <a:p>
            <a:endParaRPr lang="en-I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4831052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23528" y="260648"/>
            <a:ext cx="7488832" cy="60016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They are capable of both aerobic and anaerobic metabolism.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Their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survival in anaerobic habitats is dependent on sulfur respiration, a form of chemolithotrophic metabolism in which carbon and energy are obtained from the reaction of sulfur with organic compounds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organisms also occur in heat-generating coal refuse sites, which produce sulfuric acid via oxidation of pyrite wastes from coal-mining operations. 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growth typically requires a pH range of 0.8 to 4.0 and a temperature range of approximately 45 to 60 °C (113 to 140 °F); optimal growth has been reported at pH 1–2 and 59 °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C.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4489049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79512" y="188640"/>
            <a:ext cx="8136904" cy="526297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Species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en-US" sz="24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4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acidophilum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discovered in coal refuse and first reported in 1970, and 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en-US" sz="24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 T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4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volcanium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initially discovered in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solfataric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fields on 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Vulcano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Island, Italy, and reported in 1988.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Similar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to other archaea, these organisms lack a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2"/>
              </a:rPr>
              <a:t>cell wall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and instead possess a specialized cell membrane made up of ether-linked molecules of glycerol and fatty acids.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this structure is uniquely adapted to the stress of living in acidic, hot, </a:t>
            </a:r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high-salt habitats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5368187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07504" y="210026"/>
            <a:ext cx="9036496" cy="664797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24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                 </a:t>
            </a:r>
            <a:r>
              <a:rPr lang="en-US" sz="2400" i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T. </a:t>
            </a:r>
            <a:r>
              <a:rPr lang="en-US" sz="2400" i="1" dirty="0" err="1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Acidophilum</a:t>
            </a:r>
            <a:endParaRPr lang="en-US" sz="2400" i="1" dirty="0" smtClean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endParaRPr lang="en-US" sz="2400" i="1" dirty="0" smtClean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4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acidophilum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was originally isolated from a self-heating coal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refuse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pile, at pH 2 and 59 °C.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Its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genome has been sequenced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It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highly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2" tooltip="Flagellum"/>
              </a:rPr>
              <a:t>flagellated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and grows optimally at 56 °C (133 °F)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pH 1.8.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size of a cell is about 1 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  <a:hlinkClick r:id="rId3" tooltip="Micrometre"/>
              </a:rPr>
              <a:t>μm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T. </a:t>
            </a:r>
            <a:r>
              <a:rPr lang="en-US" sz="24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acidophilum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lacks a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4" tooltip="Cell wall"/>
              </a:rPr>
              <a:t>cell wall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and the cell membrane is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exposed</a:t>
            </a: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directly outside. 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4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acidophilum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shows various cell shapes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depending</a:t>
            </a: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upon growth conditions and stages.</a:t>
            </a:r>
            <a:endParaRPr lang="en-US" sz="2400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95760180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332656"/>
            <a:ext cx="8352928" cy="56174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2477128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07504" y="116632"/>
            <a:ext cx="9036496" cy="66171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IN" sz="2400" b="1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</a:t>
            </a:r>
            <a:r>
              <a:rPr lang="en-IN" sz="24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400" b="1" i="1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volcanium</a:t>
            </a:r>
            <a:endParaRPr lang="en-IN" sz="2400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b="1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It is a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moderate thermoacidophilic archaea isolated from acidic 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and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solfatara 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fields.</a:t>
            </a: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It contains no cell 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wall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and is motile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IN" sz="2400" baseline="30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baseline="30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It is a facultative anaerobic </a:t>
            </a:r>
            <a:r>
              <a:rPr lang="en-IN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chemoorgano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heterotroph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No previous phylogenetic classifications have been made for this 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organism.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i="1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</a:t>
            </a:r>
            <a:r>
              <a:rPr lang="en-IN" sz="24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4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volcanium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reproduces asexually via binary fission and is </a:t>
            </a:r>
            <a:r>
              <a:rPr lang="en-IN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nonpathogenic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2" tooltip="Hydrothermal vents"/>
              </a:rPr>
              <a:t>Hydrothermal vents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 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 </a:t>
            </a:r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hydrothermal vent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is a fissure on the seafloor from which 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geothermally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heated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water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discharges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4338530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95536" y="382013"/>
            <a:ext cx="8496944" cy="36625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Hydrothermal vents are commonly found near volcanically active places, areas where tectonic plates are moving apart at spreading centers, ocean basins, and hotspots.</a:t>
            </a:r>
            <a:r>
              <a:rPr lang="en-US" sz="2400" baseline="30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sz="2400" baseline="300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baseline="30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Hydrothermal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deposits are rocks and mineral ore deposits formed by the action of hydrothermal vents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en-US" sz="2400" i="1" dirty="0"/>
              <a:t> </a:t>
            </a:r>
            <a:endParaRPr lang="en-US" sz="2400" i="1" dirty="0" smtClean="0"/>
          </a:p>
          <a:p>
            <a:endParaRPr lang="en-US" sz="2400" i="1" dirty="0"/>
          </a:p>
          <a:p>
            <a:r>
              <a:rPr lang="en-US" sz="24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 </a:t>
            </a:r>
            <a:r>
              <a:rPr lang="en-US" sz="24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volcanium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was isolated from acidic hydrothermal vents off the shores of the beaches of 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  <a:hlinkClick r:id="rId2" tooltip="Vulcano"/>
              </a:rPr>
              <a:t>Vulcano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3" tooltip="Italy"/>
              </a:rPr>
              <a:t>Italy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by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Segerer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et al.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in 1988.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462940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51520" y="188640"/>
            <a:ext cx="8640960" cy="63709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Morphology </a:t>
            </a:r>
            <a:r>
              <a:rPr lang="en-US" sz="24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of </a:t>
            </a:r>
            <a:r>
              <a:rPr lang="en-US" sz="2400" i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Thermoplasma </a:t>
            </a:r>
            <a:r>
              <a:rPr lang="en-US" sz="2400" i="1" dirty="0" err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volcanium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Isolates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take on different shapes depending on their placement within the growth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curve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 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During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early logarithmic growth, the isolates take on forms of all shapes including, but not limited to, coccoid-, disc-, and club-shaped of around 0.2-0.5 micrometers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400" baseline="30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baseline="300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During stationary and late logarithmic growth phases, the isolates primarily take on a spherical (coccoid) shape and can produce buds around 0.3 micrometers in width that are thought to contain DNA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400" baseline="30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baseline="300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A single flagella is present on the organism, emerging from one polar end of the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cell.</a:t>
            </a:r>
            <a:endParaRPr lang="en-US" sz="2400" baseline="30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baseline="300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Thermoplasma </a:t>
            </a:r>
            <a:r>
              <a:rPr lang="en-US" sz="24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volcanium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isolates have no cell envelope or cell wall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1232428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Thermoplasma Volcanium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5616" y="158835"/>
            <a:ext cx="7200800" cy="61206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Rectangle 1"/>
          <p:cNvSpPr/>
          <p:nvPr/>
        </p:nvSpPr>
        <p:spPr>
          <a:xfrm>
            <a:off x="6812286" y="5517232"/>
            <a:ext cx="1504130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T. </a:t>
            </a:r>
            <a:r>
              <a:rPr lang="en-US" sz="20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volcanium</a:t>
            </a:r>
            <a:endParaRPr lang="en-IN" sz="2000" dirty="0"/>
          </a:p>
        </p:txBody>
      </p:sp>
    </p:spTree>
    <p:extLst>
      <p:ext uri="{BB962C8B-B14F-4D97-AF65-F5344CB8AC3E}">
        <p14:creationId xmlns:p14="http://schemas.microsoft.com/office/powerpoint/2010/main" val="118699177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136" y="980728"/>
            <a:ext cx="9111864" cy="57606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ectangle 2"/>
          <p:cNvSpPr/>
          <p:nvPr/>
        </p:nvSpPr>
        <p:spPr>
          <a:xfrm>
            <a:off x="2627784" y="149731"/>
            <a:ext cx="3486852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4800" dirty="0">
                <a:solidFill>
                  <a:prstClr val="black"/>
                </a:solidFill>
                <a:latin typeface="Algerian" panose="04020705040A02060702" pitchFamily="82" charset="0"/>
              </a:rPr>
              <a:t>Thank you</a:t>
            </a:r>
            <a:endParaRPr lang="en-IN" sz="4800" dirty="0">
              <a:latin typeface="Algerian" panose="04020705040A02060702" pitchFamily="8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0388616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157</TotalTime>
  <Words>71</Words>
  <Application>Microsoft Office PowerPoint</Application>
  <PresentationFormat>On-screen Show (4:3)</PresentationFormat>
  <Paragraphs>87</Paragraphs>
  <Slides>12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3" baseType="lpstr"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HP Inc.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Sudha kumari</dc:creator>
  <cp:lastModifiedBy>Sudha kumari</cp:lastModifiedBy>
  <cp:revision>25</cp:revision>
  <dcterms:created xsi:type="dcterms:W3CDTF">2020-12-29T09:54:41Z</dcterms:created>
  <dcterms:modified xsi:type="dcterms:W3CDTF">2020-12-30T06:40:03Z</dcterms:modified>
</cp:coreProperties>
</file>