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70" r:id="rId4"/>
    <p:sldId id="268" r:id="rId5"/>
    <p:sldId id="258" r:id="rId6"/>
    <p:sldId id="259" r:id="rId7"/>
    <p:sldId id="277" r:id="rId8"/>
    <p:sldId id="260" r:id="rId9"/>
    <p:sldId id="261" r:id="rId10"/>
    <p:sldId id="263" r:id="rId11"/>
    <p:sldId id="269" r:id="rId12"/>
    <p:sldId id="264" r:id="rId13"/>
    <p:sldId id="271" r:id="rId14"/>
    <p:sldId id="265" r:id="rId15"/>
    <p:sldId id="272" r:id="rId16"/>
    <p:sldId id="266" r:id="rId17"/>
    <p:sldId id="267" r:id="rId18"/>
    <p:sldId id="274" r:id="rId19"/>
    <p:sldId id="275" r:id="rId20"/>
    <p:sldId id="280" r:id="rId21"/>
    <p:sldId id="282" r:id="rId22"/>
    <p:sldId id="276" r:id="rId23"/>
    <p:sldId id="278" r:id="rId24"/>
    <p:sldId id="279" r:id="rId25"/>
    <p:sldId id="281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458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676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157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589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776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141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658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99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989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687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771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53A79-98F7-41F9-9A46-77CF1BBD7F05}" type="datetimeFigureOut">
              <a:rPr lang="en-IN" smtClean="0"/>
              <a:t>22-01-2021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48A4-5927-4EDA-8BFE-4CA7D979DE4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129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32397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Date-22/1/2021               </a:t>
            </a:r>
            <a:r>
              <a:rPr lang="en-US" sz="2400" dirty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-</a:t>
            </a:r>
            <a:r>
              <a:rPr lang="en-US" sz="2400" dirty="0" smtClean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algn="ctr"/>
            <a:endParaRPr lang="en-US" sz="2400" dirty="0">
              <a:solidFill>
                <a:srgbClr val="0039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aseline="30000" dirty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year professional course</a:t>
            </a:r>
            <a:br>
              <a:rPr lang="en-US" sz="2400" dirty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2413338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spcBef>
                <a:spcPts val="0"/>
              </a:spcBef>
            </a:pPr>
            <a:r>
              <a:rPr lang="en-US" sz="2400" dirty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400" dirty="0" err="1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Sudha</a:t>
            </a:r>
            <a:r>
              <a:rPr lang="en-US" sz="2400" dirty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Kumari</a:t>
            </a:r>
            <a:endParaRPr lang="en-US" sz="2400" dirty="0">
              <a:solidFill>
                <a:srgbClr val="0039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85800">
              <a:spcBef>
                <a:spcPts val="0"/>
              </a:spcBef>
            </a:pPr>
            <a:endParaRPr lang="en-US" sz="2400" dirty="0">
              <a:solidFill>
                <a:srgbClr val="0039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85800">
              <a:spcBef>
                <a:spcPts val="0"/>
              </a:spcBef>
            </a:pPr>
            <a:r>
              <a:rPr lang="en-US" sz="2400" dirty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lvl="0" algn="ctr" defTabSz="685800">
              <a:spcBef>
                <a:spcPts val="0"/>
              </a:spcBef>
            </a:pPr>
            <a:endParaRPr lang="en-US" sz="2400" dirty="0">
              <a:solidFill>
                <a:srgbClr val="0039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85800">
              <a:spcBef>
                <a:spcPts val="0"/>
              </a:spcBef>
            </a:pPr>
            <a:r>
              <a:rPr lang="en-US" sz="2400" dirty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Veterinary Microbiology</a:t>
            </a:r>
          </a:p>
          <a:p>
            <a:pPr lvl="0" algn="ctr" defTabSz="685800">
              <a:spcBef>
                <a:spcPts val="0"/>
              </a:spcBef>
            </a:pPr>
            <a:endParaRPr lang="en-US" sz="2400" dirty="0">
              <a:solidFill>
                <a:srgbClr val="0039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85800">
              <a:spcBef>
                <a:spcPts val="0"/>
              </a:spcBef>
            </a:pPr>
            <a:r>
              <a:rPr lang="en-US" sz="2400" dirty="0">
                <a:solidFill>
                  <a:srgbClr val="0039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</a:t>
            </a:r>
            <a:endParaRPr lang="en-US" sz="2400" dirty="0">
              <a:solidFill>
                <a:srgbClr val="0039A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infection can be either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Exogenous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injury, contamination of wound by animal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faeces.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Endogenous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from own GIT after disruption of mucous membrane, often due to a mixed infection which can enhances an anaerobic environment, thereby encouraging the organism to grow.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Infections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caused by C. perfringens can lead to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Skin/Wound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infections: superficial skin infection, anaerobic cellulitis,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myonecrosis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gas gangrene and puerperal infections. A pus swab is required to confirm the cause of infection.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433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Septicemia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(can lead to Disseminated Intravascular Coagulation).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culture specimen will be required to confirm this.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Self-limiting food poisoning (watery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diarrhea)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enterotoxin was produced in the meat.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Incubation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is 6 to 24 hours after ingestion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large dose is ingested it can lead to Necrotizing Enteritis.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Stool specimen is required to confirm the diagnosis.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600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Pathogenesis of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perfringens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Invasive infection and Gas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gangrenes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invasive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infections, spores reach tissue either by contamination of traumatized areas (soil, feces) or from the intestinal tract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spores germinate at low oxidation-reduction potential; vegetative cells multiply, ferment carbohydrates present in the tissue, and produce gas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distention of tissue and interference with blood supply, together with the secretion of necrotizing toxin and hyaluronidase, favor the spread of infection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738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67839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 necrosis extends, providing an opportunity for increased bacterial growth; hemolytic anemia; and, ultimately, severe toxemia and death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toxin involved in gas gangrene is known as α-toxin, which inserts into the plasma membrane of cells, producing gaps in the membrane that disrupt normal cellular function.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2939634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 of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perfringens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 gangrene</a:t>
            </a: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perfringens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most common strain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clostridia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trauma-induced gas gangrene in humans and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major cause of spontaneous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nontraumatic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gas gangrene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classic features of gas gangrene are extensive local tissue destruction progressing to profound shock and death.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650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764704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contaminated wound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compound fracture, postpartum uterus), the infection spreads in 1–3 days to produce crepitation in the subcutaneous tissue and muscle, foul-smelling discharge, rapidly progressing necrosis, fever, hemolysis, toxemia, shock, and death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times, the infection results only in anaerobic fasciitis or cellulitis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35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Poisoning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C.perfringens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poisoning usually follows the ingestion of large numbers of clostridia that have grown in warmed meat dishes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toxin forms when the organisms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sporulate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gut, with the onset of diarrhea and abdominal cramps—usually without vomiting or fever—in 7–30 hours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illness suddenly begins and lasts only 1–2 days.</a:t>
            </a:r>
          </a:p>
        </p:txBody>
      </p:sp>
    </p:spTree>
    <p:extLst>
      <p:ext uri="{BB962C8B-B14F-4D97-AF65-F5344CB8AC3E}">
        <p14:creationId xmlns:p14="http://schemas.microsoft.com/office/powerpoint/2010/main" val="8671802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Nagler’s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perfringens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diagnosed by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Nagler’s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reaction, where the suspect organism is cultured on an egg yolk media plate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side of the plate contains anti-alpha-toxin, while the other side does not.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streak of a suspect organism is placed through both sides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area of turbidity will form around the side that does not have the anti-alpha-toxin, indicating uninhibited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lecithinase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activity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1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of 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perfringens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of 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perfringens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spores can be prevented by most importantly cooking food, especially beef, and poultry, thoroughly, to the recommended temperatures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Leftover food should be refrigerated to a temperature below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two hours of preparation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pots of food such as soup or stew with meats should be divided into small quantities and covered for refrigeration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9605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96752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Leftovers should be reheated to at least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serving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rule of thumb is that if the food tastes, smells, or looks different from what it is supposed to, then the food should be avoided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if it looks safe, food that has been out for a long time can also be dangerous to eat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tissue infections, early and adequate cleansing of contaminated wounds and surgical debridement, together with the administration of antimicrobial drugs directed against clostridia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penicillin), are the best available preventive measures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03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Clostridium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chauvoei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chauvoei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anaerobic, motile, Gram-positive bacterium.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soil-borne pathogen that can cause blackleg in cattle and sheep.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cattle affects young stage (6 months to 2years ) during rainy season.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Affect specially in hind and fore quarters of animals.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sheep due to wound, lambing docking, shearing and castration.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02125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IN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Clostridium perfringens 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Cl.welchii</a:t>
            </a: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I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perfringens (formerly known as C. welchii) is an anaerobic, large Gram positive spore forming bacillus. 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perfringens is ubiquitous in nature and can be found in 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soil, water and gastrointestinal tract (GIT) of humans and other vertebrates and insects.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54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ostridium Chauvoei Blood Ag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84976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720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92899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–Blackleg/blackleg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baillus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/Black quarter (B.Q.) in cattle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sheep.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Blackleg in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cattle</a:t>
            </a:r>
          </a:p>
          <a:p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Depression, anorexia, rumen stasis, high fever (41-42 degrees), and tachycardia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signs are usually followed by marked lameness with noticeable muscle swelling of the affected leg’s upper part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Edematous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crepitate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swelling develops in the hip, shoulder, chest, back, neck, or elsewhere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swelling is small, hot, and painful, and then swelling enlarges, and there is crepitation on palpation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skin is often discolored in affected areas, and on the cut section, 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serosanguineous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rancid fluid appears and gets escapes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5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06" y="476672"/>
            <a:ext cx="8352928" cy="568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059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3" y="116632"/>
            <a:ext cx="8736905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387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Clostridium Chauvoei Sk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547260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273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74030"/>
            <a:ext cx="9144000" cy="8052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71396" rIns="91440" bIns="10791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to Diagnosis the Black Quarter in Cattle?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889" y="332656"/>
            <a:ext cx="8964488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rapidly fatal, febrile disease in well-nourished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young cattle with the massive muscles’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crepitant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swellings suggests Blackleg.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affected muscle is a dark red to black, dry and spongy, it has a sweetish odor and is filtered with small bubbles,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but with edema, suggests Blackleg.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Field diagnosis can be made on history, clinical findings and necropsy examination, history of vaccination,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history of recent transferring of the vicinity soil inside and outside the barn, course of the disease 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 acute and acute, and outbreak six months to 2 years of age in cattle.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Open Sans"/>
              </a:rPr>
              <a:t> 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2047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49694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72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708920"/>
            <a:ext cx="4272409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646"/>
            <a:ext cx="4608512" cy="361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78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Morphology –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Gram-positive bacilli with straight, parallel sides &amp; slightly rounded ends. 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4-6x1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in size , occurring singly or in chains.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Pleomorphic, capsulated &amp; non-motile. 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Spores are central or sub terminal. 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Spores are rarely seen in culture media or material from pathogenic lesions, a characteristic morphologic feature.</a:t>
            </a:r>
          </a:p>
        </p:txBody>
      </p:sp>
    </p:spTree>
    <p:extLst>
      <p:ext uri="{BB962C8B-B14F-4D97-AF65-F5344CB8AC3E}">
        <p14:creationId xmlns:p14="http://schemas.microsoft.com/office/powerpoint/2010/main" val="296344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4868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CHARACTERISTICS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Robertson’s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cooked meat broth is ideal; meat is turned pink but not digested with sour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odour.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-Stormy fermentation of lactose in litmus milk; the acid coagulates casein-acid clot.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BAM: Target haemolysis BIOCHEMICAL REACTIONS: Glucose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Indole –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Lactose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fermented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MR +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Maltose A &amp; G production VP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Nitrate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reduction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+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0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24744"/>
            <a:ext cx="71287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Toxins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Clostridium perfringens Type A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perfringens Type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perfringens Type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perfringens Type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perfringens Type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245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Clostridium On Blood Ag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331236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Clostridium Perfringens On Blood Ag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48880"/>
            <a:ext cx="3240360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12693" y="5805264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perfringens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905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2554"/>
              </p:ext>
            </p:extLst>
          </p:nvPr>
        </p:nvGraphicFramePr>
        <p:xfrm>
          <a:off x="467544" y="764704"/>
          <a:ext cx="8229600" cy="496062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IN" b="1" dirty="0" smtClean="0">
                          <a:effectLst/>
                          <a:latin typeface="inherit"/>
                        </a:rPr>
                        <a:t>Strain </a:t>
                      </a:r>
                      <a:r>
                        <a:rPr lang="en-IN" b="1" dirty="0">
                          <a:effectLst/>
                          <a:latin typeface="inherit"/>
                        </a:rPr>
                        <a:t>of </a:t>
                      </a:r>
                      <a:r>
                        <a:rPr lang="en-IN" b="1" i="1" dirty="0">
                          <a:effectLst/>
                          <a:latin typeface="inherit"/>
                        </a:rPr>
                        <a:t>Clostridium perfringens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 anchor="ctr">
                    <a:lnL>
                      <a:noFill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N" b="1">
                          <a:effectLst/>
                          <a:latin typeface="inherit"/>
                        </a:rPr>
                        <a:t>Toxins</a:t>
                      </a:r>
                      <a:endParaRPr lang="en-IN">
                        <a:effectLst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N" b="1">
                          <a:effectLst/>
                          <a:latin typeface="inherit"/>
                        </a:rPr>
                        <a:t>Disease(s)</a:t>
                      </a:r>
                      <a:endParaRPr lang="en-IN">
                        <a:effectLst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IN" dirty="0">
                          <a:effectLst/>
                        </a:rPr>
                        <a:t>Type A</a:t>
                      </a:r>
                    </a:p>
                  </a:txBody>
                  <a:tcPr marL="95250" marR="95250" marT="47625" marB="47625" anchor="ctr">
                    <a:lnL>
                      <a:noFill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N">
                          <a:effectLst/>
                        </a:rPr>
                        <a:t>Alpha</a:t>
                      </a:r>
                      <a:br>
                        <a:rPr lang="en-IN">
                          <a:effectLst/>
                        </a:rPr>
                      </a:br>
                      <a:endParaRPr lang="en-IN">
                        <a:effectLst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dirty="0" err="1">
                          <a:effectLst/>
                        </a:rPr>
                        <a:t>Myonecrosis</a:t>
                      </a:r>
                      <a:r>
                        <a:rPr lang="en-US" dirty="0">
                          <a:effectLst/>
                        </a:rPr>
                        <a:t> in human and </a:t>
                      </a:r>
                      <a:r>
                        <a:rPr lang="en-US" dirty="0" smtClean="0">
                          <a:effectLst/>
                        </a:rPr>
                        <a:t>animals/gas gangrene in human being.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IN" dirty="0">
                          <a:effectLst/>
                        </a:rPr>
                        <a:t>Type B</a:t>
                      </a:r>
                    </a:p>
                  </a:txBody>
                  <a:tcPr marL="95250" marR="95250" marT="47625" marB="47625" anchor="ctr">
                    <a:lnL>
                      <a:noFill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N" dirty="0">
                          <a:effectLst/>
                        </a:rPr>
                        <a:t>Alpha, beta, epsilon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dirty="0">
                          <a:effectLst/>
                        </a:rPr>
                        <a:t>Severe enteritis in young calves, foals, lambs, and piglets</a:t>
                      </a:r>
                      <a:r>
                        <a:rPr lang="en-US" dirty="0" smtClean="0">
                          <a:effectLst/>
                        </a:rPr>
                        <a:t>./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</a:rPr>
                        <a:t>lamb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</a:rPr>
                        <a:t>dysentery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IN">
                          <a:effectLst/>
                        </a:rPr>
                        <a:t>Type C</a:t>
                      </a:r>
                    </a:p>
                  </a:txBody>
                  <a:tcPr marL="95250" marR="95250" marT="47625" marB="47625" anchor="ctr">
                    <a:lnL>
                      <a:noFill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N">
                          <a:effectLst/>
                        </a:rPr>
                        <a:t>Alpha, beta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N" dirty="0">
                          <a:effectLst/>
                        </a:rPr>
                        <a:t>Necrotizing enterocolitis in </a:t>
                      </a:r>
                      <a:r>
                        <a:rPr lang="en-IN" dirty="0" smtClean="0">
                          <a:effectLst/>
                        </a:rPr>
                        <a:t>humans/struck.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IN">
                          <a:effectLst/>
                        </a:rPr>
                        <a:t>Type D</a:t>
                      </a:r>
                    </a:p>
                  </a:txBody>
                  <a:tcPr marL="95250" marR="95250" marT="47625" marB="47625" anchor="ctr">
                    <a:lnL>
                      <a:noFill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N">
                          <a:effectLst/>
                        </a:rPr>
                        <a:t>Alpha, epsilon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dirty="0" err="1">
                          <a:effectLst/>
                        </a:rPr>
                        <a:t>Enterotoxemia</a:t>
                      </a:r>
                      <a:r>
                        <a:rPr lang="en-US" dirty="0">
                          <a:effectLst/>
                        </a:rPr>
                        <a:t> in sheep and goats and, on rare occasions, in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</a:rPr>
                        <a:t>cattle/pulpy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effectLst/>
                        </a:rPr>
                        <a:t> kidney disease in lamb</a:t>
                      </a:r>
                      <a:r>
                        <a:rPr lang="en-US" baseline="0" dirty="0" smtClean="0">
                          <a:effectLst/>
                        </a:rPr>
                        <a:t>.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base"/>
                      <a:r>
                        <a:rPr lang="en-IN">
                          <a:effectLst/>
                        </a:rPr>
                        <a:t>Type E</a:t>
                      </a:r>
                    </a:p>
                  </a:txBody>
                  <a:tcPr marL="95250" marR="95250" marT="47625" marB="47625" anchor="ctr">
                    <a:lnL>
                      <a:noFill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IN" dirty="0">
                          <a:effectLst/>
                        </a:rPr>
                        <a:t>Alpha, iota</a:t>
                      </a: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dirty="0" err="1">
                          <a:effectLst/>
                        </a:rPr>
                        <a:t>Enterotoxemia</a:t>
                      </a:r>
                      <a:r>
                        <a:rPr lang="en-US" dirty="0">
                          <a:effectLst/>
                        </a:rPr>
                        <a:t> in calves and </a:t>
                      </a:r>
                      <a:r>
                        <a:rPr lang="en-US" dirty="0" smtClean="0">
                          <a:effectLst/>
                        </a:rPr>
                        <a:t>lambs, human</a:t>
                      </a:r>
                      <a:r>
                        <a:rPr lang="en-US" baseline="0" dirty="0" smtClean="0">
                          <a:effectLst/>
                        </a:rPr>
                        <a:t> being.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985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73" y="41991"/>
            <a:ext cx="9036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Neuraminidase: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Neuraminidase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key enzyme for the catabolism of sialic acid-containing oligosaccharides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 blood cells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(RBCs) have a net negative surface charge due to ionized 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sialic acid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Neuraminidase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makes RBCs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 agglutinable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removing sialic acid, resulting in an increase in blood viscosity and promoting capillary thrombosis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Enterotoxin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endParaRPr lang="en-I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Enterotoxin is the major toxin responsible for human food poisoning. 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Clostridium perfringens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enterotoxin (CPE) is responsible for causing the symptoms of 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perfringens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type A food poisoning. </a:t>
            </a:r>
          </a:p>
        </p:txBody>
      </p:sp>
    </p:spTree>
    <p:extLst>
      <p:ext uri="{BB962C8B-B14F-4D97-AF65-F5344CB8AC3E}">
        <p14:creationId xmlns:p14="http://schemas.microsoft.com/office/powerpoint/2010/main" val="2404367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914</Words>
  <Application>Microsoft Office PowerPoint</Application>
  <PresentationFormat>On-screen Show (4:3)</PresentationFormat>
  <Paragraphs>195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Sudha kumari</dc:creator>
  <cp:lastModifiedBy>Sudha kumari</cp:lastModifiedBy>
  <cp:revision>50</cp:revision>
  <dcterms:created xsi:type="dcterms:W3CDTF">2021-01-08T11:01:27Z</dcterms:created>
  <dcterms:modified xsi:type="dcterms:W3CDTF">2021-01-22T05:26:49Z</dcterms:modified>
</cp:coreProperties>
</file>