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59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4648200"/>
            <a:ext cx="8153400" cy="167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457200"/>
            <a:ext cx="8229600" cy="1600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Factors Affecting the Length of Estrus Cycle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6482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Dr. D.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Sengupta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Department of Veterinary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Gynaecology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&amp; Obstetrics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Bihar Veterinary College, Patna- 14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www.basu.org.in/wp-content/uploads/2019/10/BASU-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2057400" cy="1929662"/>
          </a:xfrm>
          <a:prstGeom prst="rect">
            <a:avLst/>
          </a:prstGeom>
          <a:noFill/>
        </p:spPr>
      </p:pic>
      <p:pic>
        <p:nvPicPr>
          <p:cNvPr id="38916" name="Picture 4" descr="https://www.basu.org.in/wp-content/uploads/2020/04/bvc-logo-copy-sca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14600"/>
            <a:ext cx="1676400" cy="173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Length of Follicular Phase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981200"/>
            <a:ext cx="7239000" cy="3450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609975" algn="l"/>
              </a:tabLst>
            </a:pPr>
            <a:r>
              <a:rPr lang="en-US" sz="2400" dirty="0" smtClean="0">
                <a:latin typeface="Times New Roman"/>
                <a:ea typeface="Calibri"/>
              </a:rPr>
              <a:t>Species Variation: Length of follicular phase is only 2 to 3 days in ewes but 3 to 5 days in bovines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609975" algn="l"/>
              </a:tabLst>
            </a:pPr>
            <a:r>
              <a:rPr lang="en-US" sz="2400" b="1" dirty="0" smtClean="0">
                <a:latin typeface="Times New Roman"/>
                <a:ea typeface="Calibri"/>
              </a:rPr>
              <a:t>Individual Variation:</a:t>
            </a:r>
          </a:p>
          <a:p>
            <a:pPr marL="225425" indent="-225425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3609975" algn="l"/>
              </a:tabLst>
            </a:pPr>
            <a:r>
              <a:rPr lang="en-US" sz="2400" dirty="0" smtClean="0">
                <a:latin typeface="Times New Roman"/>
                <a:ea typeface="Calibri"/>
              </a:rPr>
              <a:t>Over-Sensitivity of Tonic Hypothalamic </a:t>
            </a:r>
            <a:r>
              <a:rPr lang="en-US" sz="2400" dirty="0" err="1" smtClean="0">
                <a:latin typeface="Times New Roman"/>
                <a:ea typeface="Calibri"/>
              </a:rPr>
              <a:t>GnRH</a:t>
            </a:r>
            <a:r>
              <a:rPr lang="en-US" sz="2400" dirty="0" smtClean="0">
                <a:latin typeface="Times New Roman"/>
                <a:ea typeface="Calibri"/>
              </a:rPr>
              <a:t> release center- Prolonged Follicular Phase</a:t>
            </a:r>
          </a:p>
          <a:p>
            <a:pPr marL="225425" indent="-225425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3609975" algn="l"/>
              </a:tabLst>
            </a:pPr>
            <a:r>
              <a:rPr lang="en-US" sz="2400" dirty="0" err="1" smtClean="0">
                <a:latin typeface="Times New Roman"/>
                <a:ea typeface="Calibri"/>
              </a:rPr>
              <a:t>Estradiol</a:t>
            </a:r>
            <a:r>
              <a:rPr lang="en-US" sz="2400" dirty="0" smtClean="0">
                <a:latin typeface="Times New Roman"/>
                <a:ea typeface="Calibri"/>
              </a:rPr>
              <a:t> from the growing follicles reduces the LH pulse frequency and delays </a:t>
            </a:r>
            <a:r>
              <a:rPr lang="en-US" sz="2400" dirty="0" err="1" smtClean="0">
                <a:latin typeface="Times New Roman"/>
                <a:ea typeface="Calibri"/>
              </a:rPr>
              <a:t>folliculogenesis</a:t>
            </a:r>
            <a:endParaRPr lang="en-US" sz="2400" dirty="0">
              <a:latin typeface="Times New Roman"/>
              <a:ea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</a:rPr>
              <a:t>Endocrine Control of Tonic Center of Hypothalamus for </a:t>
            </a:r>
            <a:r>
              <a:rPr lang="en-US" sz="3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</a:rPr>
              <a:t>GnRH</a:t>
            </a:r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</a:rPr>
              <a:t> Release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590800"/>
            <a:ext cx="7010400" cy="24776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4488" indent="-344488">
              <a:spcAft>
                <a:spcPts val="4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Level (Heat Stress)- Decreases LH pulse frequency and delays ovulation</a:t>
            </a:r>
          </a:p>
          <a:p>
            <a:pPr marL="344488" indent="-344488">
              <a:spcAft>
                <a:spcPts val="4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Melatonin Level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Photoperiodism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)-  Dark Hormone Melatonin increases/decreases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release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wcyeLsdTba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199"/>
            <a:ext cx="7543800" cy="45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Action of Estrogen is Mediated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Kisspeptin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Neurons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An external file that holds a picture, illustration, etc.&#10;Object name is fendo-03-00052-g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562600" cy="457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11025"/>
            <a:ext cx="7543800" cy="3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42672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/>
                <a:ea typeface="Times New Roman"/>
              </a:rPr>
              <a:t>Schematic depiction of the pattern of secretion of follicle-stimulating hormone (FSH; blue line), luteinizing hormone (LH; green lines), and progesterone (P4; orange line); and the pattern of growth of ovarian follicles during the estrous cycle in cattle. Each wave of follicular growth is preceded by a transient rise in FSH concentrations. Healthy growing follicles are shaded in yellow, </a:t>
            </a:r>
            <a:r>
              <a:rPr lang="en-US" sz="1600" dirty="0" err="1" smtClean="0">
                <a:latin typeface="Times New Roman"/>
                <a:ea typeface="Times New Roman"/>
              </a:rPr>
              <a:t>atretic</a:t>
            </a:r>
            <a:r>
              <a:rPr lang="en-US" sz="1600" dirty="0" smtClean="0">
                <a:latin typeface="Times New Roman"/>
                <a:ea typeface="Times New Roman"/>
              </a:rPr>
              <a:t> follicles are shaded red. A surge in LH and FSH concentrations occurs at the onset of estrus and induces ovulation. The pattern of secretion of LH pulses during an 8-h window early in the </a:t>
            </a:r>
            <a:r>
              <a:rPr lang="en-US" sz="1600" dirty="0" err="1" smtClean="0">
                <a:latin typeface="Times New Roman"/>
                <a:ea typeface="Times New Roman"/>
              </a:rPr>
              <a:t>luteal</a:t>
            </a:r>
            <a:r>
              <a:rPr lang="en-US" sz="1600" dirty="0" smtClean="0">
                <a:latin typeface="Times New Roman"/>
                <a:ea typeface="Times New Roman"/>
              </a:rPr>
              <a:t> phase (greater frequency, lesser amplitude), the mid-</a:t>
            </a:r>
            <a:r>
              <a:rPr lang="en-US" sz="1600" dirty="0" err="1" smtClean="0">
                <a:latin typeface="Times New Roman"/>
                <a:ea typeface="Times New Roman"/>
              </a:rPr>
              <a:t>luteal</a:t>
            </a:r>
            <a:r>
              <a:rPr lang="en-US" sz="1600" dirty="0" smtClean="0">
                <a:latin typeface="Times New Roman"/>
                <a:ea typeface="Times New Roman"/>
              </a:rPr>
              <a:t> phase (lesser frequency, lesser amplitude) and the follicular phase (high frequency, building to the surge) is indicated in the inserts in the top panel.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Seasonality/Photoperiod:</a:t>
            </a:r>
            <a:b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Summary-of-the-neuroendocrine-integration-of-environmental-signals-and-internal-signals_W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76800" y="198120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Summary of the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neuroendocrine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integration of environmental signals and internal signals to control reproduction. The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neuroendocrine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integration of environmental signals, such as photoperiods and stress, and internal signals, such as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GnIH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melatonin, and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glucocorticoids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is important for the control of avian and mammalian reproduction.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GnIH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inhibits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gonadotropin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synthesis and release by directly acting on the pituitary or by inhibiting the activity of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GnRH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neurons in birds and mammals.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GnIH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can also inhibit reproductive behavior by possibly acting within the brain.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GnIH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expression is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photoperiodically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modulated via a melatonin-dependent process. Melatonin induces the expression of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GnIH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quail and rats, whereas melatonin inhibits the expression of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GnIH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hamsters and sheep. Stress induces the expression of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GnIH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birds and mammals. </a:t>
            </a:r>
            <a:r>
              <a:rPr lang="en-US" sz="1200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GnIH</a:t>
            </a:r>
            <a:r>
              <a:rPr lang="en-US" sz="1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may therefore be a mediator of stress-induced reproductive disruption.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tabLst>
                <a:tab pos="3609975" algn="l"/>
              </a:tabLst>
            </a:pPr>
            <a:r>
              <a:rPr lang="en-US" sz="3200" i="1" dirty="0" smtClean="0">
                <a:solidFill>
                  <a:schemeClr val="bg1"/>
                </a:solidFill>
                <a:latin typeface="Times New Roman"/>
                <a:ea typeface="Calibri"/>
              </a:rPr>
              <a:t/>
            </a:r>
            <a:br>
              <a:rPr lang="en-US" sz="3200" i="1" dirty="0" smtClean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en-US" sz="3200" i="1" dirty="0" smtClean="0">
                <a:solidFill>
                  <a:schemeClr val="bg1"/>
                </a:solidFill>
                <a:latin typeface="Times New Roman"/>
                <a:ea typeface="Calibri"/>
              </a:rPr>
              <a:t>Early </a:t>
            </a:r>
            <a:r>
              <a:rPr lang="en-US" sz="3200" i="1" dirty="0" smtClean="0">
                <a:solidFill>
                  <a:schemeClr val="bg1"/>
                </a:solidFill>
                <a:latin typeface="Times New Roman"/>
                <a:ea typeface="Calibri"/>
              </a:rPr>
              <a:t>Embryonic Death/Conception Failure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Calibri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/>
                <a:ea typeface="Calibri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7848600" cy="425680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25425" indent="-225425">
              <a:lnSpc>
                <a:spcPct val="115000"/>
              </a:lnSpc>
              <a:spcAft>
                <a:spcPts val="4800"/>
              </a:spcAft>
              <a:buFont typeface="Wingdings" pitchFamily="2" charset="2"/>
              <a:buChar char="§"/>
              <a:tabLst>
                <a:tab pos="3609975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Times New Roman"/>
                <a:ea typeface="Calibri"/>
              </a:rPr>
              <a:t>Embryonic death before MRP does not affect the cycle length</a:t>
            </a:r>
          </a:p>
          <a:p>
            <a:pPr marL="225425" indent="-225425">
              <a:lnSpc>
                <a:spcPct val="115000"/>
              </a:lnSpc>
              <a:spcAft>
                <a:spcPts val="4800"/>
              </a:spcAft>
              <a:buFont typeface="Wingdings" pitchFamily="2" charset="2"/>
              <a:buChar char="§"/>
              <a:tabLst>
                <a:tab pos="3609975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Times New Roman"/>
                <a:ea typeface="Calibri"/>
              </a:rPr>
              <a:t>Embryonic death after MRP often leads to extension of cycle length</a:t>
            </a:r>
          </a:p>
          <a:p>
            <a:pPr marL="225425" indent="-225425">
              <a:lnSpc>
                <a:spcPct val="115000"/>
              </a:lnSpc>
              <a:spcAft>
                <a:spcPts val="4800"/>
              </a:spcAft>
              <a:buFont typeface="Wingdings" pitchFamily="2" charset="2"/>
              <a:buChar char="§"/>
              <a:tabLst>
                <a:tab pos="3609975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Times New Roman"/>
                <a:ea typeface="Calibri"/>
              </a:rPr>
              <a:t>This is mediated by Interferon tau released by the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ea typeface="Calibri"/>
              </a:rPr>
              <a:t>trophoblast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Calibri"/>
              </a:rPr>
              <a:t> that extends the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ea typeface="Calibri"/>
              </a:rPr>
              <a:t>luteal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Calibri"/>
              </a:rPr>
              <a:t> lifespan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3962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18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Estrus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Cyclicity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Following ovulation, the corpus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luteum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which forms subsequently in the ovary is “removed” to permit a new ovarian cycle to begin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this way, after a relatively short interval of time, a further opportunity is provided for the female to conceive. Exception- Dog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066800"/>
            <a:ext cx="72390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ea typeface="Calibri"/>
              </a:rPr>
              <a:t>Factors Governing the Length of Estrus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ea typeface="Calibri"/>
              </a:rPr>
              <a:t>Cyclicity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133600"/>
            <a:ext cx="6248400" cy="3545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4488" lvl="0" indent="-344488">
              <a:lnSpc>
                <a:spcPct val="115000"/>
              </a:lnSpc>
              <a:spcAft>
                <a:spcPts val="3600"/>
              </a:spcAft>
              <a:buFont typeface="Wingdings" pitchFamily="2" charset="2"/>
              <a:buChar char="§"/>
            </a:pPr>
            <a:r>
              <a:rPr lang="en-US" sz="2400" dirty="0" err="1" smtClean="0">
                <a:latin typeface="Times New Roman"/>
                <a:ea typeface="Calibri"/>
              </a:rPr>
              <a:t>Luteolysis</a:t>
            </a:r>
            <a:r>
              <a:rPr lang="en-US" sz="2400" dirty="0" smtClean="0">
                <a:latin typeface="Times New Roman"/>
                <a:ea typeface="Calibri"/>
              </a:rPr>
              <a:t> and its Endocrine Control</a:t>
            </a:r>
          </a:p>
          <a:p>
            <a:pPr marL="344488" lvl="0" indent="-344488">
              <a:lnSpc>
                <a:spcPct val="115000"/>
              </a:lnSpc>
              <a:spcAft>
                <a:spcPts val="3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Times New Roman"/>
                <a:ea typeface="Calibri"/>
              </a:rPr>
              <a:t>Length of Follicular Phase</a:t>
            </a:r>
          </a:p>
          <a:p>
            <a:pPr marL="344488" lvl="0" indent="-344488">
              <a:lnSpc>
                <a:spcPct val="115000"/>
              </a:lnSpc>
              <a:spcAft>
                <a:spcPts val="3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Times New Roman"/>
                <a:ea typeface="Calibri"/>
              </a:rPr>
              <a:t>Endocrine Control of Tonic Center </a:t>
            </a:r>
            <a:r>
              <a:rPr lang="en-US" sz="2400" dirty="0" smtClean="0">
                <a:latin typeface="Times New Roman"/>
                <a:ea typeface="Calibri"/>
              </a:rPr>
              <a:t>of Hypothalamus </a:t>
            </a:r>
            <a:r>
              <a:rPr lang="en-US" sz="2400" dirty="0" smtClean="0">
                <a:latin typeface="Times New Roman"/>
                <a:ea typeface="Calibri"/>
              </a:rPr>
              <a:t>for </a:t>
            </a:r>
            <a:r>
              <a:rPr lang="en-US" sz="2400" dirty="0" err="1" smtClean="0">
                <a:latin typeface="Times New Roman"/>
                <a:ea typeface="Calibri"/>
              </a:rPr>
              <a:t>GnRH</a:t>
            </a:r>
            <a:r>
              <a:rPr lang="en-US" sz="2400" dirty="0" smtClean="0">
                <a:latin typeface="Times New Roman"/>
                <a:ea typeface="Calibri"/>
              </a:rPr>
              <a:t> Release</a:t>
            </a:r>
          </a:p>
          <a:p>
            <a:pPr marL="344488" indent="-344488">
              <a:spcAft>
                <a:spcPts val="3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Times New Roman"/>
                <a:ea typeface="Calibri"/>
              </a:rPr>
              <a:t>Pregnancy and Conception Failure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Luteolysis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its Endocrine Control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667000"/>
            <a:ext cx="7162800" cy="23298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4488" indent="-344488">
              <a:lnSpc>
                <a:spcPct val="115000"/>
              </a:lnSpc>
              <a:spcAft>
                <a:spcPts val="30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Times New Roman"/>
                <a:ea typeface="Calibri"/>
              </a:rPr>
              <a:t>Luteolysis</a:t>
            </a:r>
            <a:r>
              <a:rPr lang="en-US" sz="2800" dirty="0" smtClean="0">
                <a:latin typeface="Times New Roman"/>
                <a:ea typeface="Calibri"/>
              </a:rPr>
              <a:t> is the physiological apoptosis of the corpus </a:t>
            </a:r>
            <a:r>
              <a:rPr lang="en-US" sz="2800" dirty="0" err="1" smtClean="0">
                <a:latin typeface="Times New Roman"/>
                <a:ea typeface="Calibri"/>
              </a:rPr>
              <a:t>luteum</a:t>
            </a:r>
            <a:endParaRPr lang="en-US" sz="2800" dirty="0" smtClean="0">
              <a:latin typeface="Times New Roman"/>
              <a:ea typeface="Calibri"/>
            </a:endParaRPr>
          </a:p>
          <a:p>
            <a:pPr marL="344488" indent="-344488">
              <a:spcAft>
                <a:spcPts val="30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Times New Roman"/>
                <a:ea typeface="Calibri"/>
              </a:rPr>
              <a:t>In ruminants and swine this is mediated by Prostaglandin F</a:t>
            </a:r>
            <a:r>
              <a:rPr lang="en-US" sz="2800" baseline="-25000" dirty="0" smtClean="0">
                <a:latin typeface="Times New Roman"/>
                <a:ea typeface="Calibri"/>
              </a:rPr>
              <a:t>2α</a:t>
            </a:r>
            <a:r>
              <a:rPr lang="en-US" sz="2800" baseline="30000" dirty="0" smtClean="0">
                <a:latin typeface="Times New Roman"/>
                <a:ea typeface="Calibri"/>
              </a:rPr>
              <a:t> </a:t>
            </a:r>
            <a:r>
              <a:rPr lang="en-US" sz="2800" dirty="0" smtClean="0">
                <a:latin typeface="Times New Roman"/>
                <a:ea typeface="Calibri"/>
              </a:rPr>
              <a:t>(PGF</a:t>
            </a:r>
            <a:r>
              <a:rPr lang="en-US" sz="2800" baseline="-25000" dirty="0" smtClean="0">
                <a:latin typeface="Times New Roman"/>
                <a:ea typeface="Calibri"/>
              </a:rPr>
              <a:t>2α</a:t>
            </a:r>
            <a:r>
              <a:rPr lang="en-US" sz="2800" dirty="0" smtClean="0">
                <a:latin typeface="Times New Roman"/>
                <a:ea typeface="Calibri"/>
              </a:rPr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/>
                <a:ea typeface="Calibri"/>
              </a:rPr>
              <a:t>Pulsatile</a:t>
            </a:r>
            <a:r>
              <a:rPr lang="en-US" sz="2400" dirty="0" smtClean="0">
                <a:latin typeface="Times New Roman"/>
                <a:ea typeface="Calibri"/>
              </a:rPr>
              <a:t> release of PGF</a:t>
            </a:r>
            <a:r>
              <a:rPr lang="en-US" sz="2400" baseline="-25000" dirty="0" smtClean="0">
                <a:latin typeface="Times New Roman"/>
                <a:ea typeface="Calibri"/>
              </a:rPr>
              <a:t>2α</a:t>
            </a:r>
            <a:r>
              <a:rPr lang="en-US" sz="2400" dirty="0" smtClean="0">
                <a:latin typeface="Times New Roman"/>
                <a:ea typeface="Calibri"/>
              </a:rPr>
              <a:t> from the </a:t>
            </a:r>
            <a:r>
              <a:rPr lang="en-US" sz="2400" dirty="0" err="1" smtClean="0">
                <a:latin typeface="Times New Roman"/>
                <a:ea typeface="Calibri"/>
              </a:rPr>
              <a:t>endometrium</a:t>
            </a:r>
            <a:r>
              <a:rPr lang="en-US" sz="2400" dirty="0" smtClean="0">
                <a:latin typeface="Times New Roman"/>
                <a:ea typeface="Calibri"/>
              </a:rPr>
              <a:t> reaches the ovary by </a:t>
            </a:r>
            <a:r>
              <a:rPr lang="en-US" sz="2400" dirty="0" err="1" smtClean="0">
                <a:latin typeface="Times New Roman"/>
                <a:ea typeface="Calibri"/>
              </a:rPr>
              <a:t>Utero</a:t>
            </a:r>
            <a:r>
              <a:rPr lang="en-US" sz="2400" dirty="0" smtClean="0">
                <a:latin typeface="Times New Roman"/>
                <a:ea typeface="Calibri"/>
              </a:rPr>
              <a:t>-Ovarian Counter-Current Mechanism</a:t>
            </a:r>
            <a:endParaRPr lang="en-US" sz="2400" dirty="0"/>
          </a:p>
        </p:txBody>
      </p:sp>
      <p:pic>
        <p:nvPicPr>
          <p:cNvPr id="1026" name="Picture 2" descr="Control of Ovulation and the Corpus Luteum | Veterian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286000"/>
            <a:ext cx="486906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486400" y="2819400"/>
            <a:ext cx="3124200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Exception Mare! In mares the uterine PGF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is released in the blood and travels to the corpus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luteum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through general circulation i.e. endocrine manner. But the CL is much more efficient in capturing the PGF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Endocrine Control of PGF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Release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229600" cy="42780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4488" indent="-344488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Oxytocin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binds to its receptors in the plasma membrane and releases PGF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2α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4488" indent="-344488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Estradiol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up-regulates OTRs and PRs</a:t>
            </a:r>
          </a:p>
          <a:p>
            <a:pPr marL="344488" indent="-344488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Progesterone down-regulates ERs and OTRs and PRs after a length of ten days exposure</a:t>
            </a:r>
          </a:p>
          <a:p>
            <a:pPr marL="344488" indent="-344488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PRs progressively decrease along the length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-estrus</a:t>
            </a:r>
          </a:p>
          <a:p>
            <a:pPr marL="344488" indent="-344488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IFN tau down-regulates ERs, PRs and OTRs thus blocks PGF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2α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release and abrogates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luteolysis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Endocrine Control of PGF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Release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199"/>
            <a:ext cx="3886200" cy="52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4999"/>
            <a:ext cx="3657600" cy="328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Endocrine Control of PGF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Release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18682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Length of </a:t>
            </a:r>
            <a:r>
              <a:rPr lang="en-US" dirty="0" err="1" smtClean="0"/>
              <a:t>diestrus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1371600"/>
            <a:ext cx="33393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Length of Progesterone Exposure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2590800"/>
            <a:ext cx="23955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Down-regulation of PRs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2514600"/>
            <a:ext cx="1905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Up-regulations of hypothalamic and endometrial 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3962400"/>
            <a:ext cx="31242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Up-regulation of endometrial OTRs and increased release of </a:t>
            </a:r>
            <a:r>
              <a:rPr lang="en-US" dirty="0" err="1" smtClean="0"/>
              <a:t>oxytocin</a:t>
            </a:r>
            <a:r>
              <a:rPr lang="en-US" dirty="0" smtClean="0"/>
              <a:t> from hypothalamic nuclei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4343400"/>
            <a:ext cx="2581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Pulsatile</a:t>
            </a:r>
            <a:r>
              <a:rPr lang="en-US" dirty="0" smtClean="0"/>
              <a:t> Release of PGF</a:t>
            </a:r>
            <a:r>
              <a:rPr lang="en-US" baseline="-25000" dirty="0" smtClean="0"/>
              <a:t>2α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4200" y="5638800"/>
            <a:ext cx="110337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Luteolysis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5638800"/>
            <a:ext cx="3124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Progression of </a:t>
            </a:r>
            <a:r>
              <a:rPr lang="en-US" dirty="0" err="1" smtClean="0"/>
              <a:t>folliculogenesis</a:t>
            </a:r>
            <a:r>
              <a:rPr lang="en-US" dirty="0" smtClean="0"/>
              <a:t> to </a:t>
            </a:r>
            <a:r>
              <a:rPr lang="en-US" dirty="0" err="1" smtClean="0"/>
              <a:t>Graafian</a:t>
            </a:r>
            <a:r>
              <a:rPr lang="en-US" dirty="0" smtClean="0"/>
              <a:t> Follicle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5867400"/>
            <a:ext cx="88934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ESTRUS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19400" y="16002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354094" y="1942306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62800" y="1676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105400" y="2819400"/>
            <a:ext cx="609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28956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639094" y="3161506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10000" y="4495800"/>
            <a:ext cx="457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62800" y="44958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087394" y="4952206"/>
            <a:ext cx="914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5943600" y="5867400"/>
            <a:ext cx="685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1752600" y="6019800"/>
            <a:ext cx="685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683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Timing of Onset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Pulsatile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PGF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release in farm animals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828800"/>
          <a:ext cx="6096000" cy="3276601"/>
        </p:xfrm>
        <a:graphic>
          <a:graphicData uri="http://schemas.openxmlformats.org/drawingml/2006/table">
            <a:tbl>
              <a:tblPr/>
              <a:tblGrid>
                <a:gridCol w="2262626"/>
                <a:gridCol w="3833374"/>
              </a:tblGrid>
              <a:tr h="936171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Species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Day of Onset of </a:t>
                      </a:r>
                      <a:r>
                        <a:rPr lang="en-US" sz="2000" dirty="0" err="1">
                          <a:latin typeface="Times New Roman"/>
                          <a:ea typeface="Calibri"/>
                        </a:rPr>
                        <a:t>Pulsatile</a:t>
                      </a:r>
                      <a:r>
                        <a:rPr lang="en-US" sz="2000" dirty="0">
                          <a:latin typeface="Times New Roman"/>
                          <a:ea typeface="Calibri"/>
                        </a:rPr>
                        <a:t> Release of Endometrial PGF</a:t>
                      </a:r>
                      <a:r>
                        <a:rPr lang="en-US" sz="2000" baseline="-25000" dirty="0">
                          <a:latin typeface="Times New Roman"/>
                          <a:ea typeface="Calibri"/>
                        </a:rPr>
                        <a:t>2α</a:t>
                      </a:r>
                      <a:r>
                        <a:rPr lang="en-US" sz="2000" dirty="0"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086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Cattle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086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Sheep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086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Goat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086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Pig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14-15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086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Mare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737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Factors Affecting the Length of Estrus Cycle</vt:lpstr>
      <vt:lpstr>Estrus Cyclicity: Following ovulation, the corpus luteum which forms subsequently in the ovary is “removed” to permit a new ovarian cycle to begin.  In this way, after a relatively short interval of time, a further opportunity is provided for the female to conceive. Exception- Dog</vt:lpstr>
      <vt:lpstr>Slide 3</vt:lpstr>
      <vt:lpstr>Luteolysis and its Endocrine Control</vt:lpstr>
      <vt:lpstr>Pulsatile release of PGF2α from the endometrium reaches the ovary by Utero-Ovarian Counter-Current Mechanism</vt:lpstr>
      <vt:lpstr>Endocrine Control of PGF2α Release</vt:lpstr>
      <vt:lpstr>Endocrine Control of PGF2α Release</vt:lpstr>
      <vt:lpstr>Endocrine Control of PGF2α Release</vt:lpstr>
      <vt:lpstr>Timing of Onset of Pulsatile PGF2α release in farm animals </vt:lpstr>
      <vt:lpstr>Length of Follicular Phase</vt:lpstr>
      <vt:lpstr>Endocrine Control of Tonic Center of Hypothalamus for GnRH Release</vt:lpstr>
      <vt:lpstr>Slide 12</vt:lpstr>
      <vt:lpstr>Action of Estrogen is Mediated by Kisspeptin Neurons</vt:lpstr>
      <vt:lpstr>Slide 14</vt:lpstr>
      <vt:lpstr>Seasonality/Photoperiod: </vt:lpstr>
      <vt:lpstr> Early Embryonic Death/Conception Failure 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the Length of Estrus Cycle</dc:title>
  <dc:creator>hp</dc:creator>
  <cp:lastModifiedBy>hp</cp:lastModifiedBy>
  <cp:revision>14</cp:revision>
  <dcterms:created xsi:type="dcterms:W3CDTF">2006-08-16T00:00:00Z</dcterms:created>
  <dcterms:modified xsi:type="dcterms:W3CDTF">2021-01-03T17:46:03Z</dcterms:modified>
</cp:coreProperties>
</file>