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343" r:id="rId6"/>
    <p:sldId id="344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E42"/>
    <a:srgbClr val="E4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4417" y="646387"/>
            <a:ext cx="10943167" cy="163326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MATERIAL AND                   SUTURING 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-II</a:t>
            </a:r>
            <a:endParaRPr lang="en-US" altLang="en-GB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6533" y="5147441"/>
            <a:ext cx="10949517" cy="154502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Dr. Archana </a:t>
            </a: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Kumari</a:t>
            </a:r>
            <a:endParaRPr lang="en-US" sz="2400" b="1" dirty="0">
              <a:solidFill>
                <a:srgbClr val="FF0000"/>
              </a:solidFill>
              <a:latin typeface="Century Gothic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Asstt</a:t>
            </a: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. Professor cum Junior Scientist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Veterinary Surgery and Radiology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BVC, BASU, Patna</a:t>
            </a:r>
            <a:endParaRPr lang="en-IN" sz="2400" b="1" dirty="0">
              <a:solidFill>
                <a:srgbClr val="FF0000"/>
              </a:solidFill>
              <a:latin typeface="Century Gothic"/>
            </a:endParaRPr>
          </a:p>
          <a:p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91861" y="2908738"/>
            <a:ext cx="8119241" cy="19391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SUTURE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452745"/>
          </a:xfrm>
        </p:spPr>
        <p:txBody>
          <a:bodyPr/>
          <a:lstStyle/>
          <a:p>
            <a:r>
              <a:rPr lang="en-GB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Absorbability:</a:t>
            </a:r>
            <a:endParaRPr lang="en-GB" altLang="en-US" b="1"/>
          </a:p>
          <a:p>
            <a:r>
              <a:rPr lang="en-GB" altLang="en-US"/>
              <a:t>Suture materials may be absorbable or non-absorbable.</a:t>
            </a:r>
          </a:p>
          <a:p>
            <a:r>
              <a:rPr lang="en-GB" altLang="en-US"/>
              <a:t>This property must be taken into consideration when choosing suture materials for specific wound closures. </a:t>
            </a:r>
          </a:p>
          <a:p>
            <a:r>
              <a:rPr lang="en-GB" altLang="en-US"/>
              <a:t>Oral mucosa &amp; Deep sturcture need to be absorbable suture materials but vascular anastomoses need non-absorbable suture materials.</a:t>
            </a:r>
          </a:p>
          <a:p>
            <a:r>
              <a:rPr lang="en-GB" altLang="en-US" b="1"/>
              <a:t> </a:t>
            </a:r>
            <a:r>
              <a:rPr lang="en-GB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Biological Behaviour:</a:t>
            </a:r>
            <a:r>
              <a:rPr lang="en-GB" altLang="en-US"/>
              <a:t>It depends upon the constituent of raw materials</a:t>
            </a:r>
            <a:r>
              <a:rPr lang="en-US" altLang="en-GB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71220"/>
          </a:xfrm>
        </p:spPr>
        <p:txBody>
          <a:bodyPr/>
          <a:lstStyle/>
          <a:p>
            <a:pPr algn="ctr"/>
            <a:r>
              <a:rPr lang="en-GB" altLang="en-US" b="1">
                <a:solidFill>
                  <a:srgbClr val="FF0000"/>
                </a:solidFill>
                <a:sym typeface="+mn-ea"/>
              </a:rPr>
              <a:t/>
            </a:r>
            <a:br>
              <a:rPr lang="en-GB" altLang="en-US" b="1">
                <a:solidFill>
                  <a:srgbClr val="FF0000"/>
                </a:solidFill>
                <a:sym typeface="+mn-ea"/>
              </a:rPr>
            </a:br>
            <a:r>
              <a:rPr lang="en-GB" altLang="en-US" sz="4000" b="1">
                <a:solidFill>
                  <a:srgbClr val="FF0000"/>
                </a:solidFill>
                <a:sym typeface="+mn-ea"/>
              </a:rPr>
              <a:t>Armamentarium of suturing</a:t>
            </a:r>
            <a:r>
              <a:rPr lang="en-GB" altLang="en-US"/>
              <a:t/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altLang="en-US"/>
              <a:t> Needle holder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A suture needle</a:t>
            </a:r>
          </a:p>
          <a:p>
            <a:endParaRPr lang="en-GB" altLang="en-US"/>
          </a:p>
          <a:p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 Suture material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59600" y="1061085"/>
            <a:ext cx="2952750" cy="1552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600" y="2987675"/>
            <a:ext cx="2953385" cy="1326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485" y="474853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75"/>
            <a:ext cx="10972800" cy="719455"/>
          </a:xfrm>
        </p:spPr>
        <p:txBody>
          <a:bodyPr/>
          <a:lstStyle/>
          <a:p>
            <a:r>
              <a:rPr lang="en-GB" altLang="en-US">
                <a:sym typeface="+mn-ea"/>
              </a:rPr>
              <a:t/>
            </a:r>
            <a:br>
              <a:rPr lang="en-GB" altLang="en-US">
                <a:sym typeface="+mn-ea"/>
              </a:rPr>
            </a:br>
            <a:r>
              <a:rPr lang="en-GB" altLang="en-US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+mn-ea"/>
              </a:rPr>
              <a:t>Needle holder</a:t>
            </a:r>
            <a:r>
              <a:rPr lang="en-GB" altLang="en-US"/>
              <a:t/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altLang="en-US"/>
              <a:t>Parts: </a:t>
            </a:r>
          </a:p>
          <a:p>
            <a:r>
              <a:rPr lang="en-GB" altLang="en-US"/>
              <a:t> Working tip/jaws</a:t>
            </a:r>
          </a:p>
          <a:p>
            <a:r>
              <a:rPr lang="en-GB" altLang="en-US"/>
              <a:t>Hinge joint</a:t>
            </a:r>
          </a:p>
          <a:p>
            <a:r>
              <a:rPr lang="en-GB" altLang="en-US"/>
              <a:t>Shank/body</a:t>
            </a:r>
          </a:p>
          <a:p>
            <a:r>
              <a:rPr lang="en-GB" altLang="en-US"/>
              <a:t>Catchmechanism/ratchet</a:t>
            </a:r>
          </a:p>
          <a:p>
            <a:r>
              <a:rPr lang="en-GB" altLang="en-US"/>
              <a:t>Grip area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6375" y="540385"/>
            <a:ext cx="3228340" cy="49517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Needle holder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174750"/>
            <a:ext cx="5641340" cy="542290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 </a:t>
            </a:r>
            <a:r>
              <a:rPr lang="en-GB" altLang="en-US">
                <a:solidFill>
                  <a:srgbClr val="FF0000"/>
                </a:solidFill>
              </a:rPr>
              <a:t>How to hold?</a:t>
            </a:r>
            <a:endParaRPr lang="en-GB" altLang="en-US"/>
          </a:p>
          <a:p>
            <a:r>
              <a:rPr lang="en-GB" altLang="en-US"/>
              <a:t>The needle holder is held with thumb &amp; ring finger through the rings &amp; with the index finger along the length of needle holder to provide stability &amp; control.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11620" y="1507490"/>
            <a:ext cx="4481195" cy="35744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5" y="1174750"/>
            <a:ext cx="11442065" cy="5331460"/>
          </a:xfrm>
        </p:spPr>
        <p:txBody>
          <a:bodyPr/>
          <a:lstStyle/>
          <a:p>
            <a:pPr marL="0" indent="0">
              <a:buNone/>
            </a:pPr>
            <a:endParaRPr lang="en-GB" altLang="en-US" sz="2000"/>
          </a:p>
          <a:p>
            <a:r>
              <a:rPr lang="en-GB" altLang="en-US" sz="2800" b="1"/>
              <a:t> Goals of suturing</a:t>
            </a:r>
          </a:p>
          <a:p>
            <a:r>
              <a:rPr lang="en-GB" altLang="en-US" sz="2800" b="1"/>
              <a:t> Suture characteristics</a:t>
            </a:r>
          </a:p>
          <a:p>
            <a:r>
              <a:rPr lang="en-GB" altLang="en-US" sz="2800" b="1"/>
              <a:t> Armamentarium of suturing</a:t>
            </a:r>
          </a:p>
          <a:p>
            <a:r>
              <a:rPr lang="en-GB" altLang="en-US" sz="2800" b="1"/>
              <a:t> Suture materials</a:t>
            </a:r>
          </a:p>
          <a:p>
            <a:r>
              <a:rPr lang="en-GB" altLang="en-US" sz="2800" b="1"/>
              <a:t> Principles of suturing</a:t>
            </a:r>
          </a:p>
          <a:p>
            <a:r>
              <a:rPr lang="en-GB" altLang="en-US" sz="2800" b="1"/>
              <a:t> Suturing techniques</a:t>
            </a:r>
          </a:p>
          <a:p>
            <a:r>
              <a:rPr lang="en-GB" altLang="en-US" sz="2800" b="1"/>
              <a:t> Surgical knot</a:t>
            </a:r>
          </a:p>
          <a:p>
            <a:r>
              <a:rPr lang="en-GB" altLang="en-US" sz="2800" b="1"/>
              <a:t> Removal of suture</a:t>
            </a:r>
          </a:p>
          <a:p>
            <a:pPr marL="0" indent="0">
              <a:buNone/>
            </a:pPr>
            <a:endParaRPr lang="en-GB" altLang="en-US" sz="2800" b="1"/>
          </a:p>
          <a:p>
            <a:pPr marL="0" indent="0">
              <a:buNone/>
            </a:pPr>
            <a:endParaRPr lang="en-GB" altLang="en-US" sz="2000"/>
          </a:p>
          <a:p>
            <a:pPr marL="0" indent="0">
              <a:buNone/>
            </a:pPr>
            <a:endParaRPr lang="en-GB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84555"/>
          </a:xfrm>
        </p:spPr>
        <p:txBody>
          <a:bodyPr/>
          <a:lstStyle/>
          <a:p>
            <a:r>
              <a:rPr lang="en-US" alt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en-US" altLang="en-GB" sz="40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174750"/>
            <a:ext cx="11366500" cy="5421630"/>
          </a:xfrm>
        </p:spPr>
        <p:txBody>
          <a:bodyPr/>
          <a:lstStyle/>
          <a:p>
            <a:pPr marL="0" indent="0">
              <a:buNone/>
            </a:pPr>
            <a:r>
              <a:rPr lang="en-US" altLang="en-GB">
                <a:solidFill>
                  <a:srgbClr val="FF0000"/>
                </a:solidFill>
              </a:rPr>
              <a:t>W</a:t>
            </a:r>
            <a:r>
              <a:rPr lang="en-GB" altLang="en-US">
                <a:solidFill>
                  <a:srgbClr val="FF0000"/>
                </a:solidFill>
              </a:rPr>
              <a:t>hat is suture?</a:t>
            </a:r>
          </a:p>
          <a:p>
            <a:pPr marL="0" indent="0">
              <a:buNone/>
            </a:pPr>
            <a:r>
              <a:rPr lang="en-GB" altLang="en-US"/>
              <a:t>Suture is a stich or series of stiches made to secure apposition of the edges of a surgical or traumatic wound. </a:t>
            </a:r>
          </a:p>
          <a:p>
            <a:pPr marL="0" indent="0">
              <a:buNone/>
            </a:pPr>
            <a:r>
              <a:rPr lang="en-GB" altLang="en-US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altLang="en-US">
                <a:solidFill>
                  <a:srgbClr val="FF0000"/>
                </a:solidFill>
              </a:rPr>
              <a:t>What is suture materials?</a:t>
            </a:r>
            <a:endParaRPr lang="en-GB" altLang="en-US"/>
          </a:p>
          <a:p>
            <a:pPr marL="0" indent="0" algn="l">
              <a:buNone/>
            </a:pPr>
            <a:r>
              <a:rPr lang="en-GB" altLang="en-US"/>
              <a:t>Suture materials is an artificial fibers used to keep wound together until they hold themselves by natural</a:t>
            </a:r>
            <a:r>
              <a:rPr lang="en-US" altLang="en-GB"/>
              <a:t>.s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70585"/>
          </a:xfrm>
        </p:spPr>
        <p:txBody>
          <a:bodyPr/>
          <a:lstStyle/>
          <a:p>
            <a:pPr algn="ctr"/>
            <a:r>
              <a:rPr lang="en-US" altLang="en-GB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GOALS OF SUTURING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altLang="en-US"/>
              <a:t>Wound edge apposition.</a:t>
            </a:r>
          </a:p>
          <a:p>
            <a:pPr algn="just"/>
            <a:r>
              <a:rPr lang="en-GB" altLang="en-US"/>
              <a:t>Provide adequate tension.</a:t>
            </a:r>
          </a:p>
          <a:p>
            <a:pPr algn="just"/>
            <a:r>
              <a:rPr lang="en-GB" altLang="en-US"/>
              <a:t>Maintain hemostasis.</a:t>
            </a:r>
          </a:p>
          <a:p>
            <a:pPr algn="just"/>
            <a:r>
              <a:rPr lang="en-GB" altLang="en-US"/>
              <a:t>Aid in wound healing.</a:t>
            </a:r>
          </a:p>
          <a:p>
            <a:pPr algn="just"/>
            <a:r>
              <a:rPr lang="en-GB" altLang="en-US"/>
              <a:t> Avoid wound infection.</a:t>
            </a:r>
          </a:p>
          <a:p>
            <a:pPr algn="just"/>
            <a:r>
              <a:rPr lang="en-GB" altLang="en-US"/>
              <a:t> Produce aesthetically pleasing scar by approximating skin edges.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D511E-7AF8-4E46-96B4-7CC3B0F9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571C04-FB24-4FA7-9A93-D3360F95E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	1. To facilitate healing.</a:t>
            </a:r>
            <a:endParaRPr lang="en-MY" dirty="0"/>
          </a:p>
          <a:p>
            <a:pPr>
              <a:lnSpc>
                <a:spcPct val="150000"/>
              </a:lnSpc>
            </a:pPr>
            <a:r>
              <a:rPr lang="en-US" dirty="0"/>
              <a:t>	2. Hemostatic.</a:t>
            </a:r>
            <a:endParaRPr lang="en-MY" dirty="0"/>
          </a:p>
          <a:p>
            <a:pPr>
              <a:lnSpc>
                <a:spcPct val="150000"/>
              </a:lnSpc>
            </a:pPr>
            <a:r>
              <a:rPr lang="en-US" dirty="0"/>
              <a:t>	3. To retain drainage tube and implants.</a:t>
            </a:r>
            <a:endParaRPr lang="en-MY" dirty="0"/>
          </a:p>
          <a:p>
            <a:pPr>
              <a:lnSpc>
                <a:spcPct val="150000"/>
              </a:lnSpc>
            </a:pPr>
            <a:r>
              <a:rPr lang="en-US" dirty="0"/>
              <a:t>	4. To reduce the size of natural opening.</a:t>
            </a:r>
            <a:endParaRPr lang="en-MY" dirty="0"/>
          </a:p>
          <a:p>
            <a:pPr>
              <a:lnSpc>
                <a:spcPct val="150000"/>
              </a:lnSpc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3108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C6D61-0951-4F52-91ED-559D17A6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096" y="585216"/>
            <a:ext cx="7690104" cy="810032"/>
          </a:xfrm>
        </p:spPr>
        <p:txBody>
          <a:bodyPr>
            <a:normAutofit/>
          </a:bodyPr>
          <a:lstStyle/>
          <a:p>
            <a:r>
              <a:rPr lang="en-US" dirty="0"/>
              <a:t>Qualities of An Ideal Suture Material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79C99E-4334-48B0-A9A0-E6809BBD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407" y="1639613"/>
            <a:ext cx="9853448" cy="48715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It should be non-antigenic, nontoxic and </a:t>
            </a:r>
            <a:r>
              <a:rPr lang="en-US" dirty="0" smtClean="0"/>
              <a:t>non-               carcinogenic</a:t>
            </a:r>
            <a:r>
              <a:rPr lang="en-US" dirty="0"/>
              <a:t>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It should have mono-filamentous </a:t>
            </a:r>
            <a:r>
              <a:rPr lang="en-US" dirty="0" smtClean="0"/>
              <a:t>texture.</a:t>
            </a:r>
            <a:endParaRPr lang="en-MY" dirty="0" smtClean="0"/>
          </a:p>
          <a:p>
            <a:pPr marL="0" indent="0">
              <a:buNone/>
            </a:pPr>
            <a:r>
              <a:rPr lang="en-US" dirty="0" smtClean="0"/>
              <a:t>3. It should have no capillary property.</a:t>
            </a:r>
            <a:endParaRPr lang="en-MY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It should have adequate tensile strength in-vitro and in-vivo.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It should have good handling property.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It should have good knot security.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It should be compatible with all kinds of antiseptic  disinfectants. 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It should be easily sterilizable.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It should remain intact until union occurs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10. It should have </a:t>
            </a:r>
            <a:r>
              <a:rPr lang="en-US" dirty="0"/>
              <a:t>minimum tissue reaction.</a:t>
            </a:r>
            <a:endParaRPr lang="en-MY" dirty="0"/>
          </a:p>
          <a:p>
            <a:pPr marL="0" indent="0">
              <a:buNone/>
            </a:pPr>
            <a:r>
              <a:rPr lang="en-US" dirty="0" smtClean="0"/>
              <a:t>11. It </a:t>
            </a:r>
            <a:r>
              <a:rPr lang="en-US" dirty="0"/>
              <a:t>should be cheap and easily available.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513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b="1"/>
              <a:t>CHARATERISTICS OF SUTURE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>
                <a:solidFill>
                  <a:srgbClr val="FF0000"/>
                </a:solidFill>
              </a:rPr>
              <a:t>P</a:t>
            </a:r>
            <a:r>
              <a:rPr lang="en-GB" altLang="en-US">
                <a:solidFill>
                  <a:srgbClr val="FF0000"/>
                </a:solidFill>
              </a:rPr>
              <a:t>hysical structure:</a:t>
            </a:r>
            <a:r>
              <a:rPr lang="en-GB" altLang="en-US"/>
              <a:t> </a:t>
            </a:r>
          </a:p>
          <a:p>
            <a:pPr algn="just"/>
            <a:r>
              <a:rPr lang="en-GB" altLang="en-US"/>
              <a:t>Monofilament-</a:t>
            </a:r>
          </a:p>
          <a:p>
            <a:pPr algn="just"/>
            <a:r>
              <a:rPr lang="en-GB" altLang="en-US"/>
              <a:t>This suture material is smooth &amp; tends to slide through tissues easily.</a:t>
            </a:r>
          </a:p>
          <a:p>
            <a:pPr algn="just"/>
            <a:r>
              <a:rPr lang="en-GB" altLang="en-US"/>
              <a:t>  Difficult to knot</a:t>
            </a:r>
          </a:p>
          <a:p>
            <a:pPr algn="just"/>
            <a:r>
              <a:rPr lang="en-GB" altLang="en-US"/>
              <a:t> Can be damaged by gripping it with needle holder or forceps.That can lead to fracture of the suture materials.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C00000"/>
                </a:solidFill>
                <a:sym typeface="+mn-ea"/>
              </a:rPr>
              <a:t>Multifilaments-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 Easy to knot.</a:t>
            </a:r>
          </a:p>
          <a:p>
            <a:r>
              <a:rPr lang="en-GB" altLang="en-US"/>
              <a:t>Have a greater surface area than monofilaments.</a:t>
            </a:r>
          </a:p>
          <a:p>
            <a:r>
              <a:rPr lang="en-GB" altLang="en-US"/>
              <a:t>Have a capillary actions where bacteria may lodge &amp; be         responsible for persistent infections.</a:t>
            </a:r>
          </a:p>
          <a:p>
            <a:r>
              <a:rPr lang="en-GB" altLang="en-US"/>
              <a:t>This material can be coated with silicone in order to make it smooth.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>
                <a:solidFill>
                  <a:srgbClr val="FF0000"/>
                </a:solidFill>
              </a:rPr>
              <a:t>Tensile Strength:</a:t>
            </a:r>
          </a:p>
          <a:p>
            <a:pPr marL="0" indent="0">
              <a:buNone/>
            </a:pPr>
            <a:r>
              <a:rPr lang="en-GB" altLang="en-US"/>
              <a:t>It can be expressed as the force required to </a:t>
            </a:r>
          </a:p>
          <a:p>
            <a:pPr marL="0" indent="0">
              <a:buNone/>
            </a:pPr>
            <a:r>
              <a:rPr lang="en-GB" altLang="en-US"/>
              <a:t>break it when pulling the two ends apart.It</a:t>
            </a:r>
          </a:p>
          <a:p>
            <a:pPr marL="0" indent="0">
              <a:buNone/>
            </a:pPr>
            <a:r>
              <a:rPr lang="en-GB" altLang="en-US"/>
              <a:t>depends upon – </a:t>
            </a:r>
          </a:p>
          <a:p>
            <a:pPr>
              <a:buFont typeface="Wingdings" panose="05000000000000000000" charset="0"/>
              <a:buChar char="v"/>
            </a:pPr>
            <a:r>
              <a:rPr lang="en-GB" altLang="en-US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</a:rPr>
              <a:t> </a:t>
            </a:r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rPr>
              <a:t>Constituent of suture materials.</a:t>
            </a:r>
          </a:p>
          <a:p>
            <a:pPr>
              <a:buFont typeface="Wingdings" panose="05000000000000000000" charset="0"/>
              <a:buChar char="v"/>
            </a:pPr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rPr>
              <a:t> Thickness of suture materials.</a:t>
            </a:r>
          </a:p>
          <a:p>
            <a:pPr>
              <a:buFont typeface="Wingdings" panose="05000000000000000000" charset="0"/>
              <a:buChar char="v"/>
            </a:pPr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rPr>
              <a:t> How it is handled in the tissues.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509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Century Gothic</vt:lpstr>
      <vt:lpstr>Wingdings</vt:lpstr>
      <vt:lpstr>Blue Waves</vt:lpstr>
      <vt:lpstr>SUTURE MATERIAL AND                   SUTURING TECHNIQUES -II</vt:lpstr>
      <vt:lpstr>DEFINITION</vt:lpstr>
      <vt:lpstr>                                DEFINITION</vt:lpstr>
      <vt:lpstr>GOALS OF SUTURING</vt:lpstr>
      <vt:lpstr>Objectives</vt:lpstr>
      <vt:lpstr>Qualities of An Ideal Suture Material</vt:lpstr>
      <vt:lpstr>CHARATERISTICS OF SUTURE</vt:lpstr>
      <vt:lpstr>Multifilaments- </vt:lpstr>
      <vt:lpstr>SUTURE CHARACTERISTICS</vt:lpstr>
      <vt:lpstr>SUTURE CHARACTERISTICS</vt:lpstr>
      <vt:lpstr> Armamentarium of suturing </vt:lpstr>
      <vt:lpstr> Needle holder </vt:lpstr>
      <vt:lpstr>Needle holder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SUTURE MATERIAL AND                   SUTURING TECHNIQUES</dc:title>
  <dc:creator/>
  <cp:lastModifiedBy>Archana</cp:lastModifiedBy>
  <cp:revision>66</cp:revision>
  <dcterms:created xsi:type="dcterms:W3CDTF">2020-02-04T04:06:00Z</dcterms:created>
  <dcterms:modified xsi:type="dcterms:W3CDTF">2021-01-02T08:13:26Z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2057-11.2.0.9747</vt:lpwstr>
  </property>
</Properties>
</file>