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2" r:id="rId5"/>
    <p:sldId id="263" r:id="rId6"/>
    <p:sldId id="257" r:id="rId7"/>
    <p:sldId id="258" r:id="rId8"/>
    <p:sldId id="264" r:id="rId9"/>
    <p:sldId id="265" r:id="rId10"/>
    <p:sldId id="259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fs.gov.hk/english/programme/programme_haccp/programme_haccp_7requiremen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odder" TargetMode="External"/><Relationship Id="rId2" Type="http://schemas.openxmlformats.org/officeDocument/2006/relationships/hyperlink" Target="https://en.wikipedia.org/wiki/Organic_farm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Growth_hormone" TargetMode="External"/><Relationship Id="rId4" Type="http://schemas.openxmlformats.org/officeDocument/2006/relationships/hyperlink" Target="https://en.wikipedia.org/wiki/Compound_fe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ublic_health" TargetMode="External"/><Relationship Id="rId2" Type="http://schemas.openxmlformats.org/officeDocument/2006/relationships/hyperlink" Target="https://en.wikipedia.org/wiki/Ministry_of_Health_and_Family_Welfare_(India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ood_safety" TargetMode="External"/><Relationship Id="rId4" Type="http://schemas.openxmlformats.org/officeDocument/2006/relationships/hyperlink" Target="https://en.wikipedia.org/wiki/Regulatio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ennai" TargetMode="External"/><Relationship Id="rId3" Type="http://schemas.openxmlformats.org/officeDocument/2006/relationships/hyperlink" Target="https://en.wikipedia.org/wiki/Delhi" TargetMode="External"/><Relationship Id="rId7" Type="http://schemas.openxmlformats.org/officeDocument/2006/relationships/hyperlink" Target="https://en.wikipedia.org/wiki/Cochin" TargetMode="External"/><Relationship Id="rId2" Type="http://schemas.openxmlformats.org/officeDocument/2006/relationships/hyperlink" Target="https://en.wikipedia.org/wiki/New_Delh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olkata" TargetMode="External"/><Relationship Id="rId5" Type="http://schemas.openxmlformats.org/officeDocument/2006/relationships/hyperlink" Target="https://en.wikipedia.org/wiki/Mumbai" TargetMode="External"/><Relationship Id="rId4" Type="http://schemas.openxmlformats.org/officeDocument/2006/relationships/hyperlink" Target="https://en.wikipedia.org/wiki/Guwahat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599"/>
          </a:xfrm>
        </p:spPr>
        <p:txBody>
          <a:bodyPr/>
          <a:lstStyle/>
          <a:p>
            <a:r>
              <a:rPr lang="en-IN" dirty="0"/>
              <a:t>GMP and HACCP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5486400"/>
          </a:xfrm>
        </p:spPr>
        <p:txBody>
          <a:bodyPr/>
          <a:lstStyle/>
          <a:p>
            <a:r>
              <a:rPr lang="en-IN" dirty="0">
                <a:solidFill>
                  <a:srgbClr val="00B0F0"/>
                </a:solidFill>
              </a:rPr>
              <a:t>GMP- Good Manufacturing Practices</a:t>
            </a:r>
          </a:p>
          <a:p>
            <a:r>
              <a:rPr lang="en-IN" dirty="0">
                <a:solidFill>
                  <a:srgbClr val="00B0F0"/>
                </a:solidFill>
              </a:rPr>
              <a:t>HACCP- Hazard Analysis Critical Control Point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670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/>
              <a:t> </a:t>
            </a:r>
            <a:r>
              <a:rPr lang="en-IN" sz="3200" b="1" dirty="0"/>
              <a:t>GMP</a:t>
            </a:r>
            <a:r>
              <a:rPr lang="en-IN" sz="3200" dirty="0"/>
              <a:t> are the practices required in order to conform to the guidelines recommended by agencies that control authorization and licensing for manufacture </a:t>
            </a:r>
          </a:p>
          <a:p>
            <a:r>
              <a:rPr lang="en-IN" sz="3200" dirty="0"/>
              <a:t>and sale of food, milk and milk products. These guidelines provide minimum requirements</a:t>
            </a:r>
          </a:p>
          <a:p>
            <a:r>
              <a:rPr lang="en-IN" sz="3200" dirty="0"/>
              <a:t> that  a food product manufacturer must meet to assure that the products are of high quality </a:t>
            </a:r>
          </a:p>
          <a:p>
            <a:r>
              <a:rPr lang="en-IN" sz="3200" dirty="0"/>
              <a:t>and do not pose any risk to the consumer or public.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Cleaning and sanitation in milk plant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N" dirty="0"/>
              <a:t> </a:t>
            </a:r>
            <a:r>
              <a:rPr lang="en-IN" dirty="0">
                <a:solidFill>
                  <a:srgbClr val="0070C0"/>
                </a:solidFill>
              </a:rPr>
              <a:t>The degree of cleanliness</a:t>
            </a:r>
            <a:r>
              <a:rPr lang="en-IN" dirty="0"/>
              <a:t>:</a:t>
            </a:r>
          </a:p>
          <a:p>
            <a:pPr fontAlgn="base"/>
            <a:r>
              <a:rPr lang="en-IN" dirty="0">
                <a:solidFill>
                  <a:srgbClr val="00B0F0"/>
                </a:solidFill>
              </a:rPr>
              <a:t>Physical cleanliness </a:t>
            </a:r>
            <a:r>
              <a:rPr lang="en-IN" dirty="0"/>
              <a:t>– removal of all visible dirt from the surface</a:t>
            </a:r>
          </a:p>
          <a:p>
            <a:pPr fontAlgn="base"/>
            <a:r>
              <a:rPr lang="en-IN" dirty="0">
                <a:solidFill>
                  <a:srgbClr val="00B0F0"/>
                </a:solidFill>
              </a:rPr>
              <a:t>Chemical cleanliness </a:t>
            </a:r>
            <a:r>
              <a:rPr lang="en-IN" dirty="0"/>
              <a:t>– removal not only of all visible dirt but also of microscopic residues that can be detected by taste or smell but are not visible to the naked eye</a:t>
            </a:r>
          </a:p>
          <a:p>
            <a:pPr fontAlgn="base"/>
            <a:r>
              <a:rPr lang="en-IN" dirty="0">
                <a:solidFill>
                  <a:srgbClr val="0070C0"/>
                </a:solidFill>
              </a:rPr>
              <a:t>Bacteriological cleanliness </a:t>
            </a:r>
            <a:r>
              <a:rPr lang="en-IN" dirty="0"/>
              <a:t>– attained by disinfection</a:t>
            </a:r>
          </a:p>
          <a:p>
            <a:pPr fontAlgn="base"/>
            <a:r>
              <a:rPr lang="en-IN" dirty="0">
                <a:solidFill>
                  <a:srgbClr val="00B0F0"/>
                </a:solidFill>
              </a:rPr>
              <a:t>Sterile cleanliness </a:t>
            </a:r>
            <a:r>
              <a:rPr lang="en-IN" dirty="0"/>
              <a:t>– destruction of all microorganisms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09600" y="-3505200"/>
            <a:ext cx="8229600" cy="188198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/>
            <a:r>
              <a:rPr lang="en-IN" sz="3600" dirty="0"/>
              <a:t>In dairy cleaning operations, the objective is nearly always to achieve both chemical and bacteriological cleanliness. </a:t>
            </a:r>
          </a:p>
          <a:p>
            <a:pPr algn="just"/>
            <a:r>
              <a:rPr lang="en-IN" sz="3600" dirty="0"/>
              <a:t>The equipment surfaces are therefore first thoroughly cleaned with chemical detergents and then disinfected.</a:t>
            </a:r>
          </a:p>
          <a:p>
            <a:pPr algn="just">
              <a:buNone/>
            </a:pPr>
            <a:endParaRPr lang="en-IN" sz="3600" dirty="0"/>
          </a:p>
          <a:p>
            <a:pPr algn="just"/>
            <a:r>
              <a:rPr lang="en-IN" sz="3600" dirty="0">
                <a:solidFill>
                  <a:srgbClr val="00B050"/>
                </a:solidFill>
              </a:rPr>
              <a:t>A film of milk adheres to the walls of pipelines, pumps, tanks, etc. ('cold' surfaces). When a system is emptied, cleaning should start as soon as possible, or otherwise this film will dry out and be harder to remove.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2057400"/>
            <a:ext cx="8229600" cy="533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  <a:p>
            <a:r>
              <a:rPr lang="en-IN" dirty="0">
                <a:solidFill>
                  <a:srgbClr val="00B050"/>
                </a:solidFill>
              </a:rPr>
              <a:t>CIP ( Clean In Place) has been opted  in milk industry for  good cleaning and sanitation</a:t>
            </a:r>
            <a:r>
              <a:rPr lang="en-IN" dirty="0"/>
              <a:t>.</a:t>
            </a:r>
          </a:p>
          <a:p>
            <a:r>
              <a:rPr lang="en-IN" dirty="0">
                <a:solidFill>
                  <a:srgbClr val="FF0000"/>
                </a:solidFill>
              </a:rPr>
              <a:t>The cleaning cycle in dairy comprises following steps-</a:t>
            </a:r>
          </a:p>
          <a:p>
            <a:r>
              <a:rPr lang="en-IN" dirty="0"/>
              <a:t>Recovery of product residue by scrapping, drainage with water or compressed air.</a:t>
            </a:r>
          </a:p>
          <a:p>
            <a:r>
              <a:rPr lang="en-IN" dirty="0"/>
              <a:t>Pre- rinsing with water (&lt; 55C) to remove dirt.</a:t>
            </a:r>
          </a:p>
          <a:p>
            <a:r>
              <a:rPr lang="en-IN" dirty="0"/>
              <a:t>Cleaning with  alkaline detergent.</a:t>
            </a:r>
          </a:p>
          <a:p>
            <a:r>
              <a:rPr lang="en-IN" dirty="0"/>
              <a:t>Rinsing with clean water.</a:t>
            </a:r>
          </a:p>
          <a:p>
            <a:r>
              <a:rPr lang="en-IN" dirty="0"/>
              <a:t>Cleaning with acidic detergent.</a:t>
            </a:r>
          </a:p>
          <a:p>
            <a:r>
              <a:rPr lang="en-IN" dirty="0"/>
              <a:t>Rinsing with clean water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IN" dirty="0"/>
              <a:t>Dairy effluent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3074" name="Picture 2" descr="Image result for dairy effluent treatment 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709" y="1295400"/>
            <a:ext cx="9207709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76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en-IN" sz="3600" dirty="0"/>
              <a:t>This  good manufacturing practices that should be followed by dairy plant owners, operators and employees to maximally assure the production of safe and sanitary products at all times.</a:t>
            </a:r>
          </a:p>
          <a:p>
            <a:pPr algn="just"/>
            <a:r>
              <a:rPr lang="en-IN" sz="3600" dirty="0"/>
              <a:t> The guideline offers suggestions for measures and precautions that should be taken regarding employee health, food handling practices, appearance, personal hygiene, plant procedures, plant and equipment design, maintenance, and sanitation.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HACCP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3600" b="1" dirty="0"/>
              <a:t>Hazard Analysis and Critical Control Point (HACCP) System</a:t>
            </a:r>
            <a:r>
              <a:rPr lang="en-IN" sz="3600" dirty="0"/>
              <a:t> -In order to enhance food safety, every stage of the food production </a:t>
            </a:r>
            <a:r>
              <a:rPr lang="en-IN" sz="3600" dirty="0">
                <a:solidFill>
                  <a:srgbClr val="00B0F0"/>
                </a:solidFill>
              </a:rPr>
              <a:t>(from purchasing, receiving, transportation, storage, preparation, handling, cooking to serving)</a:t>
            </a:r>
            <a:r>
              <a:rPr lang="en-IN" sz="3600" dirty="0"/>
              <a:t> should be carried out and monitored scrupulously.</a:t>
            </a:r>
          </a:p>
          <a:p>
            <a:pPr algn="just">
              <a:buNone/>
            </a:pPr>
            <a:endParaRPr lang="en-IN" sz="3600" dirty="0"/>
          </a:p>
          <a:p>
            <a:pPr algn="just"/>
            <a:r>
              <a:rPr lang="en-IN" sz="3600" dirty="0"/>
              <a:t>The HACCP system is a scientific and systematic approach to identify, assess and control of hazards in the food production </a:t>
            </a:r>
            <a:r>
              <a:rPr lang="en-IN" dirty="0"/>
              <a:t>process. </a:t>
            </a:r>
          </a:p>
          <a:p>
            <a:pPr algn="just">
              <a:buNone/>
            </a:pPr>
            <a:r>
              <a:rPr lang="en-IN" dirty="0"/>
              <a:t>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447800"/>
            <a:ext cx="8229600" cy="10668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pPr algn="just"/>
            <a:r>
              <a:rPr lang="en-IN" sz="4000" dirty="0"/>
              <a:t>With the HACCP system, food safety control is integrated into the design of the process rather than relied on end-product testing.</a:t>
            </a:r>
          </a:p>
          <a:p>
            <a:pPr algn="just">
              <a:buNone/>
            </a:pPr>
            <a:r>
              <a:rPr lang="en-IN" sz="4000" dirty="0"/>
              <a:t> </a:t>
            </a:r>
          </a:p>
          <a:p>
            <a:pPr algn="just"/>
            <a:r>
              <a:rPr lang="en-IN" sz="4000" dirty="0"/>
              <a:t>Therefore HACCP system provides a preventive and thus cost-effective approach in food safety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09600"/>
            <a:ext cx="8229600" cy="76200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dirty="0"/>
              <a:t>The </a:t>
            </a:r>
            <a:r>
              <a:rPr lang="en-IN" dirty="0">
                <a:solidFill>
                  <a:srgbClr val="00B050"/>
                </a:solidFill>
              </a:rPr>
              <a:t>seven principles </a:t>
            </a:r>
            <a:r>
              <a:rPr lang="en-IN" dirty="0"/>
              <a:t>of a HACCP System are-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1.</a:t>
            </a:r>
            <a:r>
              <a:rPr lang="en-IN" u="sng" dirty="0">
                <a:hlinkClick r:id="rId2"/>
              </a:rPr>
              <a:t>Analyze hazards</a:t>
            </a:r>
            <a:endParaRPr lang="en-IN" u="sng" dirty="0"/>
          </a:p>
          <a:p>
            <a:r>
              <a:rPr lang="en-IN" dirty="0"/>
              <a:t>2.</a:t>
            </a:r>
            <a:r>
              <a:rPr lang="en-IN" u="sng" dirty="0">
                <a:hlinkClick r:id="rId2"/>
              </a:rPr>
              <a:t>Determine critical control points</a:t>
            </a:r>
            <a:endParaRPr lang="en-IN" u="sng" dirty="0"/>
          </a:p>
          <a:p>
            <a:r>
              <a:rPr lang="en-IN" dirty="0"/>
              <a:t>3.</a:t>
            </a:r>
            <a:r>
              <a:rPr lang="en-IN" u="sng" dirty="0">
                <a:hlinkClick r:id="rId2"/>
              </a:rPr>
              <a:t>Establish limits for critical control points</a:t>
            </a:r>
            <a:endParaRPr lang="en-IN" u="sng" dirty="0"/>
          </a:p>
          <a:p>
            <a:r>
              <a:rPr lang="en-IN" dirty="0"/>
              <a:t>4.</a:t>
            </a:r>
            <a:r>
              <a:rPr lang="en-IN" u="sng" dirty="0">
                <a:hlinkClick r:id="rId2"/>
              </a:rPr>
              <a:t>Establish monitoring procedures for critical   control points</a:t>
            </a:r>
            <a:endParaRPr lang="en-IN" u="sng" dirty="0"/>
          </a:p>
          <a:p>
            <a:r>
              <a:rPr lang="en-IN" dirty="0"/>
              <a:t>5.</a:t>
            </a:r>
            <a:r>
              <a:rPr lang="en-IN" u="sng" dirty="0">
                <a:hlinkClick r:id="rId2"/>
              </a:rPr>
              <a:t>Establish corrective actions</a:t>
            </a:r>
            <a:endParaRPr lang="en-IN" u="sng" dirty="0"/>
          </a:p>
          <a:p>
            <a:r>
              <a:rPr lang="en-IN" dirty="0"/>
              <a:t>6.</a:t>
            </a:r>
            <a:r>
              <a:rPr lang="en-IN" u="sng" dirty="0">
                <a:hlinkClick r:id="rId2"/>
              </a:rPr>
              <a:t>Establish verification procedures</a:t>
            </a:r>
            <a:endParaRPr lang="en-IN" u="sng" dirty="0"/>
          </a:p>
          <a:p>
            <a:r>
              <a:rPr lang="en-IN" dirty="0"/>
              <a:t>7.</a:t>
            </a:r>
            <a:r>
              <a:rPr lang="en-IN" u="sng" dirty="0">
                <a:hlinkClick r:id="rId2"/>
              </a:rPr>
              <a:t>Establish a record system</a:t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Organic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IN" b="1" dirty="0"/>
              <a:t>Organic milk</a:t>
            </a:r>
            <a:r>
              <a:rPr lang="en-IN" dirty="0"/>
              <a:t> refers to a number of milk products from livestock raised according to </a:t>
            </a:r>
            <a:r>
              <a:rPr lang="en-IN" dirty="0">
                <a:hlinkClick r:id="rId2" tooltip="Organic farming"/>
              </a:rPr>
              <a:t>organic farming</a:t>
            </a:r>
            <a:r>
              <a:rPr lang="en-IN" dirty="0"/>
              <a:t> methods. In most jurisdictions, use of the term "organic" or equivalents like "bio" or "eco", on any product is regulated by food authorities. In general these regulations stipulate that livestock must be: allowed to graze, be fed an organically certified </a:t>
            </a:r>
            <a:r>
              <a:rPr lang="en-IN" dirty="0">
                <a:hlinkClick r:id="rId3" tooltip="Fodder"/>
              </a:rPr>
              <a:t>fodder</a:t>
            </a:r>
            <a:r>
              <a:rPr lang="en-IN" dirty="0"/>
              <a:t> or </a:t>
            </a:r>
            <a:r>
              <a:rPr lang="en-IN" dirty="0">
                <a:hlinkClick r:id="rId4" tooltip="Compound feed"/>
              </a:rPr>
              <a:t>compound feed</a:t>
            </a:r>
            <a:r>
              <a:rPr lang="en-IN" dirty="0"/>
              <a:t>, not be treated with most drugs (</a:t>
            </a:r>
            <a:r>
              <a:rPr lang="en-IN" dirty="0" err="1"/>
              <a:t>including</a:t>
            </a:r>
            <a:r>
              <a:rPr lang="en-IN" dirty="0" err="1">
                <a:hlinkClick r:id="rId5" tooltip="Growth hormone"/>
              </a:rPr>
              <a:t>growth</a:t>
            </a:r>
            <a:r>
              <a:rPr lang="en-IN" dirty="0">
                <a:hlinkClick r:id="rId5" tooltip="Growth hormone"/>
              </a:rPr>
              <a:t> hormone</a:t>
            </a:r>
            <a:r>
              <a:rPr lang="en-IN" dirty="0"/>
              <a:t>), and in general must be treated humanely.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Food safety standards for milk and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IN" b="1" dirty="0"/>
              <a:t>Food Safety and Standards Authority of India (FSSAI)</a:t>
            </a:r>
            <a:r>
              <a:rPr lang="en-IN" dirty="0"/>
              <a:t> is an autonomous body established under the </a:t>
            </a:r>
            <a:r>
              <a:rPr lang="en-IN" dirty="0">
                <a:hlinkClick r:id="rId2" tooltip="Ministry of Health and Family Welfare (India)"/>
              </a:rPr>
              <a:t>Ministry of Health &amp; Family Welfare, Government of India</a:t>
            </a:r>
            <a:r>
              <a:rPr lang="en-IN" dirty="0"/>
              <a:t>.</a:t>
            </a:r>
            <a:r>
              <a:rPr lang="en-IN" baseline="30000" dirty="0"/>
              <a:t> </a:t>
            </a:r>
          </a:p>
          <a:p>
            <a:pPr algn="just"/>
            <a:r>
              <a:rPr lang="en-IN" dirty="0">
                <a:solidFill>
                  <a:srgbClr val="00B050"/>
                </a:solidFill>
              </a:rPr>
              <a:t>The FSSAI has been established under the Food Safety and Standards Act, 2006 which is a consolidating statute related to food safety and regulation in India</a:t>
            </a:r>
            <a:r>
              <a:rPr lang="en-IN" dirty="0"/>
              <a:t>.</a:t>
            </a:r>
          </a:p>
          <a:p>
            <a:pPr algn="just"/>
            <a:r>
              <a:rPr lang="en-IN" baseline="30000" dirty="0"/>
              <a:t> </a:t>
            </a:r>
            <a:r>
              <a:rPr lang="en-IN" dirty="0"/>
              <a:t> FSSAI is responsible for protecting and promoting </a:t>
            </a:r>
            <a:r>
              <a:rPr lang="en-IN" dirty="0">
                <a:hlinkClick r:id="rId3" tooltip="Public health"/>
              </a:rPr>
              <a:t>public health</a:t>
            </a:r>
            <a:r>
              <a:rPr lang="en-IN" dirty="0"/>
              <a:t> through the </a:t>
            </a:r>
            <a:r>
              <a:rPr lang="en-IN" dirty="0">
                <a:hlinkClick r:id="rId4" tooltip="Regulation"/>
              </a:rPr>
              <a:t>regulation</a:t>
            </a:r>
            <a:r>
              <a:rPr lang="en-IN" dirty="0"/>
              <a:t> and supervision of </a:t>
            </a:r>
            <a:r>
              <a:rPr lang="en-IN" dirty="0">
                <a:hlinkClick r:id="rId5" tooltip="Food safety"/>
              </a:rPr>
              <a:t>food safety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990600"/>
            <a:ext cx="8229600" cy="457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dirty="0"/>
              <a:t>The FSSAI has its headquarters at </a:t>
            </a:r>
            <a:r>
              <a:rPr lang="en-IN" sz="3600" dirty="0">
                <a:hlinkClick r:id="rId2" tooltip="New Delhi"/>
              </a:rPr>
              <a:t>New Delhi</a:t>
            </a:r>
            <a:r>
              <a:rPr lang="en-IN" sz="3600" dirty="0"/>
              <a:t>.</a:t>
            </a:r>
          </a:p>
          <a:p>
            <a:pPr>
              <a:buNone/>
            </a:pPr>
            <a:r>
              <a:rPr lang="en-IN" sz="3600" dirty="0"/>
              <a:t> </a:t>
            </a:r>
          </a:p>
          <a:p>
            <a:r>
              <a:rPr lang="en-IN" sz="3600" dirty="0"/>
              <a:t>The authority also has 6 regional offices located</a:t>
            </a:r>
          </a:p>
          <a:p>
            <a:r>
              <a:rPr lang="en-IN" sz="3600" dirty="0"/>
              <a:t>in </a:t>
            </a:r>
            <a:r>
              <a:rPr lang="en-IN" sz="3600" dirty="0">
                <a:hlinkClick r:id="rId3" tooltip="Delhi"/>
              </a:rPr>
              <a:t>Delhi</a:t>
            </a:r>
            <a:r>
              <a:rPr lang="en-IN" sz="3600" dirty="0"/>
              <a:t>, </a:t>
            </a:r>
            <a:r>
              <a:rPr lang="en-IN" sz="3600" dirty="0" err="1">
                <a:hlinkClick r:id="rId4" tooltip="Guwahati"/>
              </a:rPr>
              <a:t>Guwahati</a:t>
            </a:r>
            <a:r>
              <a:rPr lang="en-IN" sz="3600" dirty="0"/>
              <a:t>, </a:t>
            </a:r>
            <a:r>
              <a:rPr lang="en-IN" sz="3600" dirty="0">
                <a:hlinkClick r:id="rId5" tooltip="Mumbai"/>
              </a:rPr>
              <a:t>Mumbai</a:t>
            </a:r>
            <a:r>
              <a:rPr lang="en-IN" sz="3600" dirty="0"/>
              <a:t>, </a:t>
            </a:r>
            <a:r>
              <a:rPr lang="en-IN" sz="3600" dirty="0">
                <a:hlinkClick r:id="rId6" tooltip="Kolkata"/>
              </a:rPr>
              <a:t>Kolkata</a:t>
            </a:r>
            <a:r>
              <a:rPr lang="en-IN" sz="3600" dirty="0"/>
              <a:t>, </a:t>
            </a:r>
            <a:r>
              <a:rPr lang="en-IN" sz="3600" dirty="0">
                <a:hlinkClick r:id="rId7" tooltip="Cochin"/>
              </a:rPr>
              <a:t>Cochin</a:t>
            </a:r>
            <a:r>
              <a:rPr lang="en-IN" sz="3600" dirty="0"/>
              <a:t>, and </a:t>
            </a:r>
            <a:r>
              <a:rPr lang="en-IN" sz="3600" dirty="0">
                <a:hlinkClick r:id="rId8" tooltip="Chennai"/>
              </a:rPr>
              <a:t>Chennai</a:t>
            </a:r>
            <a:r>
              <a:rPr lang="en-IN" sz="3600" dirty="0"/>
              <a:t>.</a:t>
            </a:r>
          </a:p>
          <a:p>
            <a:pPr>
              <a:buNone/>
            </a:pPr>
            <a:endParaRPr lang="en-IN" sz="3600" baseline="30000" dirty="0"/>
          </a:p>
          <a:p>
            <a:r>
              <a:rPr lang="en-IN" sz="3600" dirty="0"/>
              <a:t> 14 referral laboratories notified by FSSAI, 72 State/UT laboratories located throughout India</a:t>
            </a:r>
            <a:r>
              <a:rPr lang="en-IN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990600"/>
            <a:ext cx="8229600" cy="3048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dirty="0"/>
              <a:t>Fortified milk available at no additional cost! Buy Milk packs marked with "+F" Logo to get all the goodness of milk enriched with Vitamin A &amp; D.</a:t>
            </a:r>
          </a:p>
        </p:txBody>
      </p:sp>
      <p:pic>
        <p:nvPicPr>
          <p:cNvPr id="1026" name="Picture 2" descr="https://pbs.twimg.com/media/DPsiopGUIAAHrY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991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791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GMP and HACCP</vt:lpstr>
      <vt:lpstr>PowerPoint Presentation</vt:lpstr>
      <vt:lpstr>HACCP</vt:lpstr>
      <vt:lpstr>PowerPoint Presentation</vt:lpstr>
      <vt:lpstr>PowerPoint Presentation</vt:lpstr>
      <vt:lpstr>Organic milk products</vt:lpstr>
      <vt:lpstr>Food safety standards for milk and milk products</vt:lpstr>
      <vt:lpstr>PowerPoint Presentation</vt:lpstr>
      <vt:lpstr>PowerPoint Presentation</vt:lpstr>
      <vt:lpstr>Cleaning and sanitation in milk plant</vt:lpstr>
      <vt:lpstr>PowerPoint Presentation</vt:lpstr>
      <vt:lpstr>PowerPoint Presentation</vt:lpstr>
      <vt:lpstr>Dairy effluent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GMP and HACCP</dc:title>
  <dc:creator>HP</dc:creator>
  <cp:lastModifiedBy>saket sharma</cp:lastModifiedBy>
  <cp:revision>17</cp:revision>
  <dcterms:created xsi:type="dcterms:W3CDTF">2006-08-16T00:00:00Z</dcterms:created>
  <dcterms:modified xsi:type="dcterms:W3CDTF">2020-08-15T10:29:31Z</dcterms:modified>
</cp:coreProperties>
</file>