
<file path=[Content_Types].xml><?xml version="1.0" encoding="utf-8"?>
<Types xmlns="http://schemas.openxmlformats.org/package/2006/content-types">
  <Default Extension="bmp" ContentType="image/bmp"/>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1" r:id="rId1"/>
  </p:sldMasterIdLst>
  <p:notesMasterIdLst>
    <p:notesMasterId r:id="rId13"/>
  </p:notesMasterIdLst>
  <p:sldIdLst>
    <p:sldId id="258" r:id="rId2"/>
    <p:sldId id="259" r:id="rId3"/>
    <p:sldId id="260" r:id="rId4"/>
    <p:sldId id="261" r:id="rId5"/>
    <p:sldId id="262" r:id="rId6"/>
    <p:sldId id="263" r:id="rId7"/>
    <p:sldId id="264" r:id="rId8"/>
    <p:sldId id="277" r:id="rId9"/>
    <p:sldId id="278" r:id="rId10"/>
    <p:sldId id="256" r:id="rId11"/>
    <p:sldId id="27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99"/>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3" d="100"/>
          <a:sy n="83" d="100"/>
        </p:scale>
        <p:origin x="658" y="67"/>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1A3BE8-73F3-4937-9E90-872731F00C00}" type="datetimeFigureOut">
              <a:rPr lang="en-IN" smtClean="0"/>
              <a:t>08-02-2021</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0B717E-AB5A-4CCC-8B62-EDD4766D1E82}" type="slidenum">
              <a:rPr lang="en-IN" smtClean="0"/>
              <a:t>‹#›</a:t>
            </a:fld>
            <a:endParaRPr lang="en-IN"/>
          </a:p>
        </p:txBody>
      </p:sp>
    </p:spTree>
    <p:extLst>
      <p:ext uri="{BB962C8B-B14F-4D97-AF65-F5344CB8AC3E}">
        <p14:creationId xmlns:p14="http://schemas.microsoft.com/office/powerpoint/2010/main" val="314491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8A89C05-CC66-4BC3-89D1-66D0A1224BB2}" type="slidenum">
              <a:rPr kumimoji="0" lang="en-IN"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IN"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50462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5000"/>
              <a:duotone>
                <a:schemeClr val="accent2">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11" name="Rectangle 10"/>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BF43A6CA-4D64-421A-950F-2205E0CDB8F5}" type="datetimeFigureOut">
              <a:rPr lang="en-IN" smtClean="0"/>
              <a:t>08-02-2021</a:t>
            </a:fld>
            <a:endParaRPr lang="en-IN"/>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2"/>
                </a:solidFill>
              </a:defRPr>
            </a:lvl1pPr>
          </a:lstStyle>
          <a:p>
            <a:endParaRPr lang="en-IN"/>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1174717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08-02-2021</a:t>
            </a:fld>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25824463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08-02-2021</a:t>
            </a:fld>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207463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1pPr>
              <a:defRPr sz="1800"/>
            </a:lvl1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08-02-2021</a:t>
            </a:fld>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3464201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9" name="Rectangle 18"/>
          <p:cNvSpPr/>
          <p:nvPr/>
        </p:nvSpPr>
        <p:spPr>
          <a:xfrm>
            <a:off x="0" y="0"/>
            <a:ext cx="12192000" cy="6858000"/>
          </a:xfrm>
          <a:prstGeom prst="rect">
            <a:avLst/>
          </a:prstGeom>
          <a:blipFill dpi="0" rotWithShape="1">
            <a:blip r:embed="rId2">
              <a:alphaModFix amt="40000"/>
              <a:duotone>
                <a:schemeClr val="accent3">
                  <a:shade val="45000"/>
                  <a:satMod val="135000"/>
                </a:schemeClr>
                <a:prstClr val="white"/>
              </a:duotone>
            </a:blip>
            <a:srcRect/>
            <a:tile tx="-31750" ty="-120650" sx="100000" sy="100000" flip="xy" algn="tl"/>
          </a:blipFill>
          <a:ln w="19050" cmpd="sng">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tx1"/>
          </a:solidFill>
          <a:ln w="6350" cap="flat" cmpd="sng" algn="ctr">
            <a:solidFill>
              <a:schemeClr val="tx1">
                <a:lumMod val="65000"/>
                <a:lumOff val="35000"/>
              </a:schemeClr>
            </a:solidFill>
            <a:prstDash val="solid"/>
          </a:ln>
          <a:effectLst>
            <a:outerShdw blurRad="63500" algn="ctr" rotWithShape="0">
              <a:prstClr val="black">
                <a:alpha val="40000"/>
              </a:prstClr>
            </a:outerShdw>
            <a:softEdge rad="0"/>
          </a:effectLst>
        </p:spPr>
      </p:sp>
      <p:sp>
        <p:nvSpPr>
          <p:cNvPr id="24" name="Rectangle 23"/>
          <p:cNvSpPr/>
          <p:nvPr/>
        </p:nvSpPr>
        <p:spPr>
          <a:xfrm>
            <a:off x="1447801" y="1411615"/>
            <a:ext cx="9296400" cy="4034770"/>
          </a:xfrm>
          <a:prstGeom prst="rect">
            <a:avLst/>
          </a:prstGeom>
          <a:solidFill>
            <a:schemeClr val="bg2"/>
          </a:solidFill>
          <a:ln w="9525" cap="sq" cmpd="sng" algn="ctr">
            <a:noFill/>
            <a:prstDash val="solid"/>
            <a:miter lim="800000"/>
          </a:ln>
          <a:effectLst/>
        </p:spPr>
      </p:sp>
      <p:sp>
        <p:nvSpPr>
          <p:cNvPr id="30" name="Rectangle 29"/>
          <p:cNvSpPr/>
          <p:nvPr/>
        </p:nvSpPr>
        <p:spPr>
          <a:xfrm>
            <a:off x="5135880" y="1267730"/>
            <a:ext cx="1920240" cy="731520"/>
          </a:xfrm>
          <a:prstGeom prst="rect">
            <a:avLst/>
          </a:prstGeom>
          <a:solidFill>
            <a:schemeClr val="accent1"/>
          </a:solidFill>
          <a:ln>
            <a:noFill/>
          </a:ln>
          <a:effectLst>
            <a:outerShdw blurRad="50800" dist="127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b="0" kern="1200" cap="all" spc="-100" baseline="0" dirty="0">
                <a:solidFill>
                  <a:schemeClr val="tx1"/>
                </a:solidFill>
                <a:effectLst>
                  <a:outerShdw blurRad="38100" dist="12700" dir="2700000" algn="tl" rotWithShape="0">
                    <a:prstClr val="black">
                      <a:alpha val="40000"/>
                    </a:prstClr>
                  </a:outerShdw>
                </a:effectLst>
                <a:latin typeface="+mj-lt"/>
                <a:ea typeface="+mn-ea"/>
                <a:cs typeface="+mn-cs"/>
              </a:defRPr>
            </a:lvl1pPr>
          </a:lstStyle>
          <a:p>
            <a:r>
              <a:rPr lang="en-US" smtClean="0"/>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BF43A6CA-4D64-421A-950F-2205E0CDB8F5}" type="datetimeFigureOut">
              <a:rPr lang="en-IN" smtClean="0"/>
              <a:t>08-02-2021</a:t>
            </a:fld>
            <a:endParaRPr lang="en-IN"/>
          </a:p>
        </p:txBody>
      </p:sp>
      <p:sp>
        <p:nvSpPr>
          <p:cNvPr id="5" name="Footer Placeholder 4"/>
          <p:cNvSpPr>
            <a:spLocks noGrp="1"/>
          </p:cNvSpPr>
          <p:nvPr>
            <p:ph type="ftr" sz="quarter" idx="11"/>
          </p:nvPr>
        </p:nvSpPr>
        <p:spPr>
          <a:xfrm>
            <a:off x="1453896" y="5212080"/>
            <a:ext cx="5907024" cy="228600"/>
          </a:xfrm>
        </p:spPr>
        <p:txBody>
          <a:bodyPr/>
          <a:lstStyle>
            <a:lvl1pPr algn="l">
              <a:defRPr>
                <a:solidFill>
                  <a:schemeClr val="tx2"/>
                </a:solidFill>
              </a:defRPr>
            </a:lvl1pPr>
          </a:lstStyle>
          <a:p>
            <a:endParaRPr lang="en-IN"/>
          </a:p>
        </p:txBody>
      </p:sp>
      <p:sp>
        <p:nvSpPr>
          <p:cNvPr id="6" name="Slide Number Placeholder 5"/>
          <p:cNvSpPr>
            <a:spLocks noGrp="1"/>
          </p:cNvSpPr>
          <p:nvPr>
            <p:ph type="sldNum" sz="quarter" idx="12"/>
          </p:nvPr>
        </p:nvSpPr>
        <p:spPr>
          <a:xfrm>
            <a:off x="8604504" y="5212080"/>
            <a:ext cx="2112264" cy="228600"/>
          </a:xfrm>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2020196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08-02-2021</a:t>
            </a:fld>
            <a:endParaRPr lang="en-IN"/>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1301745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08-02-2021</a:t>
            </a:fld>
            <a:endParaRPr lang="en-IN"/>
          </a:p>
        </p:txBody>
      </p:sp>
      <p:sp>
        <p:nvSpPr>
          <p:cNvPr id="8" name="Footer Placeholder 7"/>
          <p:cNvSpPr>
            <a:spLocks noGrp="1"/>
          </p:cNvSpPr>
          <p:nvPr>
            <p:ph type="ftr" sz="quarter" idx="11"/>
          </p:nvPr>
        </p:nvSpPr>
        <p:spPr/>
        <p:txBody>
          <a:bodyPr/>
          <a:lstStyle>
            <a:lvl1pPr>
              <a:defRPr>
                <a:solidFill>
                  <a:schemeClr val="tx2"/>
                </a:solidFill>
              </a:defRPr>
            </a:lvl1pPr>
          </a:lstStyle>
          <a:p>
            <a:endParaRPr lang="en-IN"/>
          </a:p>
        </p:txBody>
      </p:sp>
      <p:sp>
        <p:nvSpPr>
          <p:cNvPr id="9" name="Slide Number Placeholder 8"/>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11711144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08-02-2021</a:t>
            </a:fld>
            <a:endParaRPr lang="en-IN"/>
          </a:p>
        </p:txBody>
      </p:sp>
      <p:sp>
        <p:nvSpPr>
          <p:cNvPr id="4" name="Footer Placeholder 3"/>
          <p:cNvSpPr>
            <a:spLocks noGrp="1"/>
          </p:cNvSpPr>
          <p:nvPr>
            <p:ph type="ftr" sz="quarter" idx="11"/>
          </p:nvPr>
        </p:nvSpPr>
        <p:spPr/>
        <p:txBody>
          <a:bodyPr/>
          <a:lstStyle>
            <a:lvl1pPr>
              <a:defRPr>
                <a:solidFill>
                  <a:schemeClr val="tx2"/>
                </a:solidFill>
              </a:defRPr>
            </a:lvl1pPr>
          </a:lstStyle>
          <a:p>
            <a:endParaRPr lang="en-IN"/>
          </a:p>
        </p:txBody>
      </p:sp>
      <p:sp>
        <p:nvSpPr>
          <p:cNvPr id="5" name="Slide Number Placeholder 4"/>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39699446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08-02-2021</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lstStyle>
          <a:p>
            <a:endParaRPr lang="en-IN"/>
          </a:p>
        </p:txBody>
      </p:sp>
      <p:sp>
        <p:nvSpPr>
          <p:cNvPr id="4" name="Slide Number Placeholder 3"/>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965637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4" name="Rectangle 13"/>
          <p:cNvSpPr/>
          <p:nvPr/>
        </p:nvSpPr>
        <p:spPr>
          <a:xfrm>
            <a:off x="234693" y="237744"/>
            <a:ext cx="8633081"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16" name="Rectangle 15"/>
          <p:cNvSpPr/>
          <p:nvPr/>
        </p:nvSpPr>
        <p:spPr>
          <a:xfrm>
            <a:off x="371856" y="374904"/>
            <a:ext cx="8353044" cy="6108192"/>
          </a:xfrm>
          <a:prstGeom prst="rect">
            <a:avLst/>
          </a:prstGeom>
          <a:solidFill>
            <a:schemeClr val="bg2"/>
          </a:solidFill>
          <a:ln w="6350" cap="sq" cmpd="sng" algn="ctr">
            <a:noFill/>
            <a:prstDash val="solid"/>
            <a:miter lim="800000"/>
          </a:ln>
          <a:effectLst/>
        </p:spPr>
      </p:sp>
      <p:sp>
        <p:nvSpPr>
          <p:cNvPr id="15" name="Rectangle 14"/>
          <p:cNvSpPr/>
          <p:nvPr/>
        </p:nvSpPr>
        <p:spPr>
          <a:xfrm>
            <a:off x="9020386" y="237744"/>
            <a:ext cx="2926080" cy="638251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bg1"/>
                </a:solidFill>
                <a:effectLst/>
                <a:latin typeface="+mj-lt"/>
                <a:ea typeface="+mn-ea"/>
                <a:cs typeface="+mn-cs"/>
              </a:defRPr>
            </a:lvl1pPr>
          </a:lstStyle>
          <a:p>
            <a:r>
              <a:rPr lang="en-US" smtClean="0"/>
              <a:t>Click to edit Master title style</a:t>
            </a:r>
            <a:endParaRPr lang="en-US" dirty="0"/>
          </a:p>
        </p:txBody>
      </p:sp>
      <p:sp>
        <p:nvSpPr>
          <p:cNvPr id="3" name="Content Placeholder 2"/>
          <p:cNvSpPr>
            <a:spLocks noGrp="1"/>
          </p:cNvSpPr>
          <p:nvPr>
            <p:ph idx="1"/>
          </p:nvPr>
        </p:nvSpPr>
        <p:spPr>
          <a:xfrm>
            <a:off x="790575" y="704850"/>
            <a:ext cx="7562850" cy="51435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BF43A6CA-4D64-421A-950F-2205E0CDB8F5}" type="datetimeFigureOut">
              <a:rPr lang="en-IN" smtClean="0"/>
              <a:t>08-02-2021</a:t>
            </a:fld>
            <a:endParaRPr lang="en-IN"/>
          </a:p>
        </p:txBody>
      </p:sp>
      <p:sp>
        <p:nvSpPr>
          <p:cNvPr id="6" name="Footer Placeholder 5"/>
          <p:cNvSpPr>
            <a:spLocks noGrp="1"/>
          </p:cNvSpPr>
          <p:nvPr>
            <p:ph type="ftr" sz="quarter" idx="11"/>
          </p:nvPr>
        </p:nvSpPr>
        <p:spPr>
          <a:xfrm>
            <a:off x="3439158" y="6214535"/>
            <a:ext cx="5184648" cy="256032"/>
          </a:xfrm>
        </p:spPr>
        <p:txBody>
          <a:bodyPr/>
          <a:lstStyle>
            <a:lvl1pPr algn="r">
              <a:defRPr>
                <a:solidFill>
                  <a:schemeClr val="tx2"/>
                </a:solidFill>
              </a:defRPr>
            </a:lvl1pPr>
          </a:lstStyle>
          <a:p>
            <a:endParaRPr lang="en-IN"/>
          </a:p>
        </p:txBody>
      </p:sp>
      <p:sp>
        <p:nvSpPr>
          <p:cNvPr id="7" name="Slide Number Placeholder 6"/>
          <p:cNvSpPr>
            <a:spLocks noGrp="1"/>
          </p:cNvSpPr>
          <p:nvPr>
            <p:ph type="sldNum" sz="quarter" idx="12"/>
          </p:nvPr>
        </p:nvSpPr>
        <p:spPr/>
        <p:txBody>
          <a:bodyPr/>
          <a:lstStyle>
            <a:lvl1pPr>
              <a:defRPr>
                <a:solidFill>
                  <a:schemeClr val="bg2"/>
                </a:solidFill>
              </a:defRPr>
            </a:lvl1pPr>
          </a:lstStyle>
          <a:p>
            <a:fld id="{3A3F4030-C713-4366-A8E3-5BBAA440E9AD}" type="slidenum">
              <a:rPr lang="en-IN" smtClean="0"/>
              <a:t>‹#›</a:t>
            </a:fld>
            <a:endParaRPr lang="en-IN"/>
          </a:p>
        </p:txBody>
      </p:sp>
      <p:sp>
        <p:nvSpPr>
          <p:cNvPr id="11" name="Rectangle 10"/>
          <p:cNvSpPr/>
          <p:nvPr/>
        </p:nvSpPr>
        <p:spPr>
          <a:xfrm>
            <a:off x="9157546" y="374904"/>
            <a:ext cx="2651760"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355998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tx1"/>
          </a:solidFill>
          <a:ln w="6350" cap="sq">
            <a:solidFill>
              <a:schemeClr val="tx1">
                <a:lumMod val="7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157546" y="374904"/>
            <a:ext cx="2651760" cy="6108192"/>
          </a:xfrm>
          <a:prstGeom prst="rect">
            <a:avLst/>
          </a:prstGeom>
          <a:solidFill>
            <a:schemeClr val="bg2"/>
          </a:solidFill>
          <a:ln w="6350" cap="sq">
            <a:no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28599" y="237744"/>
            <a:ext cx="8601076" cy="6382512"/>
          </a:xfrm>
          <a:solidFill>
            <a:srgbClr val="808080"/>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BF43A6CA-4D64-421A-950F-2205E0CDB8F5}" type="datetimeFigureOut">
              <a:rPr lang="en-IN" smtClean="0"/>
              <a:t>08-02-2021</a:t>
            </a:fld>
            <a:endParaRPr lang="en-IN"/>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3796061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tx1"/>
          </a:solidFill>
          <a:ln w="6350" cap="flat" cmpd="sng" algn="ctr">
            <a:solidFill>
              <a:schemeClr val="tx1">
                <a:lumMod val="75000"/>
              </a:schemeClr>
            </a:solidFill>
            <a:prstDash val="solid"/>
          </a:ln>
          <a:effectLst>
            <a:softEdge rad="0"/>
          </a:effectLst>
        </p:spPr>
      </p:sp>
      <p:sp>
        <p:nvSpPr>
          <p:cNvPr id="8" name="Rectangle 7"/>
          <p:cNvSpPr/>
          <p:nvPr/>
        </p:nvSpPr>
        <p:spPr>
          <a:xfrm>
            <a:off x="371856" y="374904"/>
            <a:ext cx="11448288" cy="6108192"/>
          </a:xfrm>
          <a:prstGeom prst="rect">
            <a:avLst/>
          </a:prstGeom>
          <a:solidFill>
            <a:schemeClr val="bg2"/>
          </a:solidFill>
          <a:ln w="6350" cap="sq" cmpd="sng" algn="ctr">
            <a:no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bg2"/>
                </a:solidFill>
              </a:defRPr>
            </a:lvl1pPr>
          </a:lstStyle>
          <a:p>
            <a:fld id="{BF43A6CA-4D64-421A-950F-2205E0CDB8F5}" type="datetimeFigureOut">
              <a:rPr lang="en-IN" smtClean="0"/>
              <a:t>08-02-2021</a:t>
            </a:fld>
            <a:endParaRPr lang="en-IN"/>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bg2"/>
                </a:solidFill>
              </a:defRPr>
            </a:lvl1pPr>
          </a:lstStyle>
          <a:p>
            <a:endParaRPr lang="en-IN"/>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bg2"/>
                </a:solidFill>
              </a:defRPr>
            </a:lvl1pPr>
          </a:lstStyle>
          <a:p>
            <a:fld id="{3A3F4030-C713-4366-A8E3-5BBAA440E9AD}" type="slidenum">
              <a:rPr lang="en-IN" smtClean="0"/>
              <a:t>‹#›</a:t>
            </a:fld>
            <a:endParaRPr lang="en-IN"/>
          </a:p>
        </p:txBody>
      </p:sp>
    </p:spTree>
    <p:extLst>
      <p:ext uri="{BB962C8B-B14F-4D97-AF65-F5344CB8AC3E}">
        <p14:creationId xmlns:p14="http://schemas.microsoft.com/office/powerpoint/2010/main" val="1152145134"/>
      </p:ext>
    </p:extLst>
  </p:cSld>
  <p:clrMap bg1="dk1" tx1="lt1" bg2="dk2" tx2="lt2" accent1="accent1" accent2="accent2" accent3="accent3" accent4="accent4" accent5="accent5" accent6="accent6" hlink="hlink" folHlink="folHlink"/>
  <p:sldLayoutIdLst>
    <p:sldLayoutId id="2147483892" r:id="rId1"/>
    <p:sldLayoutId id="2147483893" r:id="rId2"/>
    <p:sldLayoutId id="2147483894" r:id="rId3"/>
    <p:sldLayoutId id="2147483895" r:id="rId4"/>
    <p:sldLayoutId id="2147483896" r:id="rId5"/>
    <p:sldLayoutId id="2147483897" r:id="rId6"/>
    <p:sldLayoutId id="2147483898" r:id="rId7"/>
    <p:sldLayoutId id="2147483899" r:id="rId8"/>
    <p:sldLayoutId id="2147483900" r:id="rId9"/>
    <p:sldLayoutId id="2147483901" r:id="rId10"/>
    <p:sldLayoutId id="2147483902" r:id="rId11"/>
  </p:sldLayoutIdLst>
  <p:txStyles>
    <p:titleStyle>
      <a:lvl1pPr algn="l" defTabSz="914400" rtl="0" eaLnBrk="1" latinLnBrk="0" hangingPunct="1">
        <a:lnSpc>
          <a:spcPct val="90000"/>
        </a:lnSpc>
        <a:spcBef>
          <a:spcPct val="0"/>
        </a:spcBef>
        <a:buNone/>
        <a:defRPr lang="en-US" sz="4800" kern="1200" cap="none" spc="0" baseline="0" dirty="0">
          <a:solidFill>
            <a:schemeClr val="tx1"/>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2">
            <a:lumMod val="60000"/>
            <a:lumOff val="40000"/>
          </a:schemeClr>
        </a:buClr>
        <a:buFont typeface="Arial" pitchFamily="34"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6pPr>
      <a:lvl7pPr marL="19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7pPr>
      <a:lvl8pPr marL="22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8pPr>
      <a:lvl9pPr marL="2500000" indent="-228600" algn="l" defTabSz="914400" rtl="0" eaLnBrk="1" latinLnBrk="0" hangingPunct="1">
        <a:lnSpc>
          <a:spcPct val="100000"/>
        </a:lnSpc>
        <a:spcBef>
          <a:spcPts val="500"/>
        </a:spcBef>
        <a:buClr>
          <a:schemeClr val="tx2">
            <a:lumMod val="60000"/>
            <a:lumOff val="40000"/>
          </a:schemeClr>
        </a:buClr>
        <a:buFont typeface="Arial" pitchFamily="34" charset="0"/>
        <a:buChar char="•"/>
        <a:defRPr sz="1400" kern="1200">
          <a:solidFill>
            <a:schemeClr val="bg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838200" y="365125"/>
            <a:ext cx="10515600" cy="890588"/>
          </a:xfrm>
          <a:blipFill dpi="0" rotWithShape="0">
            <a:blip r:embed="rId3"/>
            <a:srcRect/>
            <a:tile tx="0" ty="0" sx="100000" sy="100000" flip="none" algn="tl"/>
          </a:blipFill>
        </p:spPr>
        <p:txBody>
          <a:bodyPr/>
          <a:lstStyle/>
          <a:p>
            <a:pPr algn="ctr" eaLnBrk="1" hangingPunct="1"/>
            <a:r>
              <a:rPr lang="en-IN" altLang="en-US" sz="2400" b="1" i="1" dirty="0" smtClean="0">
                <a:solidFill>
                  <a:srgbClr val="0070C0"/>
                </a:solidFill>
                <a:latin typeface="Arial" panose="020B0604020202020204" pitchFamily="34" charset="0"/>
                <a:cs typeface="Arial" panose="020B0604020202020204" pitchFamily="34" charset="0"/>
              </a:rPr>
              <a:t>BIHAR ANIMAL SCIENCES UNIVERSITY, PATNA, BIHAR</a:t>
            </a:r>
            <a:br>
              <a:rPr lang="en-IN" altLang="en-US" sz="2400" b="1" i="1" dirty="0" smtClean="0">
                <a:solidFill>
                  <a:srgbClr val="0070C0"/>
                </a:solidFill>
                <a:latin typeface="Arial" panose="020B0604020202020204" pitchFamily="34" charset="0"/>
                <a:cs typeface="Arial" panose="020B0604020202020204" pitchFamily="34" charset="0"/>
              </a:rPr>
            </a:br>
            <a:r>
              <a:rPr lang="en-IN" altLang="en-US" sz="2400" b="1" dirty="0" smtClean="0">
                <a:solidFill>
                  <a:srgbClr val="0070C0"/>
                </a:solidFill>
                <a:latin typeface="Arial" panose="020B0604020202020204" pitchFamily="34" charset="0"/>
                <a:cs typeface="Arial" panose="020B0604020202020204" pitchFamily="34" charset="0"/>
              </a:rPr>
              <a:t>Bihar Veterinary College, Patna</a:t>
            </a:r>
            <a:endParaRPr lang="en-IN" altLang="en-US" sz="2400" dirty="0" smtClean="0">
              <a:solidFill>
                <a:srgbClr val="0070C0"/>
              </a:solidFill>
              <a:latin typeface="Arial" panose="020B0604020202020204" pitchFamily="34" charset="0"/>
              <a:cs typeface="Arial" panose="020B0604020202020204" pitchFamily="34" charset="0"/>
            </a:endParaRPr>
          </a:p>
        </p:txBody>
      </p:sp>
      <p:pic>
        <p:nvPicPr>
          <p:cNvPr id="3075" name="Content Placeholder 3"/>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6988" y="19050"/>
            <a:ext cx="1709737" cy="1485900"/>
          </a:xfrm>
        </p:spPr>
      </p:pic>
      <p:pic>
        <p:nvPicPr>
          <p:cNvPr id="307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94988" y="19050"/>
            <a:ext cx="1470025"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TextBox 4"/>
          <p:cNvSpPr txBox="1">
            <a:spLocks noChangeArrowheads="1"/>
          </p:cNvSpPr>
          <p:nvPr/>
        </p:nvSpPr>
        <p:spPr bwMode="auto">
          <a:xfrm>
            <a:off x="1681163" y="4454525"/>
            <a:ext cx="9013825"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1" i="0" u="none" strike="noStrike" kern="1200" cap="none" spc="0" normalizeH="0" baseline="0" noProof="0" dirty="0">
                <a:ln w="13462">
                  <a:solidFill>
                    <a:srgbClr val="2C2C2C"/>
                  </a:solidFill>
                  <a:prstDash val="solid"/>
                </a:ln>
                <a:solidFill>
                  <a:srgbClr val="FFFFFF">
                    <a:lumMod val="85000"/>
                    <a:lumOff val="15000"/>
                  </a:srgbClr>
                </a:solidFill>
                <a:effectLst>
                  <a:outerShdw dist="38100" dir="2700000" algn="bl" rotWithShape="0">
                    <a:srgbClr val="828288"/>
                  </a:outerShdw>
                </a:effectLst>
                <a:uLnTx/>
                <a:uFillTx/>
                <a:latin typeface="Arial" panose="020B0604020202020204" pitchFamily="34" charset="0"/>
                <a:ea typeface="+mn-ea"/>
                <a:cs typeface="Arial" panose="020B0604020202020204" pitchFamily="34" charset="0"/>
              </a:rPr>
              <a:t> </a:t>
            </a:r>
            <a:r>
              <a:rPr kumimoji="0" lang="en-IN" sz="2400" b="1" i="0" u="none" strike="noStrike" kern="1200" normalizeH="0" baseline="0" noProof="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mn-ea"/>
                <a:cs typeface="Arial" panose="020B0604020202020204" pitchFamily="34" charset="0"/>
              </a:rPr>
              <a:t>Speaker: </a:t>
            </a:r>
            <a:r>
              <a:rPr kumimoji="0" lang="en-IN" sz="2400" b="1" i="0" u="none" strike="noStrike" kern="1200" normalizeH="0" baseline="0" noProof="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mn-ea"/>
                <a:cs typeface="Arial" panose="020B0604020202020204" pitchFamily="34" charset="0"/>
              </a:rPr>
              <a:t>Ramesh Kumar Singh</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1" i="0" u="none" strike="noStrike" kern="1200" normalizeH="0" baseline="0" noProof="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mn-ea"/>
                <a:cs typeface="Arial" panose="020B0604020202020204" pitchFamily="34" charset="0"/>
              </a:rPr>
              <a:t>Assistant Professor cum Jr. Scientist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sz="2400" b="1" i="0" u="none" strike="noStrike" kern="1200" normalizeH="0" baseline="0" noProof="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mn-ea"/>
                <a:cs typeface="Arial" panose="020B0604020202020204" pitchFamily="34" charset="0"/>
              </a:rPr>
              <a:t>Department of </a:t>
            </a:r>
            <a:r>
              <a:rPr kumimoji="0" lang="en-IN" sz="2400" b="1" i="0" u="none" strike="noStrike" kern="1200" normalizeH="0" baseline="0" noProof="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mn-ea"/>
                <a:cs typeface="Arial" panose="020B0604020202020204" pitchFamily="34" charset="0"/>
              </a:rPr>
              <a:t>Animal Genetics </a:t>
            </a:r>
            <a:r>
              <a:rPr kumimoji="0" lang="en-IN" sz="2400" b="1" i="0" u="none" strike="noStrike" kern="1200" normalizeH="0" baseline="0" noProof="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mn-ea"/>
                <a:cs typeface="Arial" panose="020B0604020202020204" pitchFamily="34" charset="0"/>
              </a:rPr>
              <a:t>and </a:t>
            </a:r>
            <a:r>
              <a:rPr kumimoji="0" lang="en-IN" sz="2400" b="1" i="0" u="none" strike="noStrike" kern="1200" normalizeH="0" baseline="0" noProof="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mn-ea"/>
                <a:cs typeface="Arial" panose="020B0604020202020204" pitchFamily="34" charset="0"/>
              </a:rPr>
              <a:t>Breeding </a:t>
            </a:r>
          </a:p>
          <a:p>
            <a:pPr marL="0" marR="0" lvl="0" indent="0" algn="ctr"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IN" altLang="en-US" sz="2400" b="1" i="0" u="none" strike="noStrike" kern="1200" normalizeH="0" baseline="0" noProof="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mn-ea"/>
                <a:cs typeface="Arial" panose="020B0604020202020204" pitchFamily="34" charset="0"/>
              </a:rPr>
              <a:t>Bihar Veterinary College, Patna</a:t>
            </a:r>
            <a:endParaRPr kumimoji="0" lang="en-IN" sz="2400" b="1" i="0" u="none" strike="noStrike" kern="1200" normalizeH="0" baseline="0" noProof="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uLnTx/>
              <a:uFillTx/>
              <a:latin typeface="Arial" panose="020B0604020202020204" pitchFamily="34" charset="0"/>
              <a:ea typeface="+mn-ea"/>
              <a:cs typeface="Arial" panose="020B0604020202020204" pitchFamily="34" charset="0"/>
            </a:endParaRPr>
          </a:p>
        </p:txBody>
      </p:sp>
      <p:sp>
        <p:nvSpPr>
          <p:cNvPr id="2" name="TextBox 1"/>
          <p:cNvSpPr txBox="1"/>
          <p:nvPr/>
        </p:nvSpPr>
        <p:spPr>
          <a:xfrm>
            <a:off x="1417782" y="2772129"/>
            <a:ext cx="9356436"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N" sz="3600" i="0" u="none" strike="noStrike" kern="1200" normalizeH="0" baseline="0" noProof="0" dirty="0" smtClean="0">
                <a:ln w="0"/>
                <a:solidFill>
                  <a:srgbClr val="FFFF00"/>
                </a:solidFill>
                <a:effectLst>
                  <a:outerShdw blurRad="38100" dist="25400" dir="5400000" algn="ctr" rotWithShape="0">
                    <a:srgbClr val="6E747A">
                      <a:alpha val="43000"/>
                    </a:srgbClr>
                  </a:outerShdw>
                </a:effectLst>
                <a:uLnTx/>
                <a:uFillTx/>
                <a:latin typeface="Corbel" panose="020B0503020204020204"/>
                <a:ea typeface="+mn-ea"/>
              </a:rPr>
              <a:t>Components of Genetic Improvement </a:t>
            </a:r>
            <a:r>
              <a:rPr kumimoji="0" lang="en-IN" sz="3600" i="0" u="none" strike="noStrike" kern="1200" normalizeH="0" baseline="0" noProof="0" dirty="0" smtClean="0">
                <a:ln w="0"/>
                <a:solidFill>
                  <a:srgbClr val="FFFF00"/>
                </a:solidFill>
                <a:effectLst>
                  <a:outerShdw blurRad="38100" dist="25400" dir="5400000" algn="ctr" rotWithShape="0">
                    <a:srgbClr val="6E747A">
                      <a:alpha val="43000"/>
                    </a:srgbClr>
                  </a:outerShdw>
                </a:effectLst>
                <a:uLnTx/>
                <a:uFillTx/>
                <a:latin typeface="Corbel" panose="020B0503020204020204"/>
                <a:ea typeface="+mn-ea"/>
              </a:rPr>
              <a:t>of Dairy Cattle </a:t>
            </a:r>
            <a:endParaRPr kumimoji="0" lang="en-IN" sz="3600" i="0" u="none" strike="noStrike" kern="1200" normalizeH="0" baseline="0" noProof="0" dirty="0">
              <a:ln w="0"/>
              <a:solidFill>
                <a:srgbClr val="FFFF00"/>
              </a:solidFill>
              <a:effectLst>
                <a:outerShdw blurRad="38100" dist="25400" dir="5400000" algn="ctr" rotWithShape="0">
                  <a:srgbClr val="6E747A">
                    <a:alpha val="43000"/>
                  </a:srgbClr>
                </a:outerShdw>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1277264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1027611"/>
            <a:ext cx="10058400" cy="5007429"/>
          </a:xfrm>
        </p:spPr>
        <p:txBody>
          <a:bodyPr>
            <a:normAutofit/>
          </a:bodyPr>
          <a:lstStyle/>
          <a:p>
            <a:pPr marL="0" indent="0" algn="just">
              <a:buNone/>
            </a:pPr>
            <a:r>
              <a:rPr lang="en-IN" sz="2600" dirty="0">
                <a:latin typeface="Times New Roman" panose="02020603050405020304" pitchFamily="18" charset="0"/>
                <a:cs typeface="Times New Roman" panose="02020603050405020304" pitchFamily="18" charset="0"/>
              </a:rPr>
              <a:t>A recent development in genetic evaluation systems is the use of test-day models, which have been adopted by several countries</a:t>
            </a:r>
            <a:r>
              <a:rPr lang="en-IN" sz="2600" dirty="0" smtClean="0">
                <a:latin typeface="Times New Roman" panose="02020603050405020304" pitchFamily="18" charset="0"/>
                <a:cs typeface="Times New Roman" panose="02020603050405020304" pitchFamily="18" charset="0"/>
              </a:rPr>
              <a:t>.</a:t>
            </a:r>
          </a:p>
          <a:p>
            <a:pPr marL="0" indent="0" algn="just">
              <a:buNone/>
            </a:pPr>
            <a:r>
              <a:rPr lang="en-IN" sz="2600" dirty="0" smtClean="0">
                <a:latin typeface="Times New Roman" panose="02020603050405020304" pitchFamily="18" charset="0"/>
                <a:cs typeface="Times New Roman" panose="02020603050405020304" pitchFamily="18" charset="0"/>
              </a:rPr>
              <a:t>Because </a:t>
            </a:r>
            <a:r>
              <a:rPr lang="en-IN" sz="2600" dirty="0">
                <a:latin typeface="Times New Roman" panose="02020603050405020304" pitchFamily="18" charset="0"/>
                <a:cs typeface="Times New Roman" panose="02020603050405020304" pitchFamily="18" charset="0"/>
              </a:rPr>
              <a:t>test-day models account better for environmental effects and variations in testing schemes, they can provide more accurate estimates of genetic merit than do lactation </a:t>
            </a:r>
            <a:r>
              <a:rPr lang="en-IN" sz="2600" dirty="0" smtClean="0">
                <a:latin typeface="Times New Roman" panose="02020603050405020304" pitchFamily="18" charset="0"/>
                <a:cs typeface="Times New Roman" panose="02020603050405020304" pitchFamily="18" charset="0"/>
              </a:rPr>
              <a:t>models. </a:t>
            </a:r>
          </a:p>
          <a:p>
            <a:pPr marL="0" indent="0" algn="just">
              <a:buNone/>
            </a:pPr>
            <a:r>
              <a:rPr lang="en-IN" sz="2600" dirty="0" smtClean="0">
                <a:latin typeface="Times New Roman" panose="02020603050405020304" pitchFamily="18" charset="0"/>
                <a:cs typeface="Times New Roman" panose="02020603050405020304" pitchFamily="18" charset="0"/>
              </a:rPr>
              <a:t>Once </a:t>
            </a:r>
            <a:r>
              <a:rPr lang="en-IN" sz="2600" dirty="0">
                <a:latin typeface="Times New Roman" panose="02020603050405020304" pitchFamily="18" charset="0"/>
                <a:cs typeface="Times New Roman" panose="02020603050405020304" pitchFamily="18" charset="0"/>
              </a:rPr>
              <a:t>evaluations are released to the dairy industry, dairy farmers have an opportunity to select among the best bulls for their needs and purchase frozen semen marketed by AI organizations. </a:t>
            </a:r>
            <a:endParaRPr lang="en-IN" sz="2600" dirty="0" smtClean="0">
              <a:latin typeface="Times New Roman" panose="02020603050405020304" pitchFamily="18" charset="0"/>
              <a:cs typeface="Times New Roman" panose="02020603050405020304" pitchFamily="18" charset="0"/>
            </a:endParaRPr>
          </a:p>
          <a:p>
            <a:pPr marL="0" indent="0" algn="just">
              <a:buNone/>
            </a:pPr>
            <a:r>
              <a:rPr lang="en-IN" sz="2600" dirty="0" smtClean="0">
                <a:latin typeface="Times New Roman" panose="02020603050405020304" pitchFamily="18" charset="0"/>
                <a:cs typeface="Times New Roman" panose="02020603050405020304" pitchFamily="18" charset="0"/>
              </a:rPr>
              <a:t>Mating </a:t>
            </a:r>
            <a:r>
              <a:rPr lang="en-IN" sz="2600" dirty="0">
                <a:latin typeface="Times New Roman" panose="02020603050405020304" pitchFamily="18" charset="0"/>
                <a:cs typeface="Times New Roman" panose="02020603050405020304" pitchFamily="18" charset="0"/>
              </a:rPr>
              <a:t>decisions for specific animals can be based on estimated genetic merit for individual traits or selection indexes that combine traits of economic interest.</a:t>
            </a:r>
            <a:endParaRPr lang="en-IN" sz="2600" b="1" dirty="0">
              <a:latin typeface="Times New Roman" panose="02020603050405020304" pitchFamily="18" charset="0"/>
              <a:cs typeface="Times New Roman" panose="02020603050405020304" pitchFamily="18" charset="0"/>
            </a:endParaRPr>
          </a:p>
          <a:p>
            <a:pPr marL="0" indent="0">
              <a:buNone/>
            </a:pPr>
            <a:endParaRPr lang="en-IN" dirty="0"/>
          </a:p>
        </p:txBody>
      </p:sp>
    </p:spTree>
    <p:extLst>
      <p:ext uri="{BB962C8B-B14F-4D97-AF65-F5344CB8AC3E}">
        <p14:creationId xmlns:p14="http://schemas.microsoft.com/office/powerpoint/2010/main" val="36777446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r>
              <a:rPr lang="en-IN" sz="8000" dirty="0" smtClean="0">
                <a:solidFill>
                  <a:srgbClr val="00FF99"/>
                </a:solidFill>
                <a:latin typeface="Algerian" panose="04020705040A02060702" pitchFamily="82" charset="0"/>
              </a:rPr>
              <a:t>Thanking You</a:t>
            </a:r>
            <a:endParaRPr lang="en-IN" sz="8000" dirty="0">
              <a:solidFill>
                <a:srgbClr val="00FF99"/>
              </a:solidFill>
              <a:latin typeface="Algerian" panose="04020705040A02060702" pitchFamily="82" charset="0"/>
            </a:endParaRPr>
          </a:p>
        </p:txBody>
      </p:sp>
    </p:spTree>
    <p:extLst>
      <p:ext uri="{BB962C8B-B14F-4D97-AF65-F5344CB8AC3E}">
        <p14:creationId xmlns:p14="http://schemas.microsoft.com/office/powerpoint/2010/main" val="472928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dirty="0" smtClean="0">
                <a:solidFill>
                  <a:srgbClr val="FFFF00"/>
                </a:solidFill>
                <a:latin typeface="Times New Roman" panose="02020603050405020304" pitchFamily="18" charset="0"/>
                <a:cs typeface="Times New Roman" panose="02020603050405020304" pitchFamily="18" charset="0"/>
              </a:rPr>
              <a:t>Introduction</a:t>
            </a:r>
            <a:endParaRPr lang="en-IN" sz="32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560945"/>
            <a:ext cx="10058400" cy="4474095"/>
          </a:xfrm>
        </p:spPr>
        <p:txBody>
          <a:bodyPr>
            <a:normAutofit fontScale="77500" lnSpcReduction="20000"/>
          </a:bodyPr>
          <a:lstStyle/>
          <a:p>
            <a:pPr algn="just"/>
            <a:r>
              <a:rPr lang="en-IN" sz="2800" dirty="0">
                <a:latin typeface="Times New Roman" panose="02020603050405020304" pitchFamily="18" charset="0"/>
                <a:cs typeface="Times New Roman" panose="02020603050405020304" pitchFamily="18" charset="0"/>
              </a:rPr>
              <a:t>For thousands of years, the dairy cow has been a valuable producer of food for humans and animals. </a:t>
            </a:r>
            <a:endParaRPr lang="en-IN" sz="2800" dirty="0" smtClean="0">
              <a:latin typeface="Times New Roman" panose="02020603050405020304" pitchFamily="18" charset="0"/>
              <a:cs typeface="Times New Roman" panose="02020603050405020304" pitchFamily="18" charset="0"/>
            </a:endParaRPr>
          </a:p>
          <a:p>
            <a:pPr algn="just"/>
            <a:r>
              <a:rPr lang="en-IN" sz="2800" dirty="0" smtClean="0">
                <a:latin typeface="Times New Roman" panose="02020603050405020304" pitchFamily="18" charset="0"/>
                <a:cs typeface="Times New Roman" panose="02020603050405020304" pitchFamily="18" charset="0"/>
              </a:rPr>
              <a:t>Animal </a:t>
            </a:r>
            <a:r>
              <a:rPr lang="en-IN" sz="2800" dirty="0">
                <a:latin typeface="Times New Roman" panose="02020603050405020304" pitchFamily="18" charset="0"/>
                <a:cs typeface="Times New Roman" panose="02020603050405020304" pitchFamily="18" charset="0"/>
              </a:rPr>
              <a:t>breeding began when owners decided that mating the best with the best was a winning </a:t>
            </a:r>
            <a:r>
              <a:rPr lang="en-IN" sz="2800" dirty="0" smtClean="0">
                <a:latin typeface="Times New Roman" panose="02020603050405020304" pitchFamily="18" charset="0"/>
                <a:cs typeface="Times New Roman" panose="02020603050405020304" pitchFamily="18" charset="0"/>
              </a:rPr>
              <a:t>strategy.</a:t>
            </a:r>
          </a:p>
          <a:p>
            <a:pPr algn="just"/>
            <a:r>
              <a:rPr lang="en-IN" sz="2800" dirty="0" smtClean="0">
                <a:latin typeface="Times New Roman" panose="02020603050405020304" pitchFamily="18" charset="0"/>
                <a:cs typeface="Times New Roman" panose="02020603050405020304" pitchFamily="18" charset="0"/>
              </a:rPr>
              <a:t> </a:t>
            </a:r>
            <a:r>
              <a:rPr lang="en-IN" sz="2800" dirty="0">
                <a:latin typeface="Times New Roman" panose="02020603050405020304" pitchFamily="18" charset="0"/>
                <a:cs typeface="Times New Roman" panose="02020603050405020304" pitchFamily="18" charset="0"/>
              </a:rPr>
              <a:t>choosing which animals are best requires considerable insight. </a:t>
            </a:r>
            <a:endParaRPr lang="en-IN" sz="2800" dirty="0" smtClean="0">
              <a:latin typeface="Times New Roman" panose="02020603050405020304" pitchFamily="18" charset="0"/>
              <a:cs typeface="Times New Roman" panose="02020603050405020304" pitchFamily="18" charset="0"/>
            </a:endParaRPr>
          </a:p>
          <a:p>
            <a:pPr algn="just"/>
            <a:r>
              <a:rPr lang="en-IN" sz="2800" dirty="0" smtClean="0">
                <a:latin typeface="Times New Roman" panose="02020603050405020304" pitchFamily="18" charset="0"/>
                <a:cs typeface="Times New Roman" panose="02020603050405020304" pitchFamily="18" charset="0"/>
              </a:rPr>
              <a:t>As </a:t>
            </a:r>
            <a:r>
              <a:rPr lang="en-IN" sz="2800" dirty="0">
                <a:latin typeface="Times New Roman" panose="02020603050405020304" pitchFamily="18" charset="0"/>
                <a:cs typeface="Times New Roman" panose="02020603050405020304" pitchFamily="18" charset="0"/>
              </a:rPr>
              <a:t>genetic principles were discovered, animal breeding transformed into a science </a:t>
            </a:r>
            <a:endParaRPr lang="en-IN" sz="2800" dirty="0" smtClean="0">
              <a:latin typeface="Times New Roman" panose="02020603050405020304" pitchFamily="18" charset="0"/>
              <a:cs typeface="Times New Roman" panose="02020603050405020304" pitchFamily="18" charset="0"/>
            </a:endParaRPr>
          </a:p>
          <a:p>
            <a:pPr algn="just"/>
            <a:r>
              <a:rPr lang="en-IN" sz="2800" dirty="0" smtClean="0">
                <a:latin typeface="Times New Roman" panose="02020603050405020304" pitchFamily="18" charset="0"/>
                <a:cs typeface="Times New Roman" panose="02020603050405020304" pitchFamily="18" charset="0"/>
              </a:rPr>
              <a:t>Early </a:t>
            </a:r>
            <a:r>
              <a:rPr lang="en-IN" sz="2800" dirty="0">
                <a:latin typeface="Times New Roman" panose="02020603050405020304" pitchFamily="18" charset="0"/>
                <a:cs typeface="Times New Roman" panose="02020603050405020304" pitchFamily="18" charset="0"/>
              </a:rPr>
              <a:t>cattle gave only a few litters of milk per day; some herds now average 40 L/ cow/day, and a few individual cows have averaged over 80 L/day for an entire year. </a:t>
            </a:r>
            <a:endParaRPr lang="en-IN" sz="2800" dirty="0" smtClean="0">
              <a:latin typeface="Times New Roman" panose="02020603050405020304" pitchFamily="18" charset="0"/>
              <a:cs typeface="Times New Roman" panose="02020603050405020304" pitchFamily="18" charset="0"/>
            </a:endParaRPr>
          </a:p>
          <a:p>
            <a:pPr algn="just"/>
            <a:r>
              <a:rPr lang="en-IN" sz="2800" dirty="0" smtClean="0">
                <a:latin typeface="Times New Roman" panose="02020603050405020304" pitchFamily="18" charset="0"/>
                <a:cs typeface="Times New Roman" panose="02020603050405020304" pitchFamily="18" charset="0"/>
              </a:rPr>
              <a:t>Although </a:t>
            </a:r>
            <a:r>
              <a:rPr lang="en-IN" sz="2800" dirty="0">
                <a:latin typeface="Times New Roman" panose="02020603050405020304" pitchFamily="18" charset="0"/>
                <a:cs typeface="Times New Roman" panose="02020603050405020304" pitchFamily="18" charset="0"/>
              </a:rPr>
              <a:t>much has been learned about how to feed and manage dairy cows to obtain larger quantities of milk, </a:t>
            </a:r>
            <a:endParaRPr lang="en-IN" sz="2800" dirty="0" smtClean="0">
              <a:latin typeface="Times New Roman" panose="02020603050405020304" pitchFamily="18" charset="0"/>
              <a:cs typeface="Times New Roman" panose="02020603050405020304" pitchFamily="18" charset="0"/>
            </a:endParaRPr>
          </a:p>
          <a:p>
            <a:pPr algn="just"/>
            <a:r>
              <a:rPr lang="en-IN" sz="2800" dirty="0" smtClean="0">
                <a:latin typeface="Times New Roman" panose="02020603050405020304" pitchFamily="18" charset="0"/>
                <a:cs typeface="Times New Roman" panose="02020603050405020304" pitchFamily="18" charset="0"/>
              </a:rPr>
              <a:t>current </a:t>
            </a:r>
            <a:r>
              <a:rPr lang="en-IN" sz="2800" dirty="0">
                <a:latin typeface="Times New Roman" panose="02020603050405020304" pitchFamily="18" charset="0"/>
                <a:cs typeface="Times New Roman" panose="02020603050405020304" pitchFamily="18" charset="0"/>
              </a:rPr>
              <a:t>yield efficiency would not have been achieved unless </a:t>
            </a:r>
            <a:r>
              <a:rPr lang="en-IN" sz="2800" dirty="0" smtClean="0">
                <a:latin typeface="Times New Roman" panose="02020603050405020304" pitchFamily="18" charset="0"/>
                <a:cs typeface="Times New Roman" panose="02020603050405020304" pitchFamily="18" charset="0"/>
              </a:rPr>
              <a:t>concurrent </a:t>
            </a:r>
            <a:r>
              <a:rPr lang="en-IN" sz="2800" dirty="0">
                <a:latin typeface="Times New Roman" panose="02020603050405020304" pitchFamily="18" charset="0"/>
                <a:cs typeface="Times New Roman" panose="02020603050405020304" pitchFamily="18" charset="0"/>
              </a:rPr>
              <a:t>progress had been made in concentrating those genes that are favourable for sustained, high milk production.</a:t>
            </a:r>
            <a:endParaRPr lang="en-IN" sz="2800" b="1" dirty="0">
              <a:latin typeface="Times New Roman" panose="02020603050405020304" pitchFamily="18" charset="0"/>
              <a:cs typeface="Times New Roman" panose="02020603050405020304" pitchFamily="18" charset="0"/>
            </a:endParaRPr>
          </a:p>
          <a:p>
            <a:pPr marL="0" indent="0" algn="just">
              <a:buNone/>
            </a:pP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476835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a:solidFill>
                  <a:srgbClr val="FFFF00"/>
                </a:solidFill>
                <a:latin typeface="Times New Roman" panose="02020603050405020304" pitchFamily="18" charset="0"/>
                <a:cs typeface="Times New Roman" panose="02020603050405020304" pitchFamily="18" charset="0"/>
              </a:rPr>
              <a:t>Genetic Improvement Steps </a:t>
            </a:r>
          </a:p>
        </p:txBody>
      </p:sp>
      <p:sp>
        <p:nvSpPr>
          <p:cNvPr id="3" name="Content Placeholder 2"/>
          <p:cNvSpPr>
            <a:spLocks noGrp="1"/>
          </p:cNvSpPr>
          <p:nvPr>
            <p:ph idx="1"/>
          </p:nvPr>
        </p:nvSpPr>
        <p:spPr/>
        <p:txBody>
          <a:bodyPr>
            <a:normAutofit lnSpcReduction="10000"/>
          </a:bodyPr>
          <a:lstStyle/>
          <a:p>
            <a:pPr marL="0" indent="0" algn="just">
              <a:buNone/>
            </a:pPr>
            <a:r>
              <a:rPr lang="en-IN" sz="2400" b="1" dirty="0">
                <a:latin typeface="Times New Roman" panose="02020603050405020304" pitchFamily="18" charset="0"/>
                <a:cs typeface="Times New Roman" panose="02020603050405020304" pitchFamily="18" charset="0"/>
              </a:rPr>
              <a:t>Five factors are primarily responsible for the exceptional genetic improvement achieved by dairy cattle: </a:t>
            </a:r>
            <a:endParaRPr lang="en-IN" sz="2400" b="1" dirty="0" smtClean="0">
              <a:latin typeface="Times New Roman" panose="02020603050405020304" pitchFamily="18" charset="0"/>
              <a:cs typeface="Times New Roman" panose="02020603050405020304" pitchFamily="18" charset="0"/>
            </a:endParaRPr>
          </a:p>
          <a:p>
            <a:pPr marL="457200" indent="-457200" algn="just">
              <a:buAutoNum type="arabicParenR"/>
            </a:pPr>
            <a:r>
              <a:rPr lang="en-IN" sz="2400" b="1" dirty="0">
                <a:latin typeface="Times New Roman" panose="02020603050405020304" pitchFamily="18" charset="0"/>
                <a:cs typeface="Times New Roman" panose="02020603050405020304" pitchFamily="18" charset="0"/>
              </a:rPr>
              <a:t>P</a:t>
            </a:r>
            <a:r>
              <a:rPr lang="en-IN" sz="2400" b="1" dirty="0" smtClean="0">
                <a:latin typeface="Times New Roman" panose="02020603050405020304" pitchFamily="18" charset="0"/>
                <a:cs typeface="Times New Roman" panose="02020603050405020304" pitchFamily="18" charset="0"/>
              </a:rPr>
              <a:t>ermanent </a:t>
            </a:r>
            <a:r>
              <a:rPr lang="en-IN" sz="2400" b="1" dirty="0">
                <a:latin typeface="Times New Roman" panose="02020603050405020304" pitchFamily="18" charset="0"/>
                <a:cs typeface="Times New Roman" panose="02020603050405020304" pitchFamily="18" charset="0"/>
              </a:rPr>
              <a:t>unique identification (ID); </a:t>
            </a:r>
            <a:endParaRPr lang="en-IN" sz="2400" b="1" dirty="0" smtClean="0">
              <a:latin typeface="Times New Roman" panose="02020603050405020304" pitchFamily="18" charset="0"/>
              <a:cs typeface="Times New Roman" panose="02020603050405020304" pitchFamily="18" charset="0"/>
            </a:endParaRPr>
          </a:p>
          <a:p>
            <a:pPr marL="457200" indent="-457200" algn="just">
              <a:buAutoNum type="arabicParenR"/>
            </a:pPr>
            <a:r>
              <a:rPr lang="en-IN" sz="2400" b="1" dirty="0">
                <a:latin typeface="Times New Roman" panose="02020603050405020304" pitchFamily="18" charset="0"/>
                <a:cs typeface="Times New Roman" panose="02020603050405020304" pitchFamily="18" charset="0"/>
              </a:rPr>
              <a:t>P</a:t>
            </a:r>
            <a:r>
              <a:rPr lang="en-IN" sz="2400" b="1" dirty="0" smtClean="0">
                <a:latin typeface="Times New Roman" panose="02020603050405020304" pitchFamily="18" charset="0"/>
                <a:cs typeface="Times New Roman" panose="02020603050405020304" pitchFamily="18" charset="0"/>
              </a:rPr>
              <a:t>arentage recording</a:t>
            </a:r>
          </a:p>
          <a:p>
            <a:pPr marL="457200" indent="-457200" algn="just">
              <a:buAutoNum type="arabicParenR"/>
            </a:pPr>
            <a:r>
              <a:rPr lang="en-IN" sz="2400" b="1" dirty="0">
                <a:latin typeface="Times New Roman" panose="02020603050405020304" pitchFamily="18" charset="0"/>
                <a:cs typeface="Times New Roman" panose="02020603050405020304" pitchFamily="18" charset="0"/>
              </a:rPr>
              <a:t>R</a:t>
            </a:r>
            <a:r>
              <a:rPr lang="en-IN" sz="2400" b="1" dirty="0" smtClean="0">
                <a:latin typeface="Times New Roman" panose="02020603050405020304" pitchFamily="18" charset="0"/>
                <a:cs typeface="Times New Roman" panose="02020603050405020304" pitchFamily="18" charset="0"/>
              </a:rPr>
              <a:t>ecording </a:t>
            </a:r>
            <a:r>
              <a:rPr lang="en-IN" sz="2400" b="1" dirty="0">
                <a:latin typeface="Times New Roman" panose="02020603050405020304" pitchFamily="18" charset="0"/>
                <a:cs typeface="Times New Roman" panose="02020603050405020304" pitchFamily="18" charset="0"/>
              </a:rPr>
              <a:t>of milk yield and other traits of economic </a:t>
            </a:r>
            <a:r>
              <a:rPr lang="en-IN" sz="2400" b="1" dirty="0" smtClean="0">
                <a:latin typeface="Times New Roman" panose="02020603050405020304" pitchFamily="18" charset="0"/>
                <a:cs typeface="Times New Roman" panose="02020603050405020304" pitchFamily="18" charset="0"/>
              </a:rPr>
              <a:t>importance</a:t>
            </a:r>
          </a:p>
          <a:p>
            <a:pPr marL="457200" indent="-457200" algn="just">
              <a:buAutoNum type="arabicParenR"/>
            </a:pPr>
            <a:r>
              <a:rPr lang="en-IN" sz="2400" b="1" dirty="0">
                <a:latin typeface="Times New Roman" panose="02020603050405020304" pitchFamily="18" charset="0"/>
                <a:cs typeface="Times New Roman" panose="02020603050405020304" pitchFamily="18" charset="0"/>
              </a:rPr>
              <a:t>A</a:t>
            </a:r>
            <a:r>
              <a:rPr lang="en-IN" sz="2400" b="1" dirty="0" smtClean="0">
                <a:latin typeface="Times New Roman" panose="02020603050405020304" pitchFamily="18" charset="0"/>
                <a:cs typeface="Times New Roman" panose="02020603050405020304" pitchFamily="18" charset="0"/>
              </a:rPr>
              <a:t>rtificial </a:t>
            </a:r>
            <a:r>
              <a:rPr lang="en-IN" sz="2400" b="1" dirty="0">
                <a:latin typeface="Times New Roman" panose="02020603050405020304" pitchFamily="18" charset="0"/>
                <a:cs typeface="Times New Roman" panose="02020603050405020304" pitchFamily="18" charset="0"/>
              </a:rPr>
              <a:t>insemination (AI</a:t>
            </a:r>
            <a:r>
              <a:rPr lang="en-IN" sz="2400" b="1" dirty="0" smtClean="0">
                <a:latin typeface="Times New Roman" panose="02020603050405020304" pitchFamily="18" charset="0"/>
                <a:cs typeface="Times New Roman" panose="02020603050405020304" pitchFamily="18" charset="0"/>
              </a:rPr>
              <a:t>)</a:t>
            </a:r>
          </a:p>
          <a:p>
            <a:pPr marL="457200" indent="-457200" algn="just">
              <a:buAutoNum type="arabicParenR"/>
            </a:pPr>
            <a:r>
              <a:rPr lang="en-IN" sz="2400" b="1" dirty="0">
                <a:latin typeface="Times New Roman" panose="02020603050405020304" pitchFamily="18" charset="0"/>
                <a:cs typeface="Times New Roman" panose="02020603050405020304" pitchFamily="18" charset="0"/>
              </a:rPr>
              <a:t>A</a:t>
            </a:r>
            <a:r>
              <a:rPr lang="en-IN" sz="2400" b="1" dirty="0" smtClean="0">
                <a:latin typeface="Times New Roman" panose="02020603050405020304" pitchFamily="18" charset="0"/>
                <a:cs typeface="Times New Roman" panose="02020603050405020304" pitchFamily="18" charset="0"/>
              </a:rPr>
              <a:t>ccurate </a:t>
            </a:r>
            <a:r>
              <a:rPr lang="en-IN" sz="2400" b="1" dirty="0">
                <a:latin typeface="Times New Roman" panose="02020603050405020304" pitchFamily="18" charset="0"/>
                <a:cs typeface="Times New Roman" panose="02020603050405020304" pitchFamily="18" charset="0"/>
              </a:rPr>
              <a:t>genetic evaluation systems</a:t>
            </a:r>
            <a:r>
              <a:rPr lang="en-IN" sz="2400" b="1" dirty="0" smtClean="0">
                <a:latin typeface="Times New Roman" panose="02020603050405020304" pitchFamily="18" charset="0"/>
                <a:cs typeface="Times New Roman" panose="02020603050405020304" pitchFamily="18" charset="0"/>
              </a:rPr>
              <a:t>.</a:t>
            </a:r>
          </a:p>
          <a:p>
            <a:pPr marL="0" indent="0" algn="just">
              <a:buNone/>
            </a:pPr>
            <a:r>
              <a:rPr lang="en-IN" sz="2400" b="1" dirty="0" smtClean="0">
                <a:latin typeface="Times New Roman" panose="02020603050405020304" pitchFamily="18" charset="0"/>
                <a:cs typeface="Times New Roman" panose="02020603050405020304" pitchFamily="18" charset="0"/>
              </a:rPr>
              <a:t> </a:t>
            </a:r>
            <a:r>
              <a:rPr lang="en-IN" sz="2400" b="1" dirty="0">
                <a:latin typeface="Times New Roman" panose="02020603050405020304" pitchFamily="18" charset="0"/>
                <a:cs typeface="Times New Roman" panose="02020603050405020304" pitchFamily="18" charset="0"/>
              </a:rPr>
              <a:t>Ironically, failure of any one factor effectively neutralizes most genetic improvement.</a:t>
            </a:r>
          </a:p>
          <a:p>
            <a:pPr marL="0" indent="0" algn="just">
              <a:buNone/>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7396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a:r>
              <a:rPr lang="en-IN" sz="3200" b="1" dirty="0">
                <a:solidFill>
                  <a:srgbClr val="FFFF00"/>
                </a:solidFill>
                <a:latin typeface="Times New Roman" panose="02020603050405020304" pitchFamily="18" charset="0"/>
                <a:cs typeface="Times New Roman" panose="02020603050405020304" pitchFamily="18" charset="0"/>
              </a:rPr>
              <a:t>Permanent unique identification (ID</a:t>
            </a:r>
            <a:r>
              <a:rPr lang="en-IN" sz="3200" b="1" dirty="0" smtClean="0">
                <a:solidFill>
                  <a:srgbClr val="FFFF00"/>
                </a:solidFill>
                <a:latin typeface="Times New Roman" panose="02020603050405020304" pitchFamily="18" charset="0"/>
                <a:cs typeface="Times New Roman" panose="02020603050405020304" pitchFamily="18" charset="0"/>
              </a:rPr>
              <a:t>)</a:t>
            </a:r>
            <a:endParaRPr lang="en-IN" sz="3200" b="1"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764145"/>
            <a:ext cx="10058400" cy="4270895"/>
          </a:xfrm>
        </p:spPr>
        <p:txBody>
          <a:bodyPr>
            <a:normAutofit fontScale="77500" lnSpcReduction="20000"/>
          </a:bodyPr>
          <a:lstStyle/>
          <a:p>
            <a:pPr algn="just"/>
            <a:r>
              <a:rPr lang="en-IN" sz="2800" dirty="0">
                <a:latin typeface="Times New Roman" panose="02020603050405020304" pitchFamily="18" charset="0"/>
                <a:cs typeface="Times New Roman" panose="02020603050405020304" pitchFamily="18" charset="0"/>
              </a:rPr>
              <a:t>Systems for dairy cattle ID have evolved from being unique to the farm to being unique internationally.</a:t>
            </a:r>
            <a:r>
              <a:rPr lang="en-IN" sz="2800" b="1" dirty="0">
                <a:latin typeface="Times New Roman" panose="02020603050405020304" pitchFamily="18" charset="0"/>
                <a:cs typeface="Times New Roman" panose="02020603050405020304" pitchFamily="18" charset="0"/>
              </a:rPr>
              <a:t> </a:t>
            </a:r>
            <a:endParaRPr lang="en-IN" sz="2800" b="1" dirty="0" smtClean="0">
              <a:latin typeface="Times New Roman" panose="02020603050405020304" pitchFamily="18" charset="0"/>
              <a:cs typeface="Times New Roman" panose="02020603050405020304" pitchFamily="18" charset="0"/>
            </a:endParaRPr>
          </a:p>
          <a:p>
            <a:pPr algn="just"/>
            <a:r>
              <a:rPr lang="en-IN" sz="2800" dirty="0" smtClean="0">
                <a:latin typeface="Times New Roman" panose="02020603050405020304" pitchFamily="18" charset="0"/>
                <a:cs typeface="Times New Roman" panose="02020603050405020304" pitchFamily="18" charset="0"/>
              </a:rPr>
              <a:t>Although </a:t>
            </a:r>
            <a:r>
              <a:rPr lang="en-IN" sz="2800" dirty="0">
                <a:latin typeface="Times New Roman" panose="02020603050405020304" pitchFamily="18" charset="0"/>
                <a:cs typeface="Times New Roman" panose="02020603050405020304" pitchFamily="18" charset="0"/>
              </a:rPr>
              <a:t>five characters or digits are sufficient to be unique within a herd, today’s international dairy industry requires a 19character ID number: </a:t>
            </a:r>
            <a:endParaRPr lang="en-IN" sz="2800" dirty="0" smtClean="0">
              <a:latin typeface="Times New Roman" panose="02020603050405020304" pitchFamily="18" charset="0"/>
              <a:cs typeface="Times New Roman" panose="02020603050405020304" pitchFamily="18" charset="0"/>
            </a:endParaRPr>
          </a:p>
          <a:p>
            <a:pPr lvl="1" algn="just"/>
            <a:r>
              <a:rPr lang="en-IN" sz="2600" dirty="0" smtClean="0">
                <a:latin typeface="Times New Roman" panose="02020603050405020304" pitchFamily="18" charset="0"/>
                <a:cs typeface="Times New Roman" panose="02020603050405020304" pitchFamily="18" charset="0"/>
              </a:rPr>
              <a:t>3-letter </a:t>
            </a:r>
            <a:r>
              <a:rPr lang="en-IN" sz="2600" dirty="0">
                <a:latin typeface="Times New Roman" panose="02020603050405020304" pitchFamily="18" charset="0"/>
                <a:cs typeface="Times New Roman" panose="02020603050405020304" pitchFamily="18" charset="0"/>
              </a:rPr>
              <a:t>country code, </a:t>
            </a:r>
            <a:endParaRPr lang="en-IN" sz="2600" dirty="0" smtClean="0">
              <a:latin typeface="Times New Roman" panose="02020603050405020304" pitchFamily="18" charset="0"/>
              <a:cs typeface="Times New Roman" panose="02020603050405020304" pitchFamily="18" charset="0"/>
            </a:endParaRPr>
          </a:p>
          <a:p>
            <a:pPr lvl="1" algn="just"/>
            <a:r>
              <a:rPr lang="en-IN" sz="2600" dirty="0" smtClean="0">
                <a:latin typeface="Times New Roman" panose="02020603050405020304" pitchFamily="18" charset="0"/>
                <a:cs typeface="Times New Roman" panose="02020603050405020304" pitchFamily="18" charset="0"/>
              </a:rPr>
              <a:t>3-letter </a:t>
            </a:r>
            <a:r>
              <a:rPr lang="en-IN" sz="2600" dirty="0">
                <a:latin typeface="Times New Roman" panose="02020603050405020304" pitchFamily="18" charset="0"/>
                <a:cs typeface="Times New Roman" panose="02020603050405020304" pitchFamily="18" charset="0"/>
              </a:rPr>
              <a:t>breed code, </a:t>
            </a:r>
            <a:endParaRPr lang="en-IN" sz="2600" dirty="0" smtClean="0">
              <a:latin typeface="Times New Roman" panose="02020603050405020304" pitchFamily="18" charset="0"/>
              <a:cs typeface="Times New Roman" panose="02020603050405020304" pitchFamily="18" charset="0"/>
            </a:endParaRPr>
          </a:p>
          <a:p>
            <a:pPr lvl="1" algn="just"/>
            <a:r>
              <a:rPr lang="en-IN" sz="2600" dirty="0" smtClean="0">
                <a:latin typeface="Times New Roman" panose="02020603050405020304" pitchFamily="18" charset="0"/>
                <a:cs typeface="Times New Roman" panose="02020603050405020304" pitchFamily="18" charset="0"/>
              </a:rPr>
              <a:t>1-letter </a:t>
            </a:r>
            <a:r>
              <a:rPr lang="en-IN" sz="2600" dirty="0">
                <a:latin typeface="Times New Roman" panose="02020603050405020304" pitchFamily="18" charset="0"/>
                <a:cs typeface="Times New Roman" panose="02020603050405020304" pitchFamily="18" charset="0"/>
              </a:rPr>
              <a:t>gender code, and </a:t>
            </a:r>
            <a:endParaRPr lang="en-IN" sz="2600" dirty="0" smtClean="0">
              <a:latin typeface="Times New Roman" panose="02020603050405020304" pitchFamily="18" charset="0"/>
              <a:cs typeface="Times New Roman" panose="02020603050405020304" pitchFamily="18" charset="0"/>
            </a:endParaRPr>
          </a:p>
          <a:p>
            <a:pPr lvl="1" algn="just"/>
            <a:r>
              <a:rPr lang="en-IN" sz="2600" dirty="0" smtClean="0">
                <a:latin typeface="Times New Roman" panose="02020603050405020304" pitchFamily="18" charset="0"/>
                <a:cs typeface="Times New Roman" panose="02020603050405020304" pitchFamily="18" charset="0"/>
              </a:rPr>
              <a:t>12-digit </a:t>
            </a:r>
            <a:r>
              <a:rPr lang="en-IN" sz="2600" dirty="0">
                <a:latin typeface="Times New Roman" panose="02020603050405020304" pitchFamily="18" charset="0"/>
                <a:cs typeface="Times New Roman" panose="02020603050405020304" pitchFamily="18" charset="0"/>
              </a:rPr>
              <a:t>animal number. </a:t>
            </a:r>
            <a:endParaRPr lang="en-IN" sz="2600" dirty="0" smtClean="0">
              <a:latin typeface="Times New Roman" panose="02020603050405020304" pitchFamily="18" charset="0"/>
              <a:cs typeface="Times New Roman" panose="02020603050405020304" pitchFamily="18" charset="0"/>
            </a:endParaRPr>
          </a:p>
          <a:p>
            <a:pPr algn="just"/>
            <a:r>
              <a:rPr lang="en-IN" sz="2800" dirty="0" smtClean="0">
                <a:latin typeface="Times New Roman" panose="02020603050405020304" pitchFamily="18" charset="0"/>
                <a:cs typeface="Times New Roman" panose="02020603050405020304" pitchFamily="18" charset="0"/>
              </a:rPr>
              <a:t>Global </a:t>
            </a:r>
            <a:r>
              <a:rPr lang="en-IN" sz="2800" dirty="0">
                <a:latin typeface="Times New Roman" panose="02020603050405020304" pitchFamily="18" charset="0"/>
                <a:cs typeface="Times New Roman" panose="02020603050405020304" pitchFamily="18" charset="0"/>
              </a:rPr>
              <a:t>ID has come at a price; larger ID numbers contribute to more data entry errors. </a:t>
            </a:r>
            <a:endParaRPr lang="en-IN" sz="2800" dirty="0" smtClean="0">
              <a:latin typeface="Times New Roman" panose="02020603050405020304" pitchFamily="18" charset="0"/>
              <a:cs typeface="Times New Roman" panose="02020603050405020304" pitchFamily="18" charset="0"/>
            </a:endParaRPr>
          </a:p>
          <a:p>
            <a:pPr algn="just"/>
            <a:r>
              <a:rPr lang="en-IN" sz="2800" dirty="0" smtClean="0">
                <a:latin typeface="Times New Roman" panose="02020603050405020304" pitchFamily="18" charset="0"/>
                <a:cs typeface="Times New Roman" panose="02020603050405020304" pitchFamily="18" charset="0"/>
              </a:rPr>
              <a:t>Electronic </a:t>
            </a:r>
            <a:r>
              <a:rPr lang="en-IN" sz="2800" dirty="0">
                <a:latin typeface="Times New Roman" panose="02020603050405020304" pitchFamily="18" charset="0"/>
                <a:cs typeface="Times New Roman" panose="02020603050405020304" pitchFamily="18" charset="0"/>
              </a:rPr>
              <a:t>ID tags and readers are becoming more common for managing feeding, milking, breeding, and health care of individual </a:t>
            </a:r>
            <a:r>
              <a:rPr lang="en-IN" sz="2800" dirty="0" smtClean="0">
                <a:latin typeface="Times New Roman" panose="02020603050405020304" pitchFamily="18" charset="0"/>
                <a:cs typeface="Times New Roman" panose="02020603050405020304" pitchFamily="18" charset="0"/>
              </a:rPr>
              <a:t>cows with </a:t>
            </a:r>
            <a:r>
              <a:rPr lang="en-IN" sz="2800" dirty="0">
                <a:latin typeface="Times New Roman" panose="02020603050405020304" pitchFamily="18" charset="0"/>
                <a:cs typeface="Times New Roman" panose="02020603050405020304" pitchFamily="18" charset="0"/>
              </a:rPr>
              <a:t>the data transferred to an on-farm computer, especially for large herds. </a:t>
            </a:r>
            <a:endParaRPr lang="en-IN" sz="2800" dirty="0" smtClean="0">
              <a:latin typeface="Times New Roman" panose="02020603050405020304" pitchFamily="18" charset="0"/>
              <a:cs typeface="Times New Roman" panose="02020603050405020304" pitchFamily="18" charset="0"/>
            </a:endParaRPr>
          </a:p>
          <a:p>
            <a:pPr algn="just"/>
            <a:r>
              <a:rPr lang="en-IN" sz="2800" dirty="0" smtClean="0">
                <a:latin typeface="Times New Roman" panose="02020603050405020304" pitchFamily="18" charset="0"/>
                <a:cs typeface="Times New Roman" panose="02020603050405020304" pitchFamily="18" charset="0"/>
              </a:rPr>
              <a:t>In </a:t>
            </a:r>
            <a:r>
              <a:rPr lang="en-IN" sz="2800" dirty="0">
                <a:latin typeface="Times New Roman" panose="02020603050405020304" pitchFamily="18" charset="0"/>
                <a:cs typeface="Times New Roman" panose="02020603050405020304" pitchFamily="18" charset="0"/>
              </a:rPr>
              <a:t>some countries, unique ID for each animal is mandatory.</a:t>
            </a:r>
            <a:endParaRPr lang="en-IN" sz="2800" b="1" dirty="0">
              <a:latin typeface="Times New Roman" panose="02020603050405020304" pitchFamily="18" charset="0"/>
              <a:cs typeface="Times New Roman" panose="02020603050405020304" pitchFamily="18" charset="0"/>
            </a:endParaRPr>
          </a:p>
          <a:p>
            <a:pPr marL="0" indent="0" algn="just">
              <a:buNone/>
            </a:pP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9465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461554"/>
            <a:ext cx="10058400" cy="949235"/>
          </a:xfrm>
        </p:spPr>
        <p:txBody>
          <a:bodyPr>
            <a:normAutofit/>
          </a:bodyPr>
          <a:lstStyle/>
          <a:p>
            <a:pPr algn="ctr"/>
            <a:r>
              <a:rPr lang="en-IN" sz="3200" b="1" dirty="0">
                <a:solidFill>
                  <a:srgbClr val="FFFF00"/>
                </a:solidFill>
                <a:latin typeface="Arial" panose="020B0604020202020204" pitchFamily="34" charset="0"/>
                <a:cs typeface="Arial" panose="020B0604020202020204" pitchFamily="34" charset="0"/>
              </a:rPr>
              <a:t>Parentage </a:t>
            </a:r>
            <a:r>
              <a:rPr lang="en-IN" sz="3200" b="1" dirty="0" smtClean="0">
                <a:solidFill>
                  <a:srgbClr val="FFFF00"/>
                </a:solidFill>
                <a:latin typeface="Arial" panose="020B0604020202020204" pitchFamily="34" charset="0"/>
                <a:cs typeface="Arial" panose="020B0604020202020204" pitchFamily="34" charset="0"/>
              </a:rPr>
              <a:t>recording (</a:t>
            </a:r>
            <a:r>
              <a:rPr lang="en-IN" sz="3200" b="1" dirty="0">
                <a:solidFill>
                  <a:srgbClr val="FFFF00"/>
                </a:solidFill>
                <a:latin typeface="Arial" panose="020B0604020202020204" pitchFamily="34" charset="0"/>
                <a:cs typeface="Arial" panose="020B0604020202020204" pitchFamily="34" charset="0"/>
              </a:rPr>
              <a:t>P</a:t>
            </a:r>
            <a:r>
              <a:rPr lang="en-IN" sz="3200" b="1" dirty="0" smtClean="0">
                <a:solidFill>
                  <a:srgbClr val="FFFF00"/>
                </a:solidFill>
                <a:latin typeface="Arial" panose="020B0604020202020204" pitchFamily="34" charset="0"/>
                <a:cs typeface="Arial" panose="020B0604020202020204" pitchFamily="34" charset="0"/>
              </a:rPr>
              <a:t>edigree)</a:t>
            </a:r>
            <a:endParaRPr lang="en-IN" sz="3200" b="1" dirty="0">
              <a:solidFill>
                <a:srgbClr val="FFFF00"/>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066800" y="1480457"/>
            <a:ext cx="10058400" cy="4554583"/>
          </a:xfrm>
        </p:spPr>
        <p:txBody>
          <a:bodyPr>
            <a:noAutofit/>
          </a:bodyPr>
          <a:lstStyle/>
          <a:p>
            <a:pPr marL="0" indent="0" algn="just">
              <a:buNone/>
            </a:pPr>
            <a:r>
              <a:rPr lang="en-IN" sz="2400" dirty="0">
                <a:latin typeface="Times New Roman" panose="02020603050405020304" pitchFamily="18" charset="0"/>
                <a:cs typeface="Times New Roman" panose="02020603050405020304" pitchFamily="18" charset="0"/>
              </a:rPr>
              <a:t>Genetic improvement was slow before breeders began to summarize and use performance information from bulls’ daughters. </a:t>
            </a:r>
            <a:endParaRPr lang="en-IN" sz="2400" dirty="0" smtClean="0">
              <a:latin typeface="Times New Roman" panose="02020603050405020304" pitchFamily="18" charset="0"/>
              <a:cs typeface="Times New Roman" panose="02020603050405020304" pitchFamily="18" charset="0"/>
            </a:endParaRPr>
          </a:p>
          <a:p>
            <a:pPr marL="0" indent="0" algn="just">
              <a:buNone/>
            </a:pPr>
            <a:r>
              <a:rPr lang="en-IN" sz="2400" dirty="0" smtClean="0">
                <a:latin typeface="Times New Roman" panose="02020603050405020304" pitchFamily="18" charset="0"/>
                <a:cs typeface="Times New Roman" panose="02020603050405020304" pitchFamily="18" charset="0"/>
              </a:rPr>
              <a:t>Proper </a:t>
            </a:r>
            <a:r>
              <a:rPr lang="en-IN" sz="2400" dirty="0">
                <a:latin typeface="Times New Roman" panose="02020603050405020304" pitchFamily="18" charset="0"/>
                <a:cs typeface="Times New Roman" panose="02020603050405020304" pitchFamily="18" charset="0"/>
              </a:rPr>
              <a:t>recording of sire ID was required for this advance and has been used throughout the last century in selection decisions. </a:t>
            </a:r>
            <a:endParaRPr lang="en-IN" sz="2400" dirty="0" smtClean="0">
              <a:latin typeface="Times New Roman" panose="02020603050405020304" pitchFamily="18" charset="0"/>
              <a:cs typeface="Times New Roman" panose="02020603050405020304" pitchFamily="18" charset="0"/>
            </a:endParaRPr>
          </a:p>
          <a:p>
            <a:pPr marL="0" indent="0" algn="just">
              <a:buNone/>
            </a:pPr>
            <a:r>
              <a:rPr lang="en-IN" sz="2400" dirty="0" smtClean="0">
                <a:latin typeface="Times New Roman" panose="02020603050405020304" pitchFamily="18" charset="0"/>
                <a:cs typeface="Times New Roman" panose="02020603050405020304" pitchFamily="18" charset="0"/>
              </a:rPr>
              <a:t>Proper </a:t>
            </a:r>
            <a:r>
              <a:rPr lang="en-IN" sz="2400" dirty="0">
                <a:latin typeface="Times New Roman" panose="02020603050405020304" pitchFamily="18" charset="0"/>
                <a:cs typeface="Times New Roman" panose="02020603050405020304" pitchFamily="18" charset="0"/>
              </a:rPr>
              <a:t>recording of dam ID was </a:t>
            </a:r>
            <a:r>
              <a:rPr lang="en-IN" sz="2400" dirty="0" smtClean="0">
                <a:latin typeface="Times New Roman" panose="02020603050405020304" pitchFamily="18" charset="0"/>
                <a:cs typeface="Times New Roman" panose="02020603050405020304" pitchFamily="18" charset="0"/>
              </a:rPr>
              <a:t>also encouraged to accurate </a:t>
            </a:r>
            <a:r>
              <a:rPr lang="en-IN" sz="2400" dirty="0">
                <a:latin typeface="Times New Roman" panose="02020603050405020304" pitchFamily="18" charset="0"/>
                <a:cs typeface="Times New Roman" panose="02020603050405020304" pitchFamily="18" charset="0"/>
              </a:rPr>
              <a:t>estimates of </a:t>
            </a:r>
            <a:r>
              <a:rPr lang="en-IN" sz="2400" dirty="0" smtClean="0">
                <a:latin typeface="Times New Roman" panose="02020603050405020304" pitchFamily="18" charset="0"/>
                <a:cs typeface="Times New Roman" panose="02020603050405020304" pitchFamily="18" charset="0"/>
              </a:rPr>
              <a:t>genetic merit. </a:t>
            </a:r>
          </a:p>
          <a:p>
            <a:pPr marL="0" indent="0" algn="just">
              <a:buNone/>
            </a:pPr>
            <a:r>
              <a:rPr lang="en-IN" sz="2400" dirty="0" smtClean="0">
                <a:latin typeface="Times New Roman" panose="02020603050405020304" pitchFamily="18" charset="0"/>
                <a:cs typeface="Times New Roman" panose="02020603050405020304" pitchFamily="18" charset="0"/>
              </a:rPr>
              <a:t>Cows </a:t>
            </a:r>
            <a:r>
              <a:rPr lang="en-IN" sz="2400" dirty="0">
                <a:latin typeface="Times New Roman" panose="02020603050405020304" pitchFamily="18" charset="0"/>
                <a:cs typeface="Times New Roman" panose="02020603050405020304" pitchFamily="18" charset="0"/>
              </a:rPr>
              <a:t>of high genetic merit were designated as elite and usually were mated to top sires to provide young bulls for progeny-test programs of AI organizations. </a:t>
            </a:r>
            <a:endParaRPr lang="en-IN" sz="2400" dirty="0" smtClean="0">
              <a:latin typeface="Times New Roman" panose="02020603050405020304" pitchFamily="18" charset="0"/>
              <a:cs typeface="Times New Roman" panose="02020603050405020304" pitchFamily="18" charset="0"/>
            </a:endParaRPr>
          </a:p>
          <a:p>
            <a:pPr marL="0" indent="0" algn="just">
              <a:buNone/>
            </a:pPr>
            <a:r>
              <a:rPr lang="en-IN" sz="2400" dirty="0" smtClean="0">
                <a:latin typeface="Times New Roman" panose="02020603050405020304" pitchFamily="18" charset="0"/>
                <a:cs typeface="Times New Roman" panose="02020603050405020304" pitchFamily="18" charset="0"/>
              </a:rPr>
              <a:t>Genetic </a:t>
            </a:r>
            <a:r>
              <a:rPr lang="en-IN" sz="2400" dirty="0">
                <a:latin typeface="Times New Roman" panose="02020603050405020304" pitchFamily="18" charset="0"/>
                <a:cs typeface="Times New Roman" panose="02020603050405020304" pitchFamily="18" charset="0"/>
              </a:rPr>
              <a:t>evaluation systems today use sophisticated statistical models that can include performance information from many or all known pedigree relationships.</a:t>
            </a:r>
            <a:endParaRPr lang="en-IN" sz="2400" b="1" dirty="0">
              <a:latin typeface="Times New Roman" panose="02020603050405020304" pitchFamily="18" charset="0"/>
              <a:cs typeface="Times New Roman" panose="02020603050405020304" pitchFamily="18" charset="0"/>
            </a:endParaRPr>
          </a:p>
          <a:p>
            <a:pPr marL="0" indent="0" algn="just">
              <a:buNone/>
            </a:pP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96011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IN" sz="3200" b="1" dirty="0">
                <a:solidFill>
                  <a:srgbClr val="FFFF00"/>
                </a:solidFill>
                <a:latin typeface="Times New Roman" panose="02020603050405020304" pitchFamily="18" charset="0"/>
                <a:cs typeface="Times New Roman" panose="02020603050405020304" pitchFamily="18" charset="0"/>
              </a:rPr>
              <a:t>Performance recording</a:t>
            </a:r>
          </a:p>
        </p:txBody>
      </p:sp>
      <p:sp>
        <p:nvSpPr>
          <p:cNvPr id="3" name="Content Placeholder 2"/>
          <p:cNvSpPr>
            <a:spLocks noGrp="1"/>
          </p:cNvSpPr>
          <p:nvPr>
            <p:ph idx="1"/>
          </p:nvPr>
        </p:nvSpPr>
        <p:spPr>
          <a:xfrm>
            <a:off x="1066800" y="1708727"/>
            <a:ext cx="10058400" cy="4326313"/>
          </a:xfrm>
        </p:spPr>
        <p:txBody>
          <a:bodyPr>
            <a:normAutofit/>
          </a:bodyPr>
          <a:lstStyle/>
          <a:p>
            <a:pPr algn="just"/>
            <a:r>
              <a:rPr lang="en-IN" sz="2800" dirty="0">
                <a:latin typeface="Times New Roman" panose="02020603050405020304" pitchFamily="18" charset="0"/>
                <a:cs typeface="Times New Roman" panose="02020603050405020304" pitchFamily="18" charset="0"/>
              </a:rPr>
              <a:t>Little genetic improvement can be achieved without objective measurement of traits targeted for improvement</a:t>
            </a:r>
            <a:r>
              <a:rPr lang="en-IN" sz="2800" dirty="0" smtClean="0">
                <a:latin typeface="Times New Roman" panose="02020603050405020304" pitchFamily="18" charset="0"/>
                <a:cs typeface="Times New Roman" panose="02020603050405020304" pitchFamily="18" charset="0"/>
              </a:rPr>
              <a:t>.</a:t>
            </a:r>
          </a:p>
          <a:p>
            <a:pPr algn="just"/>
            <a:r>
              <a:rPr lang="en-IN" sz="2800" dirty="0" smtClean="0">
                <a:latin typeface="Times New Roman" panose="02020603050405020304" pitchFamily="18" charset="0"/>
                <a:cs typeface="Times New Roman" panose="02020603050405020304" pitchFamily="18" charset="0"/>
              </a:rPr>
              <a:t>Countries </a:t>
            </a:r>
            <a:r>
              <a:rPr lang="en-IN" sz="2800" dirty="0">
                <a:latin typeface="Times New Roman" panose="02020603050405020304" pitchFamily="18" charset="0"/>
                <a:cs typeface="Times New Roman" panose="02020603050405020304" pitchFamily="18" charset="0"/>
              </a:rPr>
              <a:t>vary considerably in percentage of cows that are in milk-recording programs. </a:t>
            </a:r>
            <a:endParaRPr lang="en-IN" sz="2800" dirty="0" smtClean="0">
              <a:latin typeface="Times New Roman" panose="02020603050405020304" pitchFamily="18" charset="0"/>
              <a:cs typeface="Times New Roman" panose="02020603050405020304" pitchFamily="18" charset="0"/>
            </a:endParaRPr>
          </a:p>
          <a:p>
            <a:pPr algn="just"/>
            <a:r>
              <a:rPr lang="en-IN" sz="2800" dirty="0" smtClean="0">
                <a:latin typeface="Times New Roman" panose="02020603050405020304" pitchFamily="18" charset="0"/>
                <a:cs typeface="Times New Roman" panose="02020603050405020304" pitchFamily="18" charset="0"/>
              </a:rPr>
              <a:t>In </a:t>
            </a:r>
            <a:r>
              <a:rPr lang="en-IN" sz="2800" dirty="0">
                <a:latin typeface="Times New Roman" panose="02020603050405020304" pitchFamily="18" charset="0"/>
                <a:cs typeface="Times New Roman" panose="02020603050405020304" pitchFamily="18" charset="0"/>
              </a:rPr>
              <a:t>the United States, almost 50% of dairy cows are enrolled in a dairy records management program, which supplies performance records to the national </a:t>
            </a:r>
            <a:r>
              <a:rPr lang="en-IN" sz="2800" dirty="0" smtClean="0">
                <a:latin typeface="Times New Roman" panose="02020603050405020304" pitchFamily="18" charset="0"/>
                <a:cs typeface="Times New Roman" panose="02020603050405020304" pitchFamily="18" charset="0"/>
              </a:rPr>
              <a:t>database. </a:t>
            </a:r>
          </a:p>
          <a:p>
            <a:pPr algn="just"/>
            <a:r>
              <a:rPr lang="en-IN" sz="2800" dirty="0">
                <a:latin typeface="Times New Roman" panose="02020603050405020304" pitchFamily="18" charset="0"/>
                <a:cs typeface="Times New Roman" panose="02020603050405020304" pitchFamily="18" charset="0"/>
              </a:rPr>
              <a:t>P</a:t>
            </a:r>
            <a:r>
              <a:rPr lang="en-IN" sz="2800" dirty="0" smtClean="0">
                <a:latin typeface="Times New Roman" panose="02020603050405020304" pitchFamily="18" charset="0"/>
                <a:cs typeface="Times New Roman" panose="02020603050405020304" pitchFamily="18" charset="0"/>
              </a:rPr>
              <a:t>arentage </a:t>
            </a:r>
            <a:r>
              <a:rPr lang="en-IN" sz="2800" dirty="0">
                <a:latin typeface="Times New Roman" panose="02020603050405020304" pitchFamily="18" charset="0"/>
                <a:cs typeface="Times New Roman" panose="02020603050405020304" pitchFamily="18" charset="0"/>
              </a:rPr>
              <a:t>of only about two-thirds of those cows is known.</a:t>
            </a:r>
            <a:endParaRPr lang="en-IN" sz="2800" b="1" dirty="0">
              <a:latin typeface="Times New Roman" panose="02020603050405020304" pitchFamily="18" charset="0"/>
              <a:cs typeface="Times New Roman" panose="02020603050405020304" pitchFamily="18" charset="0"/>
            </a:endParaRPr>
          </a:p>
          <a:p>
            <a:pPr marL="0" indent="0" algn="just">
              <a:buNone/>
            </a:pP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86041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66800" y="452583"/>
            <a:ext cx="10058400" cy="5582458"/>
          </a:xfrm>
        </p:spPr>
        <p:txBody>
          <a:bodyPr>
            <a:noAutofit/>
          </a:bodyPr>
          <a:lstStyle/>
          <a:p>
            <a:pPr marL="0" indent="0">
              <a:buNone/>
            </a:pPr>
            <a:endParaRPr lang="en-IN" sz="2000" dirty="0" smtClean="0">
              <a:latin typeface="Times New Roman" panose="02020603050405020304" pitchFamily="18" charset="0"/>
              <a:cs typeface="Times New Roman" panose="02020603050405020304" pitchFamily="18" charset="0"/>
            </a:endParaRPr>
          </a:p>
          <a:p>
            <a:pPr marL="0" indent="0" algn="just">
              <a:buNone/>
            </a:pPr>
            <a:r>
              <a:rPr lang="en-IN" sz="2000" dirty="0" smtClean="0">
                <a:latin typeface="Times New Roman" panose="02020603050405020304" pitchFamily="18" charset="0"/>
                <a:cs typeface="Times New Roman" panose="02020603050405020304" pitchFamily="18" charset="0"/>
              </a:rPr>
              <a:t>The </a:t>
            </a:r>
            <a:r>
              <a:rPr lang="en-IN" sz="2000" dirty="0">
                <a:latin typeface="Times New Roman" panose="02020603050405020304" pitchFamily="18" charset="0"/>
                <a:cs typeface="Times New Roman" panose="02020603050405020304" pitchFamily="18" charset="0"/>
              </a:rPr>
              <a:t>first traits to be evaluated in most countries were milk and butterfat yield and percentage. </a:t>
            </a:r>
            <a:endParaRPr lang="en-IN" sz="2000" dirty="0" smtClean="0">
              <a:latin typeface="Times New Roman" panose="02020603050405020304" pitchFamily="18" charset="0"/>
              <a:cs typeface="Times New Roman" panose="02020603050405020304" pitchFamily="18" charset="0"/>
            </a:endParaRPr>
          </a:p>
          <a:p>
            <a:pPr marL="0" indent="0" algn="just">
              <a:buNone/>
            </a:pPr>
            <a:r>
              <a:rPr lang="en-IN" sz="2000" dirty="0" smtClean="0">
                <a:latin typeface="Times New Roman" panose="02020603050405020304" pitchFamily="18" charset="0"/>
                <a:cs typeface="Times New Roman" panose="02020603050405020304" pitchFamily="18" charset="0"/>
              </a:rPr>
              <a:t>Since </a:t>
            </a:r>
            <a:r>
              <a:rPr lang="en-IN" sz="2000" dirty="0">
                <a:latin typeface="Times New Roman" panose="02020603050405020304" pitchFamily="18" charset="0"/>
                <a:cs typeface="Times New Roman" panose="02020603050405020304" pitchFamily="18" charset="0"/>
              </a:rPr>
              <a:t>the 1970s, accurate evaluation of protein yield and percentage, conformation traits, </a:t>
            </a:r>
            <a:endParaRPr lang="en-IN" sz="2000" dirty="0" smtClean="0">
              <a:latin typeface="Times New Roman" panose="02020603050405020304" pitchFamily="18" charset="0"/>
              <a:cs typeface="Times New Roman" panose="02020603050405020304" pitchFamily="18" charset="0"/>
            </a:endParaRPr>
          </a:p>
          <a:p>
            <a:pPr marL="0" indent="0" algn="just">
              <a:buNone/>
            </a:pPr>
            <a:r>
              <a:rPr lang="en-IN" sz="2000" dirty="0" smtClean="0">
                <a:latin typeface="Times New Roman" panose="02020603050405020304" pitchFamily="18" charset="0"/>
                <a:cs typeface="Times New Roman" panose="02020603050405020304" pitchFamily="18" charset="0"/>
              </a:rPr>
              <a:t>calving </a:t>
            </a:r>
            <a:r>
              <a:rPr lang="en-IN" sz="2000" dirty="0">
                <a:latin typeface="Times New Roman" panose="02020603050405020304" pitchFamily="18" charset="0"/>
                <a:cs typeface="Times New Roman" panose="02020603050405020304" pitchFamily="18" charset="0"/>
              </a:rPr>
              <a:t>traits (calving </a:t>
            </a:r>
            <a:r>
              <a:rPr lang="en-IN" sz="2000" dirty="0" smtClean="0">
                <a:latin typeface="Times New Roman" panose="02020603050405020304" pitchFamily="18" charset="0"/>
                <a:cs typeface="Times New Roman" panose="02020603050405020304" pitchFamily="18" charset="0"/>
              </a:rPr>
              <a:t>ease / dystocia</a:t>
            </a:r>
            <a:r>
              <a:rPr lang="en-IN" sz="2000" dirty="0">
                <a:latin typeface="Times New Roman" panose="02020603050405020304" pitchFamily="18" charset="0"/>
                <a:cs typeface="Times New Roman" panose="02020603050405020304" pitchFamily="18" charset="0"/>
              </a:rPr>
              <a:t>, stillbirth/calf survival, calf </a:t>
            </a:r>
            <a:r>
              <a:rPr lang="en-IN" sz="2000" dirty="0" smtClean="0">
                <a:latin typeface="Times New Roman" panose="02020603050405020304" pitchFamily="18" charset="0"/>
                <a:cs typeface="Times New Roman" panose="02020603050405020304" pitchFamily="18" charset="0"/>
              </a:rPr>
              <a:t>size / birth weight and </a:t>
            </a:r>
            <a:r>
              <a:rPr lang="en-IN" sz="2000" dirty="0">
                <a:latin typeface="Times New Roman" panose="02020603050405020304" pitchFamily="18" charset="0"/>
                <a:cs typeface="Times New Roman" panose="02020603050405020304" pitchFamily="18" charset="0"/>
              </a:rPr>
              <a:t>gestation length</a:t>
            </a:r>
            <a:r>
              <a:rPr lang="en-IN" sz="2000" dirty="0" smtClean="0">
                <a:latin typeface="Times New Roman" panose="02020603050405020304" pitchFamily="18" charset="0"/>
                <a:cs typeface="Times New Roman" panose="02020603050405020304" pitchFamily="18" charset="0"/>
              </a:rPr>
              <a:t>),</a:t>
            </a:r>
          </a:p>
          <a:p>
            <a:pPr marL="0" indent="0" algn="just">
              <a:buNone/>
            </a:pPr>
            <a:r>
              <a:rPr lang="en-IN" sz="2000" dirty="0" smtClean="0">
                <a:latin typeface="Times New Roman" panose="02020603050405020304" pitchFamily="18" charset="0"/>
                <a:cs typeface="Times New Roman" panose="02020603050405020304" pitchFamily="18" charset="0"/>
              </a:rPr>
              <a:t>longevity </a:t>
            </a:r>
            <a:r>
              <a:rPr lang="en-IN" sz="2000" dirty="0">
                <a:latin typeface="Times New Roman" panose="02020603050405020304" pitchFamily="18" charset="0"/>
                <a:cs typeface="Times New Roman" panose="02020603050405020304" pitchFamily="18" charset="0"/>
              </a:rPr>
              <a:t>(herd life, productive life, stayability, survival, and risk of involuntary culling), </a:t>
            </a:r>
            <a:endParaRPr lang="en-IN" sz="2000" dirty="0" smtClean="0">
              <a:latin typeface="Times New Roman" panose="02020603050405020304" pitchFamily="18" charset="0"/>
              <a:cs typeface="Times New Roman" panose="02020603050405020304" pitchFamily="18" charset="0"/>
            </a:endParaRPr>
          </a:p>
          <a:p>
            <a:pPr marL="0" indent="0" algn="just">
              <a:buNone/>
            </a:pPr>
            <a:r>
              <a:rPr lang="en-IN" sz="2000" dirty="0" smtClean="0">
                <a:latin typeface="Times New Roman" panose="02020603050405020304" pitchFamily="18" charset="0"/>
                <a:cs typeface="Times New Roman" panose="02020603050405020304" pitchFamily="18" charset="0"/>
              </a:rPr>
              <a:t>mastitis </a:t>
            </a:r>
            <a:r>
              <a:rPr lang="en-IN" sz="2000" dirty="0">
                <a:latin typeface="Times New Roman" panose="02020603050405020304" pitchFamily="18" charset="0"/>
                <a:cs typeface="Times New Roman" panose="02020603050405020304" pitchFamily="18" charset="0"/>
              </a:rPr>
              <a:t>resistance (udder </a:t>
            </a:r>
            <a:r>
              <a:rPr lang="en-IN" sz="2000" dirty="0" smtClean="0">
                <a:latin typeface="Times New Roman" panose="02020603050405020304" pitchFamily="18" charset="0"/>
                <a:cs typeface="Times New Roman" panose="02020603050405020304" pitchFamily="18" charset="0"/>
              </a:rPr>
              <a:t>health / traits</a:t>
            </a:r>
            <a:r>
              <a:rPr lang="en-IN" sz="2000" dirty="0">
                <a:latin typeface="Times New Roman" panose="02020603050405020304" pitchFamily="18" charset="0"/>
                <a:cs typeface="Times New Roman" panose="02020603050405020304" pitchFamily="18" charset="0"/>
              </a:rPr>
              <a:t>, somatic cell </a:t>
            </a:r>
            <a:r>
              <a:rPr lang="en-IN" sz="2000" dirty="0" smtClean="0">
                <a:latin typeface="Times New Roman" panose="02020603050405020304" pitchFamily="18" charset="0"/>
                <a:cs typeface="Times New Roman" panose="02020603050405020304" pitchFamily="18" charset="0"/>
              </a:rPr>
              <a:t>count / score and </a:t>
            </a:r>
            <a:r>
              <a:rPr lang="en-IN" sz="2000" dirty="0">
                <a:latin typeface="Times New Roman" panose="02020603050405020304" pitchFamily="18" charset="0"/>
                <a:cs typeface="Times New Roman" panose="02020603050405020304" pitchFamily="18" charset="0"/>
              </a:rPr>
              <a:t>clinical mastitis</a:t>
            </a:r>
            <a:r>
              <a:rPr lang="en-IN" sz="2000" dirty="0" smtClean="0">
                <a:latin typeface="Times New Roman" panose="02020603050405020304" pitchFamily="18" charset="0"/>
                <a:cs typeface="Times New Roman" panose="02020603050405020304" pitchFamily="18" charset="0"/>
              </a:rPr>
              <a:t>) </a:t>
            </a:r>
          </a:p>
          <a:p>
            <a:pPr marL="0" indent="0" algn="just">
              <a:buNone/>
            </a:pPr>
            <a:r>
              <a:rPr lang="en-IN" sz="2000" dirty="0" smtClean="0">
                <a:latin typeface="Times New Roman" panose="02020603050405020304" pitchFamily="18" charset="0"/>
                <a:cs typeface="Times New Roman" panose="02020603050405020304" pitchFamily="18" charset="0"/>
              </a:rPr>
              <a:t>female </a:t>
            </a:r>
            <a:r>
              <a:rPr lang="en-IN" sz="2000" dirty="0">
                <a:latin typeface="Times New Roman" panose="02020603050405020304" pitchFamily="18" charset="0"/>
                <a:cs typeface="Times New Roman" panose="02020603050405020304" pitchFamily="18" charset="0"/>
              </a:rPr>
              <a:t>fertility (heifer and cow conception rates, daughter pregnancy rate, non-return rate, number of inseminations, days open, calving interval, and other reproductive </a:t>
            </a:r>
            <a:r>
              <a:rPr lang="en-IN" sz="2000" dirty="0" smtClean="0">
                <a:latin typeface="Times New Roman" panose="02020603050405020304" pitchFamily="18" charset="0"/>
                <a:cs typeface="Times New Roman" panose="02020603050405020304" pitchFamily="18" charset="0"/>
              </a:rPr>
              <a:t>intervals)</a:t>
            </a:r>
          </a:p>
          <a:p>
            <a:pPr marL="0" indent="0" algn="just">
              <a:buNone/>
            </a:pPr>
            <a:r>
              <a:rPr lang="en-IN" sz="2000" dirty="0" smtClean="0">
                <a:latin typeface="Times New Roman" panose="02020603050405020304" pitchFamily="18" charset="0"/>
                <a:cs typeface="Times New Roman" panose="02020603050405020304" pitchFamily="18" charset="0"/>
              </a:rPr>
              <a:t>workability </a:t>
            </a:r>
            <a:r>
              <a:rPr lang="en-IN" sz="2000" dirty="0">
                <a:latin typeface="Times New Roman" panose="02020603050405020304" pitchFamily="18" charset="0"/>
                <a:cs typeface="Times New Roman" panose="02020603050405020304" pitchFamily="18" charset="0"/>
              </a:rPr>
              <a:t>(milking speed and temperament) have been initiated in many countries</a:t>
            </a:r>
            <a:r>
              <a:rPr lang="en-IN" sz="2000" dirty="0" smtClean="0">
                <a:latin typeface="Times New Roman" panose="02020603050405020304" pitchFamily="18" charset="0"/>
                <a:cs typeface="Times New Roman" panose="02020603050405020304" pitchFamily="18" charset="0"/>
              </a:rPr>
              <a:t>.</a:t>
            </a:r>
            <a:endParaRPr lang="en-IN" sz="2000" b="1" dirty="0">
              <a:latin typeface="Times New Roman" panose="02020603050405020304" pitchFamily="18" charset="0"/>
              <a:cs typeface="Times New Roman" panose="02020603050405020304" pitchFamily="18" charset="0"/>
            </a:endParaRPr>
          </a:p>
          <a:p>
            <a:pPr marL="0" indent="0" algn="just">
              <a:buNone/>
            </a:pPr>
            <a:endParaRPr lang="en-IN" sz="2600" dirty="0">
              <a:solidFill>
                <a:srgbClr val="FF0000"/>
              </a:solidFill>
              <a:latin typeface="Times New Roman" panose="02020603050405020304" pitchFamily="18" charset="0"/>
              <a:cs typeface="Times New Roman" panose="02020603050405020304" pitchFamily="18" charset="0"/>
            </a:endParaRPr>
          </a:p>
          <a:p>
            <a:endParaRPr lang="en-IN" sz="2400" dirty="0"/>
          </a:p>
        </p:txBody>
      </p:sp>
    </p:spTree>
    <p:extLst>
      <p:ext uri="{BB962C8B-B14F-4D97-AF65-F5344CB8AC3E}">
        <p14:creationId xmlns:p14="http://schemas.microsoft.com/office/powerpoint/2010/main" val="764550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14103"/>
            <a:ext cx="10058400" cy="818606"/>
          </a:xfrm>
        </p:spPr>
        <p:txBody>
          <a:bodyPr>
            <a:normAutofit fontScale="90000"/>
          </a:bodyPr>
          <a:lstStyle/>
          <a:p>
            <a:pPr algn="ctr"/>
            <a:r>
              <a:rPr lang="en-IN" sz="3600" b="1" dirty="0" smtClean="0">
                <a:solidFill>
                  <a:srgbClr val="FFFF00"/>
                </a:solidFill>
                <a:latin typeface="Times New Roman" panose="02020603050405020304" pitchFamily="18" charset="0"/>
                <a:cs typeface="Times New Roman" panose="02020603050405020304" pitchFamily="18" charset="0"/>
              </a:rPr>
              <a:t/>
            </a:r>
            <a:br>
              <a:rPr lang="en-IN" sz="3600" b="1" dirty="0" smtClean="0">
                <a:solidFill>
                  <a:srgbClr val="FFFF00"/>
                </a:solidFill>
                <a:latin typeface="Times New Roman" panose="02020603050405020304" pitchFamily="18" charset="0"/>
                <a:cs typeface="Times New Roman" panose="02020603050405020304" pitchFamily="18" charset="0"/>
              </a:rPr>
            </a:br>
            <a:r>
              <a:rPr lang="en-IN" sz="3600" b="1" dirty="0" smtClean="0">
                <a:solidFill>
                  <a:srgbClr val="FFFF00"/>
                </a:solidFill>
                <a:latin typeface="Times New Roman" panose="02020603050405020304" pitchFamily="18" charset="0"/>
                <a:cs typeface="Times New Roman" panose="02020603050405020304" pitchFamily="18" charset="0"/>
              </a:rPr>
              <a:t>Artificial </a:t>
            </a:r>
            <a:r>
              <a:rPr lang="en-IN" sz="3600" b="1" dirty="0">
                <a:solidFill>
                  <a:srgbClr val="FFFF00"/>
                </a:solidFill>
                <a:latin typeface="Times New Roman" panose="02020603050405020304" pitchFamily="18" charset="0"/>
                <a:cs typeface="Times New Roman" panose="02020603050405020304" pitchFamily="18" charset="0"/>
              </a:rPr>
              <a:t>Insemination</a:t>
            </a:r>
            <a:br>
              <a:rPr lang="en-IN" sz="3600" b="1" dirty="0">
                <a:solidFill>
                  <a:srgbClr val="FFFF00"/>
                </a:solidFill>
                <a:latin typeface="Times New Roman" panose="02020603050405020304" pitchFamily="18" charset="0"/>
                <a:cs typeface="Times New Roman" panose="02020603050405020304" pitchFamily="18" charset="0"/>
              </a:rPr>
            </a:br>
            <a:endParaRPr lang="en-IN" sz="36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820091"/>
            <a:ext cx="10058400" cy="4214949"/>
          </a:xfrm>
        </p:spPr>
        <p:txBody>
          <a:bodyPr>
            <a:normAutofit fontScale="85000" lnSpcReduction="10000"/>
          </a:bodyPr>
          <a:lstStyle/>
          <a:p>
            <a:pPr marL="0" indent="0" algn="just">
              <a:buNone/>
            </a:pPr>
            <a:r>
              <a:rPr lang="en-IN" sz="2600" dirty="0">
                <a:latin typeface="Times New Roman" panose="02020603050405020304" pitchFamily="18" charset="0"/>
                <a:cs typeface="Times New Roman" panose="02020603050405020304" pitchFamily="18" charset="0"/>
              </a:rPr>
              <a:t>Because some dilution of semen can provide nearly as high a conception rate as the original collected sample, 100 progeny or more can originate from a single ejaculate. </a:t>
            </a:r>
            <a:endParaRPr lang="en-IN" sz="2600" dirty="0" smtClean="0">
              <a:latin typeface="Times New Roman" panose="02020603050405020304" pitchFamily="18" charset="0"/>
              <a:cs typeface="Times New Roman" panose="02020603050405020304" pitchFamily="18" charset="0"/>
            </a:endParaRPr>
          </a:p>
          <a:p>
            <a:pPr marL="0" indent="0" algn="just">
              <a:buNone/>
            </a:pPr>
            <a:r>
              <a:rPr lang="en-IN" sz="2600" dirty="0" smtClean="0">
                <a:latin typeface="Times New Roman" panose="02020603050405020304" pitchFamily="18" charset="0"/>
                <a:cs typeface="Times New Roman" panose="02020603050405020304" pitchFamily="18" charset="0"/>
              </a:rPr>
              <a:t>In </a:t>
            </a:r>
            <a:r>
              <a:rPr lang="en-IN" sz="2600" dirty="0">
                <a:latin typeface="Times New Roman" panose="02020603050405020304" pitchFamily="18" charset="0"/>
                <a:cs typeface="Times New Roman" panose="02020603050405020304" pitchFamily="18" charset="0"/>
              </a:rPr>
              <a:t>addition, semen can be frozen and kept for decades without any serious compromise to fertility. </a:t>
            </a:r>
            <a:endParaRPr lang="en-IN" sz="2600" dirty="0" smtClean="0">
              <a:latin typeface="Times New Roman" panose="02020603050405020304" pitchFamily="18" charset="0"/>
              <a:cs typeface="Times New Roman" panose="02020603050405020304" pitchFamily="18" charset="0"/>
            </a:endParaRPr>
          </a:p>
          <a:p>
            <a:pPr marL="0" indent="0" algn="just">
              <a:buNone/>
            </a:pPr>
            <a:r>
              <a:rPr lang="en-IN" sz="2600" dirty="0" smtClean="0">
                <a:latin typeface="Times New Roman" panose="02020603050405020304" pitchFamily="18" charset="0"/>
                <a:cs typeface="Times New Roman" panose="02020603050405020304" pitchFamily="18" charset="0"/>
              </a:rPr>
              <a:t>The </a:t>
            </a:r>
            <a:r>
              <a:rPr lang="en-IN" sz="2600" dirty="0">
                <a:latin typeface="Times New Roman" panose="02020603050405020304" pitchFamily="18" charset="0"/>
                <a:cs typeface="Times New Roman" panose="02020603050405020304" pitchFamily="18" charset="0"/>
              </a:rPr>
              <a:t>ability to extend and freeze semen while achieving satisfactory fertility facilitates progeny testing early in a bull’s life. Whether the bull is transmitting favourable traits to his offspring. </a:t>
            </a:r>
            <a:endParaRPr lang="en-IN" sz="2600" dirty="0" smtClean="0">
              <a:latin typeface="Times New Roman" panose="02020603050405020304" pitchFamily="18" charset="0"/>
              <a:cs typeface="Times New Roman" panose="02020603050405020304" pitchFamily="18" charset="0"/>
            </a:endParaRPr>
          </a:p>
          <a:p>
            <a:pPr marL="0" indent="0" algn="just">
              <a:buNone/>
            </a:pPr>
            <a:r>
              <a:rPr lang="en-IN" sz="2600" dirty="0" smtClean="0">
                <a:latin typeface="Times New Roman" panose="02020603050405020304" pitchFamily="18" charset="0"/>
                <a:cs typeface="Times New Roman" panose="02020603050405020304" pitchFamily="18" charset="0"/>
              </a:rPr>
              <a:t>After </a:t>
            </a:r>
            <a:r>
              <a:rPr lang="en-IN" sz="2600" dirty="0">
                <a:latin typeface="Times New Roman" panose="02020603050405020304" pitchFamily="18" charset="0"/>
                <a:cs typeface="Times New Roman" panose="02020603050405020304" pitchFamily="18" charset="0"/>
              </a:rPr>
              <a:t>distribution of semen for a progeny test, most bulls traditionally were held in waiting until the outcome of the progeny test. </a:t>
            </a:r>
            <a:endParaRPr lang="en-IN" sz="2600" dirty="0" smtClean="0">
              <a:latin typeface="Times New Roman" panose="02020603050405020304" pitchFamily="18" charset="0"/>
              <a:cs typeface="Times New Roman" panose="02020603050405020304" pitchFamily="18" charset="0"/>
            </a:endParaRPr>
          </a:p>
          <a:p>
            <a:pPr marL="0" indent="0" algn="just">
              <a:buNone/>
            </a:pPr>
            <a:r>
              <a:rPr lang="en-IN" sz="2600" dirty="0" smtClean="0">
                <a:latin typeface="Times New Roman" panose="02020603050405020304" pitchFamily="18" charset="0"/>
                <a:cs typeface="Times New Roman" panose="02020603050405020304" pitchFamily="18" charset="0"/>
              </a:rPr>
              <a:t>Progeny </a:t>
            </a:r>
            <a:r>
              <a:rPr lang="en-IN" sz="2600" dirty="0">
                <a:latin typeface="Times New Roman" panose="02020603050405020304" pitchFamily="18" charset="0"/>
                <a:cs typeface="Times New Roman" panose="02020603050405020304" pitchFamily="18" charset="0"/>
              </a:rPr>
              <a:t>testing many bulls provided an opportunity to select from among them, keep only the best, and use those few bulls to produce several thousand daughters and, in some cases, millions of granddaughters. </a:t>
            </a:r>
            <a:endParaRPr lang="en-IN" dirty="0"/>
          </a:p>
        </p:txBody>
      </p:sp>
    </p:spTree>
    <p:extLst>
      <p:ext uri="{BB962C8B-B14F-4D97-AF65-F5344CB8AC3E}">
        <p14:creationId xmlns:p14="http://schemas.microsoft.com/office/powerpoint/2010/main" val="42811527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96686"/>
            <a:ext cx="10058400" cy="809897"/>
          </a:xfrm>
        </p:spPr>
        <p:txBody>
          <a:bodyPr>
            <a:noAutofit/>
          </a:bodyPr>
          <a:lstStyle/>
          <a:p>
            <a:pPr algn="ctr"/>
            <a:r>
              <a:rPr lang="en-IN" sz="3600" b="1" dirty="0" smtClean="0">
                <a:latin typeface="Times New Roman" panose="02020603050405020304" pitchFamily="18" charset="0"/>
                <a:cs typeface="Times New Roman" panose="02020603050405020304" pitchFamily="18" charset="0"/>
              </a:rPr>
              <a:t/>
            </a:r>
            <a:br>
              <a:rPr lang="en-IN" sz="3600" b="1" dirty="0" smtClean="0">
                <a:latin typeface="Times New Roman" panose="02020603050405020304" pitchFamily="18" charset="0"/>
                <a:cs typeface="Times New Roman" panose="02020603050405020304" pitchFamily="18" charset="0"/>
              </a:rPr>
            </a:br>
            <a:r>
              <a:rPr lang="en-IN" sz="3600" b="1" dirty="0" smtClean="0">
                <a:latin typeface="Times New Roman" panose="02020603050405020304" pitchFamily="18" charset="0"/>
                <a:cs typeface="Times New Roman" panose="02020603050405020304" pitchFamily="18" charset="0"/>
              </a:rPr>
              <a:t/>
            </a:r>
            <a:br>
              <a:rPr lang="en-IN" sz="3600" b="1" dirty="0" smtClean="0">
                <a:latin typeface="Times New Roman" panose="02020603050405020304" pitchFamily="18" charset="0"/>
                <a:cs typeface="Times New Roman" panose="02020603050405020304" pitchFamily="18" charset="0"/>
              </a:rPr>
            </a:br>
            <a:r>
              <a:rPr lang="en-IN" sz="3600" b="1" dirty="0" smtClean="0">
                <a:solidFill>
                  <a:srgbClr val="FFFF00"/>
                </a:solidFill>
                <a:latin typeface="Times New Roman" panose="02020603050405020304" pitchFamily="18" charset="0"/>
                <a:cs typeface="Times New Roman" panose="02020603050405020304" pitchFamily="18" charset="0"/>
              </a:rPr>
              <a:t>Genetic </a:t>
            </a:r>
            <a:r>
              <a:rPr lang="en-IN" sz="3600" b="1" dirty="0">
                <a:solidFill>
                  <a:srgbClr val="FFFF00"/>
                </a:solidFill>
                <a:latin typeface="Times New Roman" panose="02020603050405020304" pitchFamily="18" charset="0"/>
                <a:cs typeface="Times New Roman" panose="02020603050405020304" pitchFamily="18" charset="0"/>
              </a:rPr>
              <a:t>evaluation </a:t>
            </a:r>
            <a:r>
              <a:rPr lang="en-IN" sz="3600" b="1" dirty="0" smtClean="0">
                <a:solidFill>
                  <a:srgbClr val="FFFF00"/>
                </a:solidFill>
                <a:latin typeface="Times New Roman" panose="02020603050405020304" pitchFamily="18" charset="0"/>
                <a:cs typeface="Times New Roman" panose="02020603050405020304" pitchFamily="18" charset="0"/>
              </a:rPr>
              <a:t>systems Traditional </a:t>
            </a:r>
            <a:r>
              <a:rPr lang="en-IN" sz="3600" b="1" dirty="0">
                <a:solidFill>
                  <a:srgbClr val="FFFF00"/>
                </a:solidFill>
                <a:latin typeface="Times New Roman" panose="02020603050405020304" pitchFamily="18" charset="0"/>
                <a:cs typeface="Times New Roman" panose="02020603050405020304" pitchFamily="18" charset="0"/>
              </a:rPr>
              <a:t/>
            </a:r>
            <a:br>
              <a:rPr lang="en-IN" sz="3600" b="1" dirty="0">
                <a:solidFill>
                  <a:srgbClr val="FFFF00"/>
                </a:solidFill>
                <a:latin typeface="Times New Roman" panose="02020603050405020304" pitchFamily="18" charset="0"/>
                <a:cs typeface="Times New Roman" panose="02020603050405020304" pitchFamily="18" charset="0"/>
              </a:rPr>
            </a:br>
            <a:r>
              <a:rPr lang="en-IN" sz="3600" b="1" dirty="0">
                <a:solidFill>
                  <a:srgbClr val="FFFF00"/>
                </a:solidFill>
                <a:latin typeface="Times New Roman" panose="02020603050405020304" pitchFamily="18" charset="0"/>
                <a:cs typeface="Times New Roman" panose="02020603050405020304" pitchFamily="18" charset="0"/>
              </a:rPr>
              <a:t/>
            </a:r>
            <a:br>
              <a:rPr lang="en-IN" sz="3600" b="1" dirty="0">
                <a:solidFill>
                  <a:srgbClr val="FFFF00"/>
                </a:solidFill>
                <a:latin typeface="Times New Roman" panose="02020603050405020304" pitchFamily="18" charset="0"/>
                <a:cs typeface="Times New Roman" panose="02020603050405020304" pitchFamily="18" charset="0"/>
              </a:rPr>
            </a:br>
            <a:endParaRPr lang="en-IN" sz="3600"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066800" y="1593669"/>
            <a:ext cx="10058400" cy="4493622"/>
          </a:xfrm>
        </p:spPr>
        <p:txBody>
          <a:bodyPr>
            <a:normAutofit lnSpcReduction="10000"/>
          </a:bodyPr>
          <a:lstStyle/>
          <a:p>
            <a:pPr marL="0" indent="0" algn="just">
              <a:buNone/>
            </a:pPr>
            <a:r>
              <a:rPr lang="en-IN" sz="2600" dirty="0" smtClean="0">
                <a:latin typeface="Times New Roman" panose="02020603050405020304" pitchFamily="18" charset="0"/>
                <a:cs typeface="Times New Roman" panose="02020603050405020304" pitchFamily="18" charset="0"/>
              </a:rPr>
              <a:t>Accurate methods for evaluating genetic merit of bulls and cows for economically important traits are needed to identify those animals that are best suited to be parents of the next generation. </a:t>
            </a:r>
          </a:p>
          <a:p>
            <a:pPr marL="0" indent="0" algn="just">
              <a:buNone/>
            </a:pPr>
            <a:r>
              <a:rPr lang="en-IN" sz="2600" dirty="0" smtClean="0">
                <a:latin typeface="Times New Roman" panose="02020603050405020304" pitchFamily="18" charset="0"/>
                <a:cs typeface="Times New Roman" panose="02020603050405020304" pitchFamily="18" charset="0"/>
              </a:rPr>
              <a:t>The degree of system sophistication needed depends partially on effectiveness of the sampling program in randomizing bull daughters across herds that represent various management levels. </a:t>
            </a:r>
          </a:p>
          <a:p>
            <a:pPr marL="0" indent="0" algn="just">
              <a:buNone/>
            </a:pPr>
            <a:r>
              <a:rPr lang="en-IN" sz="2600" dirty="0" smtClean="0">
                <a:latin typeface="Times New Roman" panose="02020603050405020304" pitchFamily="18" charset="0"/>
                <a:cs typeface="Times New Roman" panose="02020603050405020304" pitchFamily="18" charset="0"/>
              </a:rPr>
              <a:t>If randomization is equitable for all bulls, less sophisticated procedures can be used. </a:t>
            </a:r>
          </a:p>
          <a:p>
            <a:pPr marL="0" indent="0" algn="just">
              <a:buNone/>
            </a:pPr>
            <a:r>
              <a:rPr lang="en-IN" sz="2600" dirty="0" smtClean="0">
                <a:latin typeface="Times New Roman" panose="02020603050405020304" pitchFamily="18" charset="0"/>
                <a:cs typeface="Times New Roman" panose="02020603050405020304" pitchFamily="18" charset="0"/>
              </a:rPr>
              <a:t>The methodology for evaluations has progressed from daughter–dam comparison (1936) to herd mate comparison (1960) to modified contemporary comparison (1974) and </a:t>
            </a:r>
            <a:r>
              <a:rPr lang="en-IN" sz="2600" dirty="0" smtClean="0">
                <a:latin typeface="Times New Roman" panose="02020603050405020304" pitchFamily="18" charset="0"/>
                <a:cs typeface="Times New Roman" panose="02020603050405020304" pitchFamily="18" charset="0"/>
              </a:rPr>
              <a:t>finally to </a:t>
            </a:r>
            <a:r>
              <a:rPr lang="en-IN" sz="2600" dirty="0" smtClean="0">
                <a:latin typeface="Times New Roman" panose="02020603050405020304" pitchFamily="18" charset="0"/>
                <a:cs typeface="Times New Roman" panose="02020603050405020304" pitchFamily="18" charset="0"/>
              </a:rPr>
              <a:t>an animal model (1989).  </a:t>
            </a:r>
            <a:endParaRPr lang="en-IN"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06785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6728D11B-929E-4324-91B0-4A4DA4CAC3D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Savon</Template>
  <TotalTime>224</TotalTime>
  <Words>1044</Words>
  <Application>Microsoft Office PowerPoint</Application>
  <PresentationFormat>Widescreen</PresentationFormat>
  <Paragraphs>68</Paragraphs>
  <Slides>11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Algerian</vt:lpstr>
      <vt:lpstr>Arial</vt:lpstr>
      <vt:lpstr>Calibri</vt:lpstr>
      <vt:lpstr>Century Gothic</vt:lpstr>
      <vt:lpstr>Corbel</vt:lpstr>
      <vt:lpstr>Times New Roman</vt:lpstr>
      <vt:lpstr>Savon</vt:lpstr>
      <vt:lpstr>BIHAR ANIMAL SCIENCES UNIVERSITY, PATNA, BIHAR Bihar Veterinary College, Patna</vt:lpstr>
      <vt:lpstr>Introduction</vt:lpstr>
      <vt:lpstr>Genetic Improvement Steps </vt:lpstr>
      <vt:lpstr>Permanent unique identification (ID)</vt:lpstr>
      <vt:lpstr>Parentage recording (Pedigree)</vt:lpstr>
      <vt:lpstr>Performance recording</vt:lpstr>
      <vt:lpstr>PowerPoint Presentation</vt:lpstr>
      <vt:lpstr> Artificial Insemination </vt:lpstr>
      <vt:lpstr>  Genetic evaluation systems Traditional   </vt:lpstr>
      <vt:lpstr>PowerPoint Presentation</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BIHAR ANIMAL SCIENCES UNIVERSITY, PATNA, BIHAR Bihar Veterinary College, Patna</dc:title>
  <dc:creator>HP</dc:creator>
  <cp:lastModifiedBy>HP</cp:lastModifiedBy>
  <cp:revision>44</cp:revision>
  <dcterms:created xsi:type="dcterms:W3CDTF">2020-10-07T07:56:52Z</dcterms:created>
  <dcterms:modified xsi:type="dcterms:W3CDTF">2021-02-08T06:25:15Z</dcterms:modified>
</cp:coreProperties>
</file>