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68" r:id="rId4"/>
    <p:sldId id="262" r:id="rId5"/>
    <p:sldId id="263" r:id="rId6"/>
    <p:sldId id="264" r:id="rId7"/>
    <p:sldId id="265" r:id="rId8"/>
    <p:sldId id="267" r:id="rId9"/>
    <p:sldId id="266" r:id="rId10"/>
    <p:sldId id="260" r:id="rId11"/>
    <p:sldId id="270" r:id="rId12"/>
    <p:sldId id="269" r:id="rId13"/>
    <p:sldId id="271" r:id="rId14"/>
    <p:sldId id="272" r:id="rId15"/>
    <p:sldId id="258" r:id="rId16"/>
    <p:sldId id="273" r:id="rId17"/>
    <p:sldId id="274" r:id="rId18"/>
    <p:sldId id="259"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099F2-78DC-4285-AA43-79D641102D25}" type="datetimeFigureOut">
              <a:rPr lang="en-IN" smtClean="0"/>
              <a:t>17-02-2021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DBEC5-DD49-4095-ACFC-8DD50CFCA2D4}" type="slidenum">
              <a:rPr lang="en-IN" smtClean="0"/>
              <a:t>‹#›</a:t>
            </a:fld>
            <a:endParaRPr lang="en-IN"/>
          </a:p>
        </p:txBody>
      </p:sp>
    </p:spTree>
    <p:extLst>
      <p:ext uri="{BB962C8B-B14F-4D97-AF65-F5344CB8AC3E}">
        <p14:creationId xmlns:p14="http://schemas.microsoft.com/office/powerpoint/2010/main" val="309095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DBEC5-DD49-4095-ACFC-8DD50CFCA2D4}" type="slidenum">
              <a:rPr lang="en-IN" smtClean="0"/>
              <a:t>6</a:t>
            </a:fld>
            <a:endParaRPr lang="en-IN"/>
          </a:p>
        </p:txBody>
      </p:sp>
    </p:spTree>
    <p:extLst>
      <p:ext uri="{BB962C8B-B14F-4D97-AF65-F5344CB8AC3E}">
        <p14:creationId xmlns:p14="http://schemas.microsoft.com/office/powerpoint/2010/main" val="41458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9D34-13E6-4619-8CCA-8EE4F920A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66CB937-DD8E-4EF5-B1D2-EDA837769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B63F3D0-EDDF-464A-85E1-644F095E49D7}"/>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5" name="Footer Placeholder 4">
            <a:extLst>
              <a:ext uri="{FF2B5EF4-FFF2-40B4-BE49-F238E27FC236}">
                <a16:creationId xmlns:a16="http://schemas.microsoft.com/office/drawing/2014/main" id="{0AF48ABA-662A-4872-A928-DA4FF576E1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2259FB-58E5-4B93-B91F-FB308771C829}"/>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405152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E3F9-D7D1-423B-9C75-01F231BE31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261DEB-019B-4B36-9688-D853877E2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A69294-1F89-453B-87AB-6C14CE4145B2}"/>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5" name="Footer Placeholder 4">
            <a:extLst>
              <a:ext uri="{FF2B5EF4-FFF2-40B4-BE49-F238E27FC236}">
                <a16:creationId xmlns:a16="http://schemas.microsoft.com/office/drawing/2014/main" id="{6334AC8A-742F-4BE1-B69F-A45521B677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7B1046-8734-4E95-8C92-9369D786FBF3}"/>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158325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30751-9DE9-45B5-9A24-A6DAA83563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E89679A-0F92-4634-B008-DEE008F9A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225BB6-1261-4CD2-B2BA-9E4B20EA189C}"/>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5" name="Footer Placeholder 4">
            <a:extLst>
              <a:ext uri="{FF2B5EF4-FFF2-40B4-BE49-F238E27FC236}">
                <a16:creationId xmlns:a16="http://schemas.microsoft.com/office/drawing/2014/main" id="{3A17872D-A239-4ECB-960D-F0C3F87F5D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47DA6D-33B5-4740-A8FD-5F56506F2507}"/>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241080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808B-C03F-49AE-9981-5638CF8659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0CA7B1-A18F-4D64-A39C-6EE49D88A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BB49EC-1404-4BA1-ADC4-919936195860}"/>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5" name="Footer Placeholder 4">
            <a:extLst>
              <a:ext uri="{FF2B5EF4-FFF2-40B4-BE49-F238E27FC236}">
                <a16:creationId xmlns:a16="http://schemas.microsoft.com/office/drawing/2014/main" id="{C8578FB5-A208-4923-806F-056AA60272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3ADC3F-0EB0-4879-BC64-CA7386690AF8}"/>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128074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8463-A2AA-41EB-A28A-72E37369B5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11094EE-0B3D-4A01-9436-07A718640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3801E7-F649-48F0-84F9-58239C9CF218}"/>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5" name="Footer Placeholder 4">
            <a:extLst>
              <a:ext uri="{FF2B5EF4-FFF2-40B4-BE49-F238E27FC236}">
                <a16:creationId xmlns:a16="http://schemas.microsoft.com/office/drawing/2014/main" id="{94A76BCD-A265-4AA4-8C60-4075AD9120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D8464A-BA2A-46B1-BED2-D890F3064ACE}"/>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351703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8F51-FB59-4DB1-B832-41B687B51B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413A07-3496-4ED4-AADE-1AB16644A7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19FF84C-EE01-4154-8185-8CDB72287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FFEB8BF-882F-4629-859A-FA0D35BF718D}"/>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6" name="Footer Placeholder 5">
            <a:extLst>
              <a:ext uri="{FF2B5EF4-FFF2-40B4-BE49-F238E27FC236}">
                <a16:creationId xmlns:a16="http://schemas.microsoft.com/office/drawing/2014/main" id="{7F81645B-AF7B-435C-B365-FE56E1068D8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D9A0A6-0D09-466A-9F28-719597D79D37}"/>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134025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9E3A-E583-45D1-92B7-2046962794A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647447-AB4D-46F2-98C2-452830244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9EDFB-1F7C-4CD1-AA3D-66563D609A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4E85C0A-16FE-4291-A222-927849BD6A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1EDA1-3522-4326-980F-B97E246444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B6F134F-790F-4902-9762-D293A9AB553E}"/>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8" name="Footer Placeholder 7">
            <a:extLst>
              <a:ext uri="{FF2B5EF4-FFF2-40B4-BE49-F238E27FC236}">
                <a16:creationId xmlns:a16="http://schemas.microsoft.com/office/drawing/2014/main" id="{00685485-E974-4F07-A072-60DF2FC88A8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7442EA5-7F6A-4191-B433-86243F93986B}"/>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377404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31F4-87B2-4B17-89AA-09147AA518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2AB1B5F-96F5-40C1-8BA4-D6DAC2EE8627}"/>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4" name="Footer Placeholder 3">
            <a:extLst>
              <a:ext uri="{FF2B5EF4-FFF2-40B4-BE49-F238E27FC236}">
                <a16:creationId xmlns:a16="http://schemas.microsoft.com/office/drawing/2014/main" id="{B66CC224-40D8-43F8-83D3-815652C3C0B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E101E7-EAD6-4DA2-BFA7-D7F3702184A0}"/>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151806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5DB0B-5E8E-4671-A872-B99AC4A77561}"/>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3" name="Footer Placeholder 2">
            <a:extLst>
              <a:ext uri="{FF2B5EF4-FFF2-40B4-BE49-F238E27FC236}">
                <a16:creationId xmlns:a16="http://schemas.microsoft.com/office/drawing/2014/main" id="{49E472E3-0063-402A-A08A-80DF5EC2F00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C12AC7-CDDE-4F31-AD3F-1A23C7788B33}"/>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81923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D1BA-FC6B-4D09-AD2C-8E5BF6E69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1670264-75B4-4C12-AD05-DE1A1D15E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38CF80E-435A-47B0-A12E-6769BCFEF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299E6-FF0C-445E-B053-6E3D1F589DFF}"/>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6" name="Footer Placeholder 5">
            <a:extLst>
              <a:ext uri="{FF2B5EF4-FFF2-40B4-BE49-F238E27FC236}">
                <a16:creationId xmlns:a16="http://schemas.microsoft.com/office/drawing/2014/main" id="{D3AFE2D1-0007-4943-84C8-FCDBD3FE1C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3E0C96-5C2E-409B-87BD-DEE44B5FA446}"/>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275872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9695-D28E-4E01-BAC4-6A4FC5A22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4427B1B-D0D7-4517-B0F1-9F5F5D48B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1843978-33E5-4807-9535-DC310EA46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34355-D39E-4681-8FEB-E244130D5B7D}"/>
              </a:ext>
            </a:extLst>
          </p:cNvPr>
          <p:cNvSpPr>
            <a:spLocks noGrp="1"/>
          </p:cNvSpPr>
          <p:nvPr>
            <p:ph type="dt" sz="half" idx="10"/>
          </p:nvPr>
        </p:nvSpPr>
        <p:spPr/>
        <p:txBody>
          <a:bodyPr/>
          <a:lstStyle/>
          <a:p>
            <a:fld id="{47353BF9-82F0-47FE-AB32-54889EA46D37}" type="datetimeFigureOut">
              <a:rPr lang="en-IN" smtClean="0"/>
              <a:t>17-02-2021</a:t>
            </a:fld>
            <a:endParaRPr lang="en-IN"/>
          </a:p>
        </p:txBody>
      </p:sp>
      <p:sp>
        <p:nvSpPr>
          <p:cNvPr id="6" name="Footer Placeholder 5">
            <a:extLst>
              <a:ext uri="{FF2B5EF4-FFF2-40B4-BE49-F238E27FC236}">
                <a16:creationId xmlns:a16="http://schemas.microsoft.com/office/drawing/2014/main" id="{6CF8BFBD-25FE-45F4-B0A1-AE474E50DF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8237DC0-7BA1-4E86-9EC5-CB3AC60890B6}"/>
              </a:ext>
            </a:extLst>
          </p:cNvPr>
          <p:cNvSpPr>
            <a:spLocks noGrp="1"/>
          </p:cNvSpPr>
          <p:nvPr>
            <p:ph type="sldNum" sz="quarter" idx="12"/>
          </p:nvPr>
        </p:nvSpPr>
        <p:spPr/>
        <p:txBody>
          <a:bodyPr/>
          <a:lstStyle/>
          <a:p>
            <a:fld id="{82F83073-E4AE-4B6A-B874-A1F4CA58DC97}" type="slidenum">
              <a:rPr lang="en-IN" smtClean="0"/>
              <a:t>‹#›</a:t>
            </a:fld>
            <a:endParaRPr lang="en-IN"/>
          </a:p>
        </p:txBody>
      </p:sp>
    </p:spTree>
    <p:extLst>
      <p:ext uri="{BB962C8B-B14F-4D97-AF65-F5344CB8AC3E}">
        <p14:creationId xmlns:p14="http://schemas.microsoft.com/office/powerpoint/2010/main" val="11317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1EE78-9A4F-4245-AC5F-1D6421070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81064E-A3D4-40E9-B917-625511DBA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B8DA85-0BB0-4F22-90F3-09F443B46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53BF9-82F0-47FE-AB32-54889EA46D37}" type="datetimeFigureOut">
              <a:rPr lang="en-IN" smtClean="0"/>
              <a:t>17-02-2021</a:t>
            </a:fld>
            <a:endParaRPr lang="en-IN"/>
          </a:p>
        </p:txBody>
      </p:sp>
      <p:sp>
        <p:nvSpPr>
          <p:cNvPr id="5" name="Footer Placeholder 4">
            <a:extLst>
              <a:ext uri="{FF2B5EF4-FFF2-40B4-BE49-F238E27FC236}">
                <a16:creationId xmlns:a16="http://schemas.microsoft.com/office/drawing/2014/main" id="{4F200E58-6F4D-4B5B-AAC6-8CF227BD8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A5D7577-5D3D-48AE-BA27-B88FA897C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83073-E4AE-4B6A-B874-A1F4CA58DC97}" type="slidenum">
              <a:rPr lang="en-IN" smtClean="0"/>
              <a:t>‹#›</a:t>
            </a:fld>
            <a:endParaRPr lang="en-IN"/>
          </a:p>
        </p:txBody>
      </p:sp>
    </p:spTree>
    <p:extLst>
      <p:ext uri="{BB962C8B-B14F-4D97-AF65-F5344CB8AC3E}">
        <p14:creationId xmlns:p14="http://schemas.microsoft.com/office/powerpoint/2010/main" val="84294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597A-9AAF-4228-8D7C-0D29D47C2E9B}"/>
              </a:ext>
            </a:extLst>
          </p:cNvPr>
          <p:cNvSpPr>
            <a:spLocks noGrp="1"/>
          </p:cNvSpPr>
          <p:nvPr>
            <p:ph type="ctrTitle"/>
          </p:nvPr>
        </p:nvSpPr>
        <p:spPr>
          <a:xfrm>
            <a:off x="0" y="-2180492"/>
            <a:ext cx="12192000" cy="5690455"/>
          </a:xfrm>
        </p:spPr>
        <p:txBody>
          <a:bodyPr/>
          <a:lstStyle/>
          <a:p>
            <a:r>
              <a:rPr lang="en-US" dirty="0">
                <a:solidFill>
                  <a:srgbClr val="FF0000"/>
                </a:solidFill>
              </a:rPr>
              <a:t>Agronomical Practices for fodder production (Part -2)</a:t>
            </a:r>
            <a:endParaRPr lang="en-IN" dirty="0">
              <a:solidFill>
                <a:srgbClr val="FF0000"/>
              </a:solidFill>
            </a:endParaRPr>
          </a:p>
        </p:txBody>
      </p:sp>
      <p:sp>
        <p:nvSpPr>
          <p:cNvPr id="3" name="Subtitle 2">
            <a:extLst>
              <a:ext uri="{FF2B5EF4-FFF2-40B4-BE49-F238E27FC236}">
                <a16:creationId xmlns:a16="http://schemas.microsoft.com/office/drawing/2014/main" id="{0A98829F-667C-4D1B-AB06-63793D49EB2C}"/>
              </a:ext>
            </a:extLst>
          </p:cNvPr>
          <p:cNvSpPr>
            <a:spLocks noGrp="1"/>
          </p:cNvSpPr>
          <p:nvPr>
            <p:ph type="subTitle" idx="1"/>
          </p:nvPr>
        </p:nvSpPr>
        <p:spPr>
          <a:xfrm>
            <a:off x="0" y="3602038"/>
            <a:ext cx="12192000" cy="3255962"/>
          </a:xfrm>
        </p:spPr>
        <p:txBody>
          <a:bodyPr>
            <a:normAutofit/>
          </a:bodyPr>
          <a:lstStyle/>
          <a:p>
            <a:endParaRPr lang="en-US" dirty="0"/>
          </a:p>
          <a:p>
            <a:r>
              <a:rPr lang="en-US" dirty="0">
                <a:solidFill>
                  <a:srgbClr val="0070C0"/>
                </a:solidFill>
              </a:rPr>
              <a:t> By-</a:t>
            </a:r>
          </a:p>
          <a:p>
            <a:r>
              <a:rPr lang="en-US" dirty="0">
                <a:solidFill>
                  <a:srgbClr val="0070C0"/>
                </a:solidFill>
              </a:rPr>
              <a:t>                                                         Sanjay Kumar</a:t>
            </a:r>
          </a:p>
          <a:p>
            <a:r>
              <a:rPr lang="en-US" dirty="0">
                <a:solidFill>
                  <a:srgbClr val="0070C0"/>
                </a:solidFill>
              </a:rPr>
              <a:t>                                                                 Asst. Prof., Dept. of LPM, BVC, </a:t>
            </a:r>
          </a:p>
          <a:p>
            <a:r>
              <a:rPr lang="en-US" dirty="0">
                <a:solidFill>
                  <a:srgbClr val="0070C0"/>
                </a:solidFill>
              </a:rPr>
              <a:t>                                                             Bihar Animal Sciences University, Patna</a:t>
            </a:r>
            <a:endParaRPr lang="en-IN" dirty="0">
              <a:solidFill>
                <a:srgbClr val="0070C0"/>
              </a:solidFill>
            </a:endParaRPr>
          </a:p>
        </p:txBody>
      </p:sp>
    </p:spTree>
    <p:extLst>
      <p:ext uri="{BB962C8B-B14F-4D97-AF65-F5344CB8AC3E}">
        <p14:creationId xmlns:p14="http://schemas.microsoft.com/office/powerpoint/2010/main" val="263500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9C16-95E7-410E-873C-2AC8B8291A3F}"/>
              </a:ext>
            </a:extLst>
          </p:cNvPr>
          <p:cNvSpPr>
            <a:spLocks noGrp="1"/>
          </p:cNvSpPr>
          <p:nvPr>
            <p:ph type="title"/>
          </p:nvPr>
        </p:nvSpPr>
        <p:spPr>
          <a:xfrm flipV="1">
            <a:off x="838200" y="-1058778"/>
            <a:ext cx="10515600" cy="914400"/>
          </a:xfrm>
        </p:spPr>
        <p:txBody>
          <a:bodyPr/>
          <a:lstStyle/>
          <a:p>
            <a:endParaRPr lang="en-IN" dirty="0"/>
          </a:p>
        </p:txBody>
      </p:sp>
      <p:sp>
        <p:nvSpPr>
          <p:cNvPr id="3" name="Content Placeholder 2">
            <a:extLst>
              <a:ext uri="{FF2B5EF4-FFF2-40B4-BE49-F238E27FC236}">
                <a16:creationId xmlns:a16="http://schemas.microsoft.com/office/drawing/2014/main" id="{05E38B56-9AE4-4688-B147-968314317B06}"/>
              </a:ext>
            </a:extLst>
          </p:cNvPr>
          <p:cNvSpPr>
            <a:spLocks noGrp="1"/>
          </p:cNvSpPr>
          <p:nvPr>
            <p:ph idx="1"/>
          </p:nvPr>
        </p:nvSpPr>
        <p:spPr>
          <a:xfrm>
            <a:off x="0" y="481262"/>
            <a:ext cx="10287000" cy="6376737"/>
          </a:xfrm>
        </p:spPr>
        <p:txBody>
          <a:bodyPr>
            <a:noAutofit/>
          </a:bodyPr>
          <a:lstStyle/>
          <a:p>
            <a:pPr algn="just">
              <a:buFont typeface="Wingdings" panose="05000000000000000000" pitchFamily="2" charset="2"/>
              <a:buChar char="§"/>
            </a:pPr>
            <a:r>
              <a:rPr lang="en-IN" sz="3200" dirty="0">
                <a:solidFill>
                  <a:srgbClr val="FF0000"/>
                </a:solidFill>
                <a:latin typeface="Times New Roman" panose="02020603050405020304" pitchFamily="18" charset="0"/>
                <a:cs typeface="Times New Roman" panose="02020603050405020304" pitchFamily="18" charset="0"/>
              </a:rPr>
              <a:t>Manures and fertilizers </a:t>
            </a:r>
            <a:r>
              <a:rPr lang="en-IN" sz="3200" dirty="0">
                <a:latin typeface="Times New Roman" panose="02020603050405020304" pitchFamily="18" charset="0"/>
                <a:cs typeface="Times New Roman" panose="02020603050405020304" pitchFamily="18" charset="0"/>
              </a:rPr>
              <a:t>– Generally forage crops takes nutrient from residual effect of manuring done to the previous crop. So, extra manure is not required , but sometime for good yield additional manure application may be applied.</a:t>
            </a:r>
          </a:p>
          <a:p>
            <a:pPr algn="just">
              <a:buFont typeface="Wingdings" panose="05000000000000000000" pitchFamily="2" charset="2"/>
              <a:buChar char="§"/>
            </a:pPr>
            <a:r>
              <a:rPr lang="en-US" sz="3200" i="0" dirty="0">
                <a:solidFill>
                  <a:srgbClr val="202124"/>
                </a:solidFill>
                <a:effectLst/>
                <a:latin typeface="Times New Roman" panose="02020603050405020304" pitchFamily="18" charset="0"/>
                <a:cs typeface="Times New Roman" panose="02020603050405020304" pitchFamily="18" charset="0"/>
              </a:rPr>
              <a:t>Manures are obtained from natural sources, whereas fertilizers are synthetically manufactured in the factories. </a:t>
            </a:r>
          </a:p>
          <a:p>
            <a:pPr algn="just">
              <a:buFont typeface="Wingdings" panose="05000000000000000000" pitchFamily="2" charset="2"/>
              <a:buChar char="§"/>
            </a:pPr>
            <a:r>
              <a:rPr lang="en-US" sz="3200" i="0" dirty="0">
                <a:solidFill>
                  <a:srgbClr val="202124"/>
                </a:solidFill>
                <a:effectLst/>
                <a:latin typeface="Times New Roman" panose="02020603050405020304" pitchFamily="18" charset="0"/>
                <a:cs typeface="Times New Roman" panose="02020603050405020304" pitchFamily="18" charset="0"/>
              </a:rPr>
              <a:t>Manures are organic in nature and eco-friendly, whereas fertilizers are inorganic in nature and may harm the useful microbes present in the soil and also decrease the soil fertility if used for a longer time</a:t>
            </a:r>
            <a:r>
              <a:rPr lang="en-US" sz="3200" b="0" i="0" dirty="0">
                <a:solidFill>
                  <a:srgbClr val="202124"/>
                </a:solidFill>
                <a:effectLst/>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a:p>
            <a:pPr algn="just"/>
            <a:endParaRPr lang="en-IN" sz="3200" dirty="0">
              <a:latin typeface="Times New Roman" panose="02020603050405020304" pitchFamily="18" charset="0"/>
              <a:cs typeface="Times New Roman" panose="02020603050405020304" pitchFamily="18" charset="0"/>
            </a:endParaRPr>
          </a:p>
          <a:p>
            <a:pPr algn="just"/>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06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751A-AF54-4CA5-8615-64697100BB89}"/>
              </a:ext>
            </a:extLst>
          </p:cNvPr>
          <p:cNvSpPr>
            <a:spLocks noGrp="1"/>
          </p:cNvSpPr>
          <p:nvPr>
            <p:ph type="title"/>
          </p:nvPr>
        </p:nvSpPr>
        <p:spPr/>
        <p:txBody>
          <a:bodyPr>
            <a:normAutofit/>
          </a:bodyPr>
          <a:lstStyle/>
          <a:p>
            <a:r>
              <a:rPr lang="en-US" sz="4000" dirty="0">
                <a:solidFill>
                  <a:srgbClr val="FF0000"/>
                </a:solidFill>
                <a:latin typeface="Times New Roman" panose="02020603050405020304" pitchFamily="18" charset="0"/>
                <a:cs typeface="Times New Roman" panose="02020603050405020304" pitchFamily="18" charset="0"/>
              </a:rPr>
              <a:t>Manures and Fertilizers</a:t>
            </a:r>
            <a:endParaRPr lang="en-IN" sz="40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Image result for images of manure and fertilizers">
            <a:extLst>
              <a:ext uri="{FF2B5EF4-FFF2-40B4-BE49-F238E27FC236}">
                <a16:creationId xmlns:a16="http://schemas.microsoft.com/office/drawing/2014/main" id="{99F46BEA-4253-4CA3-9CF5-F7C5F0CE35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21" y="1312010"/>
            <a:ext cx="10262938" cy="554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8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5262-F105-4818-869D-1F9C7471CCA7}"/>
              </a:ext>
            </a:extLst>
          </p:cNvPr>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Seed Rate</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1B3702-3334-4A39-9EAB-150235B3EC93}"/>
              </a:ext>
            </a:extLst>
          </p:cNvPr>
          <p:cNvSpPr>
            <a:spLocks noGrp="1"/>
          </p:cNvSpPr>
          <p:nvPr>
            <p:ph idx="1"/>
          </p:nvPr>
        </p:nvSpPr>
        <p:spPr/>
        <p:txBody>
          <a:bodyPr/>
          <a:lstStyle/>
          <a:p>
            <a:pPr marL="0" indent="0" algn="just">
              <a:buNone/>
            </a:pPr>
            <a:r>
              <a:rPr lang="en-IN" sz="2800" dirty="0">
                <a:solidFill>
                  <a:srgbClr val="FF0000"/>
                </a:solidFill>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S</a:t>
            </a:r>
            <a:r>
              <a:rPr lang="en-US" b="1" i="0" dirty="0" err="1">
                <a:effectLst/>
                <a:latin typeface="arial" panose="020B0604020202020204" pitchFamily="34" charset="0"/>
              </a:rPr>
              <a:t>e</a:t>
            </a:r>
            <a:r>
              <a:rPr lang="en-US" b="1" i="0" dirty="0" err="1">
                <a:solidFill>
                  <a:srgbClr val="202124"/>
                </a:solidFill>
                <a:effectLst/>
                <a:latin typeface="arial" panose="020B0604020202020204" pitchFamily="34" charset="0"/>
              </a:rPr>
              <a:t>ed</a:t>
            </a:r>
            <a:r>
              <a:rPr lang="en-US" b="1" i="0" dirty="0">
                <a:solidFill>
                  <a:srgbClr val="202124"/>
                </a:solidFill>
                <a:effectLst/>
                <a:latin typeface="arial" panose="020B0604020202020204" pitchFamily="34" charset="0"/>
              </a:rPr>
              <a:t> rate</a:t>
            </a:r>
            <a:r>
              <a:rPr lang="en-US" b="0" i="0" dirty="0">
                <a:solidFill>
                  <a:srgbClr val="202124"/>
                </a:solidFill>
                <a:effectLst/>
                <a:latin typeface="arial" panose="020B0604020202020204" pitchFamily="34" charset="0"/>
              </a:rPr>
              <a:t> is the quantity of </a:t>
            </a:r>
            <a:r>
              <a:rPr lang="en-US" b="1" i="0" dirty="0">
                <a:solidFill>
                  <a:srgbClr val="202124"/>
                </a:solidFill>
                <a:effectLst/>
                <a:latin typeface="arial" panose="020B0604020202020204" pitchFamily="34" charset="0"/>
              </a:rPr>
              <a:t>seed</a:t>
            </a:r>
            <a:r>
              <a:rPr lang="en-US" b="0" i="0" dirty="0">
                <a:solidFill>
                  <a:srgbClr val="202124"/>
                </a:solidFill>
                <a:effectLst/>
                <a:latin typeface="arial" panose="020B0604020202020204" pitchFamily="34" charset="0"/>
              </a:rPr>
              <a:t> of a crop that is required to sow a unit area of land for optimum crop production. </a:t>
            </a:r>
          </a:p>
          <a:p>
            <a:pPr algn="just"/>
            <a:endParaRPr lang="en-IN" sz="2800" dirty="0">
              <a:latin typeface="Times New Roman" panose="02020603050405020304" pitchFamily="18" charset="0"/>
              <a:cs typeface="Times New Roman" panose="02020603050405020304" pitchFamily="18" charset="0"/>
            </a:endParaRPr>
          </a:p>
          <a:p>
            <a:pPr algn="just"/>
            <a:r>
              <a:rPr lang="en-IN" sz="2800" dirty="0">
                <a:latin typeface="Times New Roman" panose="02020603050405020304" pitchFamily="18" charset="0"/>
                <a:cs typeface="Times New Roman" panose="02020603050405020304" pitchFamily="18" charset="0"/>
              </a:rPr>
              <a:t>Heavy seed rate is adopted for annual fodder. It will give thick stand of crop with good yield.</a:t>
            </a:r>
          </a:p>
          <a:p>
            <a:pPr marL="0" indent="0" algn="just">
              <a:buNone/>
            </a:pPr>
            <a:r>
              <a:rPr lang="en-IN" sz="2800" dirty="0">
                <a:latin typeface="Times New Roman" panose="02020603050405020304" pitchFamily="18" charset="0"/>
                <a:cs typeface="Times New Roman" panose="02020603050405020304" pitchFamily="18" charset="0"/>
              </a:rPr>
              <a:t> </a:t>
            </a:r>
            <a:endParaRPr lang="en-IN" dirty="0"/>
          </a:p>
        </p:txBody>
      </p:sp>
    </p:spTree>
    <p:extLst>
      <p:ext uri="{BB962C8B-B14F-4D97-AF65-F5344CB8AC3E}">
        <p14:creationId xmlns:p14="http://schemas.microsoft.com/office/powerpoint/2010/main" val="264372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7734-898C-4233-84FA-962E7C81807D}"/>
              </a:ext>
            </a:extLst>
          </p:cNvPr>
          <p:cNvSpPr>
            <a:spLocks noGrp="1"/>
          </p:cNvSpPr>
          <p:nvPr>
            <p:ph type="title"/>
          </p:nvPr>
        </p:nvSpPr>
        <p:spPr>
          <a:xfrm>
            <a:off x="0" y="1"/>
            <a:ext cx="11353800" cy="1690688"/>
          </a:xfrm>
        </p:spPr>
        <p:txBody>
          <a:bodyPr>
            <a:normAutofit fontScale="90000"/>
          </a:bodyPr>
          <a:lstStyle/>
          <a:p>
            <a:br>
              <a:rPr lang="en-US" b="0" i="0" dirty="0">
                <a:solidFill>
                  <a:srgbClr val="202124"/>
                </a:solidFill>
                <a:effectLst/>
                <a:latin typeface="arial" panose="020B0604020202020204" pitchFamily="34" charset="0"/>
              </a:rPr>
            </a:br>
            <a:r>
              <a:rPr lang="en-US" b="0" i="0" dirty="0">
                <a:solidFill>
                  <a:srgbClr val="202124"/>
                </a:solidFill>
                <a:effectLst/>
                <a:latin typeface="arial" panose="020B0604020202020204" pitchFamily="34" charset="0"/>
              </a:rPr>
              <a:t>Importance of determining </a:t>
            </a:r>
            <a:r>
              <a:rPr lang="en-US" b="1" i="0" dirty="0">
                <a:solidFill>
                  <a:srgbClr val="202124"/>
                </a:solidFill>
                <a:effectLst/>
                <a:latin typeface="arial" panose="020B0604020202020204" pitchFamily="34" charset="0"/>
              </a:rPr>
              <a:t>seed rate</a:t>
            </a:r>
            <a:br>
              <a:rPr lang="en-US" dirty="0"/>
            </a:br>
            <a:br>
              <a:rPr lang="en-US" dirty="0"/>
            </a:br>
            <a:endParaRPr lang="en-IN" dirty="0"/>
          </a:p>
        </p:txBody>
      </p:sp>
      <p:sp>
        <p:nvSpPr>
          <p:cNvPr id="3" name="Content Placeholder 2">
            <a:extLst>
              <a:ext uri="{FF2B5EF4-FFF2-40B4-BE49-F238E27FC236}">
                <a16:creationId xmlns:a16="http://schemas.microsoft.com/office/drawing/2014/main" id="{1A763CE9-13AF-4170-B174-E581EEA0911D}"/>
              </a:ext>
            </a:extLst>
          </p:cNvPr>
          <p:cNvSpPr>
            <a:spLocks noGrp="1"/>
          </p:cNvSpPr>
          <p:nvPr>
            <p:ph idx="1"/>
          </p:nvPr>
        </p:nvSpPr>
        <p:spPr>
          <a:xfrm>
            <a:off x="838200" y="1825625"/>
            <a:ext cx="8293768" cy="4351338"/>
          </a:xfrm>
        </p:spPr>
        <p:txBody>
          <a:bodyPr>
            <a:normAutofit/>
          </a:bodyPr>
          <a:lstStyle/>
          <a:p>
            <a:pPr algn="just">
              <a:buFont typeface="Wingdings" panose="05000000000000000000" pitchFamily="2" charset="2"/>
              <a:buChar char="§"/>
            </a:pPr>
            <a:r>
              <a:rPr lang="en-US" sz="3200" b="0" i="0" dirty="0">
                <a:solidFill>
                  <a:srgbClr val="202124"/>
                </a:solidFill>
                <a:effectLst/>
                <a:latin typeface="Times New Roman" panose="02020603050405020304" pitchFamily="18" charset="0"/>
                <a:cs typeface="Times New Roman" panose="02020603050405020304" pitchFamily="18" charset="0"/>
              </a:rPr>
              <a:t>To maintain optimum plant population in the field for higher yield harvest.</a:t>
            </a:r>
          </a:p>
          <a:p>
            <a:pPr marL="0" indent="0" algn="just">
              <a:buNone/>
            </a:pPr>
            <a:endParaRPr lang="en-US" sz="3200" b="0" i="0" dirty="0">
              <a:solidFill>
                <a:srgbClr val="202124"/>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200" b="0" i="0" dirty="0">
                <a:solidFill>
                  <a:srgbClr val="202124"/>
                </a:solidFill>
                <a:effectLst/>
                <a:latin typeface="Times New Roman" panose="02020603050405020304" pitchFamily="18" charset="0"/>
                <a:cs typeface="Times New Roman" panose="02020603050405020304" pitchFamily="18" charset="0"/>
              </a:rPr>
              <a:t> To prevent </a:t>
            </a:r>
            <a:r>
              <a:rPr lang="en-US" sz="3200" b="1" i="0" dirty="0">
                <a:solidFill>
                  <a:srgbClr val="202124"/>
                </a:solidFill>
                <a:effectLst/>
                <a:latin typeface="Times New Roman" panose="02020603050405020304" pitchFamily="18" charset="0"/>
                <a:cs typeface="Times New Roman" panose="02020603050405020304" pitchFamily="18" charset="0"/>
              </a:rPr>
              <a:t>seed</a:t>
            </a:r>
            <a:r>
              <a:rPr lang="en-US" sz="3200" b="0" i="0" dirty="0">
                <a:solidFill>
                  <a:srgbClr val="202124"/>
                </a:solidFill>
                <a:effectLst/>
                <a:latin typeface="Times New Roman" panose="02020603050405020304" pitchFamily="18" charset="0"/>
                <a:cs typeface="Times New Roman" panose="02020603050405020304" pitchFamily="18" charset="0"/>
              </a:rPr>
              <a:t> wastage from excess sowing such reduces the initial </a:t>
            </a:r>
            <a:r>
              <a:rPr lang="en-US" sz="3200" b="1" i="0" dirty="0">
                <a:solidFill>
                  <a:srgbClr val="202124"/>
                </a:solidFill>
                <a:effectLst/>
                <a:latin typeface="Times New Roman" panose="02020603050405020304" pitchFamily="18" charset="0"/>
                <a:cs typeface="Times New Roman" panose="02020603050405020304" pitchFamily="18" charset="0"/>
              </a:rPr>
              <a:t>cost</a:t>
            </a:r>
            <a:r>
              <a:rPr lang="en-US" sz="3200" b="0" i="0" dirty="0">
                <a:solidFill>
                  <a:srgbClr val="202124"/>
                </a:solidFill>
                <a:effectLst/>
                <a:latin typeface="Times New Roman" panose="02020603050405020304" pitchFamily="18" charset="0"/>
                <a:cs typeface="Times New Roman" panose="02020603050405020304" pitchFamily="18" charset="0"/>
              </a:rPr>
              <a:t> of production.</a:t>
            </a:r>
          </a:p>
          <a:p>
            <a:pPr marL="0" indent="0" algn="just">
              <a:buNone/>
            </a:pPr>
            <a:endParaRPr lang="en-US" sz="3200" b="0" i="0" dirty="0">
              <a:solidFill>
                <a:srgbClr val="202124"/>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200" b="0" i="0" dirty="0">
                <a:solidFill>
                  <a:srgbClr val="202124"/>
                </a:solidFill>
                <a:effectLst/>
                <a:latin typeface="Times New Roman" panose="02020603050405020304" pitchFamily="18" charset="0"/>
                <a:cs typeface="Times New Roman" panose="02020603050405020304" pitchFamily="18" charset="0"/>
              </a:rPr>
              <a:t> To know the quantity of </a:t>
            </a:r>
            <a:r>
              <a:rPr lang="en-US" sz="3200" b="1" i="0" dirty="0">
                <a:solidFill>
                  <a:srgbClr val="202124"/>
                </a:solidFill>
                <a:effectLst/>
                <a:latin typeface="Times New Roman" panose="02020603050405020304" pitchFamily="18" charset="0"/>
                <a:cs typeface="Times New Roman" panose="02020603050405020304" pitchFamily="18" charset="0"/>
              </a:rPr>
              <a:t>seed</a:t>
            </a:r>
            <a:r>
              <a:rPr lang="en-US" sz="3200" b="0" i="0" dirty="0">
                <a:solidFill>
                  <a:srgbClr val="202124"/>
                </a:solidFill>
                <a:effectLst/>
                <a:latin typeface="Times New Roman" panose="02020603050405020304" pitchFamily="18" charset="0"/>
                <a:cs typeface="Times New Roman" panose="02020603050405020304" pitchFamily="18" charset="0"/>
              </a:rPr>
              <a:t> needed for sowing in advance.</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85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AF5B-CB94-402E-9DFC-DE087DB80E27}"/>
              </a:ext>
            </a:extLst>
          </p:cNvPr>
          <p:cNvSpPr>
            <a:spLocks noGrp="1"/>
          </p:cNvSpPr>
          <p:nvPr>
            <p:ph type="title"/>
          </p:nvPr>
        </p:nvSpPr>
        <p:spPr>
          <a:xfrm>
            <a:off x="114300" y="365125"/>
            <a:ext cx="9915071" cy="1325563"/>
          </a:xfrm>
        </p:spPr>
        <p:txBody>
          <a:bodyPr/>
          <a:lstStyle/>
          <a:p>
            <a:r>
              <a:rPr lang="en-IN" sz="4400" dirty="0">
                <a:solidFill>
                  <a:srgbClr val="FF0000"/>
                </a:solidFill>
                <a:latin typeface="Times New Roman" panose="02020603050405020304" pitchFamily="18" charset="0"/>
                <a:cs typeface="Times New Roman" panose="02020603050405020304" pitchFamily="18" charset="0"/>
              </a:rPr>
              <a:t>Seed inoculation-</a:t>
            </a:r>
            <a:br>
              <a:rPr lang="en-US" dirty="0"/>
            </a:br>
            <a:endParaRPr lang="en-IN" dirty="0"/>
          </a:p>
        </p:txBody>
      </p:sp>
      <p:sp>
        <p:nvSpPr>
          <p:cNvPr id="3" name="Content Placeholder 2">
            <a:extLst>
              <a:ext uri="{FF2B5EF4-FFF2-40B4-BE49-F238E27FC236}">
                <a16:creationId xmlns:a16="http://schemas.microsoft.com/office/drawing/2014/main" id="{2940C051-ACAA-4B24-8946-DF7DB5CC5030}"/>
              </a:ext>
            </a:extLst>
          </p:cNvPr>
          <p:cNvSpPr>
            <a:spLocks noGrp="1"/>
          </p:cNvSpPr>
          <p:nvPr>
            <p:ph idx="1"/>
          </p:nvPr>
        </p:nvSpPr>
        <p:spPr>
          <a:xfrm>
            <a:off x="114300" y="1813151"/>
            <a:ext cx="9915071" cy="5044849"/>
          </a:xfrm>
        </p:spPr>
        <p:txBody>
          <a:bodyPr>
            <a:normAutofit fontScale="92500" lnSpcReduction="20000"/>
          </a:bodyPr>
          <a:lstStyle/>
          <a:p>
            <a:pPr algn="just"/>
            <a:r>
              <a:rPr lang="en-US" b="1" i="0" dirty="0">
                <a:solidFill>
                  <a:srgbClr val="202124"/>
                </a:solidFill>
                <a:effectLst/>
                <a:latin typeface="Times New Roman" panose="02020603050405020304" pitchFamily="18" charset="0"/>
                <a:cs typeface="Times New Roman" panose="02020603050405020304" pitchFamily="18" charset="0"/>
              </a:rPr>
              <a:t>Seed inoculation</a:t>
            </a:r>
            <a:r>
              <a:rPr lang="en-US" b="0" i="0" dirty="0">
                <a:solidFill>
                  <a:srgbClr val="202124"/>
                </a:solidFill>
                <a:effectLst/>
                <a:latin typeface="Times New Roman" panose="02020603050405020304" pitchFamily="18" charset="0"/>
                <a:cs typeface="Times New Roman" panose="02020603050405020304" pitchFamily="18" charset="0"/>
              </a:rPr>
              <a:t> is the practice of covering the </a:t>
            </a:r>
            <a:r>
              <a:rPr lang="en-US" b="1" i="0" dirty="0">
                <a:solidFill>
                  <a:srgbClr val="202124"/>
                </a:solidFill>
                <a:effectLst/>
                <a:latin typeface="Times New Roman" panose="02020603050405020304" pitchFamily="18" charset="0"/>
                <a:cs typeface="Times New Roman" panose="02020603050405020304" pitchFamily="18" charset="0"/>
              </a:rPr>
              <a:t>seed</a:t>
            </a:r>
            <a:r>
              <a:rPr lang="en-US" b="0" i="0" dirty="0">
                <a:solidFill>
                  <a:srgbClr val="202124"/>
                </a:solidFill>
                <a:effectLst/>
                <a:latin typeface="Times New Roman" panose="02020603050405020304" pitchFamily="18" charset="0"/>
                <a:cs typeface="Times New Roman" panose="02020603050405020304" pitchFamily="18" charset="0"/>
              </a:rPr>
              <a:t> surface with a nitrogen-fixing bacteria (Rhizobium or Brady rhizobium) prior to planting. </a:t>
            </a:r>
          </a:p>
          <a:p>
            <a:pPr algn="just"/>
            <a:endParaRPr lang="en-US" b="0" i="0" dirty="0">
              <a:solidFill>
                <a:srgbClr val="202124"/>
              </a:solidFill>
              <a:effectLst/>
              <a:latin typeface="Times New Roman" panose="02020603050405020304" pitchFamily="18" charset="0"/>
              <a:cs typeface="Times New Roman" panose="02020603050405020304" pitchFamily="18" charset="0"/>
            </a:endParaRPr>
          </a:p>
          <a:p>
            <a:pPr algn="just"/>
            <a:r>
              <a:rPr lang="en-US" b="0" i="0" dirty="0">
                <a:solidFill>
                  <a:srgbClr val="202124"/>
                </a:solidFill>
                <a:effectLst/>
                <a:latin typeface="Times New Roman" panose="02020603050405020304" pitchFamily="18" charset="0"/>
                <a:cs typeface="Times New Roman" panose="02020603050405020304" pitchFamily="18" charset="0"/>
              </a:rPr>
              <a:t>The bacteria penetrates the root, resulting in the formation of root nodules that fix nitrogen from the air and make it readily available to the plant.</a:t>
            </a:r>
            <a:br>
              <a:rPr lang="en-US" b="0" i="0" dirty="0">
                <a:solidFill>
                  <a:srgbClr val="202124"/>
                </a:solidFill>
                <a:effectLst/>
                <a:latin typeface="Times New Roman" panose="02020603050405020304" pitchFamily="18" charset="0"/>
                <a:cs typeface="Times New Roman" panose="02020603050405020304" pitchFamily="18" charset="0"/>
              </a:rPr>
            </a:br>
            <a:endParaRPr lang="en-US" dirty="0">
              <a:solidFill>
                <a:srgbClr val="202124"/>
              </a:solidFill>
              <a:latin typeface="Times New Roman" panose="02020603050405020304" pitchFamily="18" charset="0"/>
              <a:cs typeface="Times New Roman" panose="02020603050405020304" pitchFamily="18" charset="0"/>
            </a:endParaRPr>
          </a:p>
          <a:p>
            <a:pPr algn="just"/>
            <a:r>
              <a:rPr lang="en-US" b="0" i="0" dirty="0">
                <a:solidFill>
                  <a:srgbClr val="202124"/>
                </a:solidFill>
                <a:effectLst/>
                <a:latin typeface="Times New Roman" panose="02020603050405020304" pitchFamily="18" charset="0"/>
                <a:cs typeface="Times New Roman" panose="02020603050405020304" pitchFamily="18" charset="0"/>
              </a:rPr>
              <a:t> It protects the nitrogen fixing bacteria, needed, due to the fact that most </a:t>
            </a:r>
            <a:r>
              <a:rPr lang="en-US" b="1" i="0" dirty="0">
                <a:solidFill>
                  <a:srgbClr val="202124"/>
                </a:solidFill>
                <a:effectLst/>
                <a:latin typeface="Times New Roman" panose="02020603050405020304" pitchFamily="18" charset="0"/>
                <a:cs typeface="Times New Roman" panose="02020603050405020304" pitchFamily="18" charset="0"/>
              </a:rPr>
              <a:t>seeds</a:t>
            </a:r>
            <a:r>
              <a:rPr lang="en-US" b="0" i="0" dirty="0">
                <a:solidFill>
                  <a:srgbClr val="202124"/>
                </a:solidFill>
                <a:effectLst/>
                <a:latin typeface="Times New Roman" panose="02020603050405020304" pitchFamily="18" charset="0"/>
                <a:cs typeface="Times New Roman" panose="02020603050405020304" pitchFamily="18" charset="0"/>
              </a:rPr>
              <a:t> carry natural toxins against soil decay which destroy Rhizobia as well.</a:t>
            </a:r>
          </a:p>
          <a:p>
            <a:pPr marL="0" indent="0" algn="just">
              <a:buNone/>
            </a:pPr>
            <a:endParaRPr lang="en-US" b="0" i="0" dirty="0">
              <a:solidFill>
                <a:srgbClr val="202124"/>
              </a:solidFill>
              <a:effectLst/>
              <a:latin typeface="Times New Roman" panose="02020603050405020304" pitchFamily="18" charset="0"/>
              <a:cs typeface="Times New Roman" panose="02020603050405020304" pitchFamily="18" charset="0"/>
            </a:endParaRPr>
          </a:p>
          <a:p>
            <a:pPr algn="just"/>
            <a:r>
              <a:rPr lang="en-US" b="0" i="0" dirty="0">
                <a:solidFill>
                  <a:srgbClr val="202124"/>
                </a:solidFill>
                <a:effectLst/>
                <a:latin typeface="Times New Roman" panose="02020603050405020304" pitchFamily="18" charset="0"/>
                <a:cs typeface="Times New Roman" panose="02020603050405020304" pitchFamily="18" charset="0"/>
              </a:rPr>
              <a:t>Typically, </a:t>
            </a:r>
            <a:r>
              <a:rPr lang="en-US" b="1" i="0" dirty="0">
                <a:solidFill>
                  <a:srgbClr val="202124"/>
                </a:solidFill>
                <a:effectLst/>
                <a:latin typeface="Times New Roman" panose="02020603050405020304" pitchFamily="18" charset="0"/>
                <a:cs typeface="Times New Roman" panose="02020603050405020304" pitchFamily="18" charset="0"/>
              </a:rPr>
              <a:t>inoculation</a:t>
            </a:r>
            <a:r>
              <a:rPr lang="en-US" b="0" i="0" dirty="0">
                <a:solidFill>
                  <a:srgbClr val="202124"/>
                </a:solidFill>
                <a:effectLst/>
                <a:latin typeface="Times New Roman" panose="02020603050405020304" pitchFamily="18" charset="0"/>
                <a:cs typeface="Times New Roman" panose="02020603050405020304" pitchFamily="18" charset="0"/>
              </a:rPr>
              <a:t> is performed via mechanical wounding or grafting. Mechanical </a:t>
            </a:r>
            <a:r>
              <a:rPr lang="en-US" b="1" i="0" dirty="0">
                <a:solidFill>
                  <a:srgbClr val="202124"/>
                </a:solidFill>
                <a:effectLst/>
                <a:latin typeface="Times New Roman" panose="02020603050405020304" pitchFamily="18" charset="0"/>
                <a:cs typeface="Times New Roman" panose="02020603050405020304" pitchFamily="18" charset="0"/>
              </a:rPr>
              <a:t>inoculation</a:t>
            </a:r>
            <a:r>
              <a:rPr lang="en-US" b="0" i="0" dirty="0">
                <a:solidFill>
                  <a:srgbClr val="202124"/>
                </a:solidFill>
                <a:effectLst/>
                <a:latin typeface="Times New Roman" panose="02020603050405020304" pitchFamily="18" charset="0"/>
                <a:cs typeface="Times New Roman" panose="02020603050405020304" pitchFamily="18" charset="0"/>
              </a:rPr>
              <a:t> includes cutting, slashing, and rubbing</a:t>
            </a:r>
          </a:p>
        </p:txBody>
      </p:sp>
    </p:spTree>
    <p:extLst>
      <p:ext uri="{BB962C8B-B14F-4D97-AF65-F5344CB8AC3E}">
        <p14:creationId xmlns:p14="http://schemas.microsoft.com/office/powerpoint/2010/main" val="90457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3FF-B610-4C0C-AA78-3A509592B084}"/>
              </a:ext>
            </a:extLst>
          </p:cNvPr>
          <p:cNvSpPr>
            <a:spLocks noGrp="1"/>
          </p:cNvSpPr>
          <p:nvPr>
            <p:ph type="title"/>
          </p:nvPr>
        </p:nvSpPr>
        <p:spPr>
          <a:xfrm>
            <a:off x="0" y="365125"/>
            <a:ext cx="11353800" cy="1325563"/>
          </a:xfrm>
        </p:spPr>
        <p:txBody>
          <a:bodyPr/>
          <a:lstStyle/>
          <a:p>
            <a:r>
              <a:rPr lang="en-US" dirty="0">
                <a:solidFill>
                  <a:srgbClr val="FF0000"/>
                </a:solidFill>
                <a:latin typeface="Times New Roman" panose="02020603050405020304" pitchFamily="18" charset="0"/>
                <a:cs typeface="Times New Roman" panose="02020603050405020304" pitchFamily="18" charset="0"/>
              </a:rPr>
              <a:t>Stage of harvesting-</a:t>
            </a:r>
            <a:br>
              <a:rPr lang="en-US" dirty="0"/>
            </a:br>
            <a:endParaRPr lang="en-IN" dirty="0"/>
          </a:p>
        </p:txBody>
      </p:sp>
      <p:sp>
        <p:nvSpPr>
          <p:cNvPr id="3" name="Content Placeholder 2">
            <a:extLst>
              <a:ext uri="{FF2B5EF4-FFF2-40B4-BE49-F238E27FC236}">
                <a16:creationId xmlns:a16="http://schemas.microsoft.com/office/drawing/2014/main" id="{F7BED62B-5D52-4713-94EF-A9BA5E480A93}"/>
              </a:ext>
            </a:extLst>
          </p:cNvPr>
          <p:cNvSpPr>
            <a:spLocks noGrp="1"/>
          </p:cNvSpPr>
          <p:nvPr>
            <p:ph idx="1"/>
          </p:nvPr>
        </p:nvSpPr>
        <p:spPr>
          <a:xfrm>
            <a:off x="130629" y="1690688"/>
            <a:ext cx="9506857" cy="5167312"/>
          </a:xfrm>
        </p:spPr>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Different crops have different harvesting stage.</a:t>
            </a:r>
          </a:p>
          <a:p>
            <a:pPr algn="just"/>
            <a:r>
              <a:rPr lang="en-US" sz="3200" dirty="0">
                <a:latin typeface="Times New Roman" panose="02020603050405020304" pitchFamily="18" charset="0"/>
                <a:cs typeface="Times New Roman" panose="02020603050405020304" pitchFamily="18" charset="0"/>
              </a:rPr>
              <a:t>         </a:t>
            </a:r>
            <a:r>
              <a:rPr lang="en-US" sz="3200" b="0" i="0" dirty="0">
                <a:solidFill>
                  <a:srgbClr val="202124"/>
                </a:solidFill>
                <a:effectLst/>
                <a:latin typeface="Times New Roman" panose="02020603050405020304" pitchFamily="18" charset="0"/>
                <a:cs typeface="Times New Roman" panose="02020603050405020304" pitchFamily="18" charset="0"/>
              </a:rPr>
              <a:t>The </a:t>
            </a:r>
            <a:r>
              <a:rPr lang="en-US" sz="3200" b="1" i="0" dirty="0">
                <a:solidFill>
                  <a:srgbClr val="202124"/>
                </a:solidFill>
                <a:effectLst/>
                <a:latin typeface="Times New Roman" panose="02020603050405020304" pitchFamily="18" charset="0"/>
                <a:cs typeface="Times New Roman" panose="02020603050405020304" pitchFamily="18" charset="0"/>
              </a:rPr>
              <a:t>milk stage</a:t>
            </a:r>
            <a:r>
              <a:rPr lang="en-US" sz="3200" b="0" i="0" dirty="0">
                <a:solidFill>
                  <a:srgbClr val="202124"/>
                </a:solidFill>
                <a:effectLst/>
                <a:latin typeface="Times New Roman" panose="02020603050405020304" pitchFamily="18" charset="0"/>
                <a:cs typeface="Times New Roman" panose="02020603050405020304" pitchFamily="18" charset="0"/>
              </a:rPr>
              <a:t> is when the grain head releases a white liquid substance when opened. The </a:t>
            </a:r>
            <a:r>
              <a:rPr lang="en-US" sz="3200" b="1" i="0" dirty="0">
                <a:solidFill>
                  <a:srgbClr val="202124"/>
                </a:solidFill>
                <a:effectLst/>
                <a:latin typeface="Times New Roman" panose="02020603050405020304" pitchFamily="18" charset="0"/>
                <a:cs typeface="Times New Roman" panose="02020603050405020304" pitchFamily="18" charset="0"/>
              </a:rPr>
              <a:t>dough stage</a:t>
            </a:r>
            <a:r>
              <a:rPr lang="en-US" sz="3200" b="0" i="0" dirty="0">
                <a:solidFill>
                  <a:srgbClr val="202124"/>
                </a:solidFill>
                <a:effectLst/>
                <a:latin typeface="Times New Roman" panose="02020603050405020304" pitchFamily="18" charset="0"/>
                <a:cs typeface="Times New Roman" panose="02020603050405020304" pitchFamily="18" charset="0"/>
              </a:rPr>
              <a:t> is when the grain head begins to turn to a doughy consistency. As the plant matures from the boot </a:t>
            </a:r>
            <a:r>
              <a:rPr lang="en-US" sz="3200" b="1" i="0" dirty="0">
                <a:solidFill>
                  <a:srgbClr val="202124"/>
                </a:solidFill>
                <a:effectLst/>
                <a:latin typeface="Times New Roman" panose="02020603050405020304" pitchFamily="18" charset="0"/>
                <a:cs typeface="Times New Roman" panose="02020603050405020304" pitchFamily="18" charset="0"/>
              </a:rPr>
              <a:t>stage</a:t>
            </a:r>
            <a:r>
              <a:rPr lang="en-US" sz="3200" b="0" i="0" dirty="0">
                <a:solidFill>
                  <a:srgbClr val="202124"/>
                </a:solidFill>
                <a:effectLst/>
                <a:latin typeface="Times New Roman" panose="02020603050405020304" pitchFamily="18" charset="0"/>
                <a:cs typeface="Times New Roman" panose="02020603050405020304" pitchFamily="18" charset="0"/>
              </a:rPr>
              <a:t> to the </a:t>
            </a:r>
            <a:r>
              <a:rPr lang="en-US" sz="3200" b="1" i="0" dirty="0">
                <a:solidFill>
                  <a:srgbClr val="202124"/>
                </a:solidFill>
                <a:effectLst/>
                <a:latin typeface="Times New Roman" panose="02020603050405020304" pitchFamily="18" charset="0"/>
                <a:cs typeface="Times New Roman" panose="02020603050405020304" pitchFamily="18" charset="0"/>
              </a:rPr>
              <a:t>dough stage</a:t>
            </a:r>
            <a:r>
              <a:rPr lang="en-US" sz="3200" b="0" i="0" dirty="0">
                <a:solidFill>
                  <a:srgbClr val="202124"/>
                </a:solidFill>
                <a:effectLst/>
                <a:latin typeface="Times New Roman" panose="02020603050405020304" pitchFamily="18" charset="0"/>
                <a:cs typeface="Times New Roman" panose="02020603050405020304" pitchFamily="18" charset="0"/>
              </a:rPr>
              <a:t>, </a:t>
            </a:r>
            <a:r>
              <a:rPr lang="en-US" sz="3200" b="1" i="0" dirty="0">
                <a:solidFill>
                  <a:srgbClr val="202124"/>
                </a:solidFill>
                <a:effectLst/>
                <a:latin typeface="Times New Roman" panose="02020603050405020304" pitchFamily="18" charset="0"/>
                <a:cs typeface="Times New Roman" panose="02020603050405020304" pitchFamily="18" charset="0"/>
              </a:rPr>
              <a:t>forage</a:t>
            </a:r>
            <a:r>
              <a:rPr lang="en-US" sz="3200" b="0" i="0" dirty="0">
                <a:solidFill>
                  <a:srgbClr val="202124"/>
                </a:solidFill>
                <a:effectLst/>
                <a:latin typeface="Times New Roman" panose="02020603050405020304" pitchFamily="18" charset="0"/>
                <a:cs typeface="Times New Roman" panose="02020603050405020304" pitchFamily="18" charset="0"/>
              </a:rPr>
              <a:t> quality decreases while yield increases.</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In annual grain crops, harvesting should be done at milk stage, while in leguminous crop, harvesting should be done at pod formation stage.</a:t>
            </a:r>
          </a:p>
          <a:p>
            <a:pPr marL="0" indent="0" algn="just">
              <a:buNone/>
            </a:pP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94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5C60-1BB0-4384-BD02-808BED7E5654}"/>
              </a:ext>
            </a:extLst>
          </p:cNvPr>
          <p:cNvSpPr>
            <a:spLocks noGrp="1"/>
          </p:cNvSpPr>
          <p:nvPr>
            <p:ph type="title"/>
          </p:nvPr>
        </p:nvSpPr>
        <p:spPr>
          <a:xfrm>
            <a:off x="246743" y="365125"/>
            <a:ext cx="11107057" cy="1325563"/>
          </a:xfrm>
        </p:spPr>
        <p:txBody>
          <a:bodyPr/>
          <a:lstStyle/>
          <a:p>
            <a:r>
              <a:rPr lang="en-US" dirty="0">
                <a:solidFill>
                  <a:srgbClr val="FF0000"/>
                </a:solidFill>
                <a:latin typeface="Times New Roman" panose="02020603050405020304" pitchFamily="18" charset="0"/>
                <a:cs typeface="Times New Roman" panose="02020603050405020304" pitchFamily="18" charset="0"/>
              </a:rPr>
              <a:t>Fodder Conservation</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29BE15-D0B2-4EFC-812D-858EDA3FBEF6}"/>
              </a:ext>
            </a:extLst>
          </p:cNvPr>
          <p:cNvSpPr>
            <a:spLocks noGrp="1"/>
          </p:cNvSpPr>
          <p:nvPr>
            <p:ph idx="1"/>
          </p:nvPr>
        </p:nvSpPr>
        <p:spPr>
          <a:xfrm>
            <a:off x="0" y="1825624"/>
            <a:ext cx="10189029" cy="5032375"/>
          </a:xfrm>
        </p:spPr>
        <p:txBody>
          <a:bodyPr>
            <a:normAutofit lnSpcReduction="10000"/>
          </a:bodyPr>
          <a:lstStyle/>
          <a:p>
            <a:pPr marL="0" indent="0">
              <a:buNone/>
            </a:pPr>
            <a:r>
              <a:rPr lang="en-US" dirty="0"/>
              <a:t>Fodder Conservation methods-</a:t>
            </a:r>
          </a:p>
          <a:p>
            <a:pPr algn="just">
              <a:buFont typeface="Wingdings" panose="05000000000000000000" pitchFamily="2" charset="2"/>
              <a:buChar char="§"/>
            </a:pPr>
            <a:r>
              <a:rPr lang="en-US" dirty="0"/>
              <a:t> </a:t>
            </a:r>
            <a:r>
              <a:rPr lang="en-US" sz="3200" dirty="0">
                <a:latin typeface="Times New Roman" panose="02020603050405020304" pitchFamily="18" charset="0"/>
                <a:cs typeface="Times New Roman" panose="02020603050405020304" pitchFamily="18" charset="0"/>
              </a:rPr>
              <a:t>Excess or surplus fodder are conserved by hay or silage making methods depending upon the weather conditions.</a:t>
            </a:r>
          </a:p>
          <a:p>
            <a:pPr algn="just">
              <a:buFont typeface="Wingdings" panose="05000000000000000000" pitchFamily="2" charset="2"/>
              <a:buChar char="§"/>
            </a:pPr>
            <a:r>
              <a:rPr lang="en-US" sz="3200" b="0" i="0" dirty="0">
                <a:solidFill>
                  <a:srgbClr val="202124"/>
                </a:solidFill>
                <a:effectLst/>
                <a:latin typeface="Times New Roman" panose="02020603050405020304" pitchFamily="18" charset="0"/>
                <a:cs typeface="Times New Roman" panose="02020603050405020304" pitchFamily="18" charset="0"/>
              </a:rPr>
              <a:t>Ensiling is a process which involves the </a:t>
            </a:r>
            <a:r>
              <a:rPr lang="en-US" sz="3200" b="1" i="0" dirty="0">
                <a:solidFill>
                  <a:srgbClr val="202124"/>
                </a:solidFill>
                <a:effectLst/>
                <a:latin typeface="Times New Roman" panose="02020603050405020304" pitchFamily="18" charset="0"/>
                <a:cs typeface="Times New Roman" panose="02020603050405020304" pitchFamily="18" charset="0"/>
              </a:rPr>
              <a:t>conservation</a:t>
            </a:r>
            <a:r>
              <a:rPr lang="en-US" sz="3200" b="0" i="0" dirty="0">
                <a:solidFill>
                  <a:srgbClr val="202124"/>
                </a:solidFill>
                <a:effectLst/>
                <a:latin typeface="Times New Roman" panose="02020603050405020304" pitchFamily="18" charset="0"/>
                <a:cs typeface="Times New Roman" panose="02020603050405020304" pitchFamily="18" charset="0"/>
              </a:rPr>
              <a:t> of green </a:t>
            </a:r>
            <a:r>
              <a:rPr lang="en-US" sz="3200" b="1" i="0" dirty="0">
                <a:solidFill>
                  <a:srgbClr val="202124"/>
                </a:solidFill>
                <a:effectLst/>
                <a:latin typeface="Times New Roman" panose="02020603050405020304" pitchFamily="18" charset="0"/>
                <a:cs typeface="Times New Roman" panose="02020603050405020304" pitchFamily="18" charset="0"/>
              </a:rPr>
              <a:t>fodder</a:t>
            </a:r>
            <a:r>
              <a:rPr lang="en-US" sz="3200" b="0" i="0" dirty="0">
                <a:solidFill>
                  <a:srgbClr val="202124"/>
                </a:solidFill>
                <a:effectLst/>
                <a:latin typeface="Times New Roman" panose="02020603050405020304" pitchFamily="18" charset="0"/>
                <a:cs typeface="Times New Roman" panose="02020603050405020304" pitchFamily="18" charset="0"/>
              </a:rPr>
              <a:t> crops, grasses and the storage over long period. </a:t>
            </a:r>
          </a:p>
          <a:p>
            <a:pPr algn="just">
              <a:buFont typeface="Wingdings" panose="05000000000000000000" pitchFamily="2" charset="2"/>
              <a:buChar char="§"/>
            </a:pPr>
            <a:r>
              <a:rPr lang="en-IN" sz="3200" b="0" i="0" dirty="0">
                <a:solidFill>
                  <a:srgbClr val="202124"/>
                </a:solidFill>
                <a:effectLst/>
                <a:latin typeface="Times New Roman" panose="02020603050405020304" pitchFamily="18" charset="0"/>
                <a:cs typeface="Times New Roman" panose="02020603050405020304" pitchFamily="18" charset="0"/>
              </a:rPr>
              <a:t>Feeding strategies based on conserved </a:t>
            </a:r>
            <a:r>
              <a:rPr lang="en-IN" sz="3200" b="1" i="0" dirty="0">
                <a:solidFill>
                  <a:srgbClr val="202124"/>
                </a:solidFill>
                <a:effectLst/>
                <a:latin typeface="Times New Roman" panose="02020603050405020304" pitchFamily="18" charset="0"/>
                <a:cs typeface="Times New Roman" panose="02020603050405020304" pitchFamily="18" charset="0"/>
              </a:rPr>
              <a:t>fodder</a:t>
            </a:r>
            <a:r>
              <a:rPr lang="en-IN" sz="3200" b="0" i="0" dirty="0">
                <a:solidFill>
                  <a:srgbClr val="202124"/>
                </a:solidFill>
                <a:effectLst/>
                <a:latin typeface="Times New Roman" panose="02020603050405020304" pitchFamily="18" charset="0"/>
                <a:cs typeface="Times New Roman" panose="02020603050405020304" pitchFamily="18" charset="0"/>
              </a:rPr>
              <a:t> include feeding of dry </a:t>
            </a:r>
            <a:r>
              <a:rPr lang="en-IN" sz="3200" b="1" i="0" dirty="0">
                <a:solidFill>
                  <a:srgbClr val="202124"/>
                </a:solidFill>
                <a:effectLst/>
                <a:latin typeface="Times New Roman" panose="02020603050405020304" pitchFamily="18" charset="0"/>
                <a:cs typeface="Times New Roman" panose="02020603050405020304" pitchFamily="18" charset="0"/>
              </a:rPr>
              <a:t>fodder</a:t>
            </a:r>
            <a:r>
              <a:rPr lang="en-IN" sz="3200" b="0" i="0" dirty="0">
                <a:solidFill>
                  <a:srgbClr val="202124"/>
                </a:solidFill>
                <a:effectLst/>
                <a:latin typeface="Times New Roman" panose="02020603050405020304" pitchFamily="18" charset="0"/>
                <a:cs typeface="Times New Roman" panose="02020603050405020304" pitchFamily="18" charset="0"/>
              </a:rPr>
              <a:t> (hay, dried crop residues or grazing of dried grasses), silage (preserved green </a:t>
            </a:r>
            <a:r>
              <a:rPr lang="en-IN" sz="3200" b="1" i="0" dirty="0">
                <a:solidFill>
                  <a:srgbClr val="202124"/>
                </a:solidFill>
                <a:effectLst/>
                <a:latin typeface="Times New Roman" panose="02020603050405020304" pitchFamily="18" charset="0"/>
                <a:cs typeface="Times New Roman" panose="02020603050405020304" pitchFamily="18" charset="0"/>
              </a:rPr>
              <a:t>fodder</a:t>
            </a:r>
            <a:r>
              <a:rPr lang="en-IN" sz="3200" b="0" i="0" dirty="0">
                <a:solidFill>
                  <a:srgbClr val="202124"/>
                </a:solidFill>
                <a:effectLst/>
                <a:latin typeface="Times New Roman" panose="02020603050405020304" pitchFamily="18" charset="0"/>
                <a:cs typeface="Times New Roman" panose="02020603050405020304" pitchFamily="18" charset="0"/>
              </a:rPr>
              <a:t> or grasses) and standing hay/stover (standing mature </a:t>
            </a:r>
            <a:r>
              <a:rPr lang="en-IN" sz="3200" b="1" i="0" dirty="0">
                <a:solidFill>
                  <a:srgbClr val="202124"/>
                </a:solidFill>
                <a:effectLst/>
                <a:latin typeface="Times New Roman" panose="02020603050405020304" pitchFamily="18" charset="0"/>
                <a:cs typeface="Times New Roman" panose="02020603050405020304" pitchFamily="18" charset="0"/>
              </a:rPr>
              <a:t>fodder</a:t>
            </a:r>
            <a:r>
              <a:rPr lang="en-IN" sz="3200" b="0" i="0" dirty="0">
                <a:solidFill>
                  <a:srgbClr val="202124"/>
                </a:solidFill>
                <a:effectLst/>
                <a:latin typeface="Times New Roman" panose="02020603050405020304" pitchFamily="18" charset="0"/>
                <a:cs typeface="Times New Roman" panose="02020603050405020304" pitchFamily="18" charset="0"/>
              </a:rPr>
              <a:t> crop or crop residue</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55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E9BD-9291-4188-8C53-7048B0B96D74}"/>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Crop rotation</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4B1B34-08E9-4821-9B5A-7A2A83FF570F}"/>
              </a:ext>
            </a:extLst>
          </p:cNvPr>
          <p:cNvSpPr>
            <a:spLocks noGrp="1"/>
          </p:cNvSpPr>
          <p:nvPr>
            <p:ph idx="1"/>
          </p:nvPr>
        </p:nvSpPr>
        <p:spPr>
          <a:xfrm>
            <a:off x="101600" y="1291772"/>
            <a:ext cx="10842171" cy="5566228"/>
          </a:xfrm>
        </p:spPr>
        <p:txBody>
          <a:bodyPr>
            <a:normAutofit lnSpcReduction="10000"/>
          </a:bodyPr>
          <a:lstStyle/>
          <a:p>
            <a:pPr marL="0" indent="0">
              <a:buNone/>
            </a:pPr>
            <a:endParaRPr lang="en-US" dirty="0"/>
          </a:p>
          <a:p>
            <a:pPr algn="just">
              <a:buFont typeface="Wingdings" panose="05000000000000000000" pitchFamily="2" charset="2"/>
              <a:buChar char="§"/>
            </a:pPr>
            <a:r>
              <a:rPr lang="en-US" sz="3200" b="1" i="0" dirty="0">
                <a:solidFill>
                  <a:srgbClr val="202124"/>
                </a:solidFill>
                <a:effectLst/>
                <a:latin typeface="Times New Roman" panose="02020603050405020304" pitchFamily="18" charset="0"/>
                <a:cs typeface="Times New Roman" panose="02020603050405020304" pitchFamily="18" charset="0"/>
              </a:rPr>
              <a:t>Crop rotation</a:t>
            </a:r>
            <a:r>
              <a:rPr lang="en-US" sz="3200" b="0" i="0" dirty="0">
                <a:solidFill>
                  <a:srgbClr val="202124"/>
                </a:solidFill>
                <a:effectLst/>
                <a:latin typeface="Times New Roman" panose="02020603050405020304" pitchFamily="18" charset="0"/>
                <a:cs typeface="Times New Roman" panose="02020603050405020304" pitchFamily="18" charset="0"/>
              </a:rPr>
              <a:t> is the practice of planting different </a:t>
            </a:r>
            <a:r>
              <a:rPr lang="en-US" sz="3200" b="1" i="0" dirty="0">
                <a:solidFill>
                  <a:srgbClr val="202124"/>
                </a:solidFill>
                <a:effectLst/>
                <a:latin typeface="Times New Roman" panose="02020603050405020304" pitchFamily="18" charset="0"/>
                <a:cs typeface="Times New Roman" panose="02020603050405020304" pitchFamily="18" charset="0"/>
              </a:rPr>
              <a:t>crops</a:t>
            </a:r>
            <a:r>
              <a:rPr lang="en-US" sz="3200" b="0" i="0" dirty="0">
                <a:solidFill>
                  <a:srgbClr val="202124"/>
                </a:solidFill>
                <a:effectLst/>
                <a:latin typeface="Times New Roman" panose="02020603050405020304" pitchFamily="18" charset="0"/>
                <a:cs typeface="Times New Roman" panose="02020603050405020304" pitchFamily="18" charset="0"/>
              </a:rPr>
              <a:t> sequentially on the same plot of land to improve soil health, optimize nutrients in the soil, and combat pest and weed pressure.</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Some crops are cultivated as catch crops before or after main crop production or in between two important crops. </a:t>
            </a:r>
          </a:p>
          <a:p>
            <a:pPr algn="just">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 will improve the palatability or nutritive value of forage material. </a:t>
            </a:r>
            <a:r>
              <a:rPr lang="en-US" sz="3200" dirty="0" err="1">
                <a:latin typeface="Times New Roman" panose="02020603050405020304" pitchFamily="18" charset="0"/>
                <a:cs typeface="Times New Roman" panose="02020603050405020304" pitchFamily="18" charset="0"/>
              </a:rPr>
              <a:t>eg</a:t>
            </a:r>
            <a:r>
              <a:rPr lang="en-US" sz="3200" dirty="0">
                <a:latin typeface="Times New Roman" panose="02020603050405020304" pitchFamily="18" charset="0"/>
                <a:cs typeface="Times New Roman" panose="02020603050405020304" pitchFamily="18" charset="0"/>
              </a:rPr>
              <a:t>- production of legume crop after rice crop.</a:t>
            </a:r>
          </a:p>
          <a:p>
            <a:pPr algn="just">
              <a:buFont typeface="Wingdings" panose="05000000000000000000" pitchFamily="2" charset="2"/>
              <a:buChar char="§"/>
            </a:pPr>
            <a:r>
              <a:rPr lang="en-US" sz="3200" b="0" i="0" dirty="0">
                <a:solidFill>
                  <a:srgbClr val="202124"/>
                </a:solidFill>
                <a:effectLst/>
                <a:latin typeface="Times New Roman" panose="02020603050405020304" pitchFamily="18" charset="0"/>
                <a:cs typeface="Times New Roman" panose="02020603050405020304" pitchFamily="18" charset="0"/>
              </a:rPr>
              <a:t>The sequence of </a:t>
            </a:r>
            <a:r>
              <a:rPr lang="en-US" sz="3200" b="1" i="0" dirty="0">
                <a:solidFill>
                  <a:srgbClr val="202124"/>
                </a:solidFill>
                <a:effectLst/>
                <a:latin typeface="Times New Roman" panose="02020603050405020304" pitchFamily="18" charset="0"/>
                <a:cs typeface="Times New Roman" panose="02020603050405020304" pitchFamily="18" charset="0"/>
              </a:rPr>
              <a:t>four crops</a:t>
            </a:r>
            <a:r>
              <a:rPr lang="en-US" sz="3200" b="0" i="0" dirty="0">
                <a:solidFill>
                  <a:srgbClr val="202124"/>
                </a:solidFill>
                <a:effectLst/>
                <a:latin typeface="Times New Roman" panose="02020603050405020304" pitchFamily="18" charset="0"/>
                <a:cs typeface="Times New Roman" panose="02020603050405020304" pitchFamily="18" charset="0"/>
              </a:rPr>
              <a:t> (wheat, turnips, barley and clover), included a fodder </a:t>
            </a:r>
            <a:r>
              <a:rPr lang="en-US" sz="3200" b="1" i="0" dirty="0">
                <a:solidFill>
                  <a:srgbClr val="202124"/>
                </a:solidFill>
                <a:effectLst/>
                <a:latin typeface="Times New Roman" panose="02020603050405020304" pitchFamily="18" charset="0"/>
                <a:cs typeface="Times New Roman" panose="02020603050405020304" pitchFamily="18" charset="0"/>
              </a:rPr>
              <a:t>crop</a:t>
            </a:r>
            <a:r>
              <a:rPr lang="en-US" sz="3200" b="0" i="0" dirty="0">
                <a:solidFill>
                  <a:srgbClr val="202124"/>
                </a:solidFill>
                <a:effectLst/>
                <a:latin typeface="Times New Roman" panose="02020603050405020304" pitchFamily="18" charset="0"/>
                <a:cs typeface="Times New Roman" panose="02020603050405020304" pitchFamily="18" charset="0"/>
              </a:rPr>
              <a:t> and a grazing </a:t>
            </a:r>
            <a:r>
              <a:rPr lang="en-US" sz="3200" b="1" i="0" dirty="0">
                <a:solidFill>
                  <a:srgbClr val="202124"/>
                </a:solidFill>
                <a:effectLst/>
                <a:latin typeface="Times New Roman" panose="02020603050405020304" pitchFamily="18" charset="0"/>
                <a:cs typeface="Times New Roman" panose="02020603050405020304" pitchFamily="18" charset="0"/>
              </a:rPr>
              <a:t>crop</a:t>
            </a:r>
            <a:r>
              <a:rPr lang="en-US" sz="3200" b="0" i="0" dirty="0">
                <a:solidFill>
                  <a:srgbClr val="202124"/>
                </a:solidFill>
                <a:effectLst/>
                <a:latin typeface="Times New Roman" panose="02020603050405020304" pitchFamily="18" charset="0"/>
                <a:cs typeface="Times New Roman" panose="02020603050405020304" pitchFamily="18" charset="0"/>
              </a:rPr>
              <a:t>, allowing livestock to be bred year-round. </a:t>
            </a:r>
            <a:endParaRPr lang="en-IN" sz="32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7461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61E5-2AA6-4CB5-AB38-C25398CA7BF4}"/>
              </a:ext>
            </a:extLst>
          </p:cNvPr>
          <p:cNvSpPr>
            <a:spLocks noGrp="1"/>
          </p:cNvSpPr>
          <p:nvPr>
            <p:ph type="title"/>
          </p:nvPr>
        </p:nvSpPr>
        <p:spPr>
          <a:xfrm>
            <a:off x="188686" y="406398"/>
            <a:ext cx="11165114" cy="972459"/>
          </a:xfrm>
        </p:spPr>
        <p:txBody>
          <a:bodyPr>
            <a:normAutofit/>
          </a:bodyPr>
          <a:lstStyle/>
          <a:p>
            <a:r>
              <a:rPr lang="en-US" dirty="0"/>
              <a:t> </a:t>
            </a:r>
            <a:r>
              <a:rPr lang="en-US" dirty="0">
                <a:solidFill>
                  <a:srgbClr val="FF0000"/>
                </a:solidFill>
                <a:latin typeface="Times New Roman" panose="02020603050405020304" pitchFamily="18" charset="0"/>
                <a:cs typeface="Times New Roman" panose="02020603050405020304" pitchFamily="18" charset="0"/>
              </a:rPr>
              <a:t>Rice-fallow crops</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0EACB7-B7E8-4DFD-ACCF-9813F74B74C4}"/>
              </a:ext>
            </a:extLst>
          </p:cNvPr>
          <p:cNvSpPr>
            <a:spLocks noGrp="1"/>
          </p:cNvSpPr>
          <p:nvPr>
            <p:ph idx="1"/>
          </p:nvPr>
        </p:nvSpPr>
        <p:spPr>
          <a:xfrm>
            <a:off x="0" y="1509486"/>
            <a:ext cx="10087429" cy="5348514"/>
          </a:xfrm>
        </p:spPr>
        <p:txBody>
          <a:bodyPr>
            <a:normAutofit/>
          </a:bodyPr>
          <a:lstStyle/>
          <a:p>
            <a:pPr algn="just"/>
            <a:r>
              <a:rPr lang="en-US" b="0" i="0" dirty="0">
                <a:solidFill>
                  <a:srgbClr val="202124"/>
                </a:solidFill>
                <a:effectLst/>
                <a:latin typeface="Times New Roman" panose="02020603050405020304" pitchFamily="18" charset="0"/>
                <a:cs typeface="Times New Roman" panose="02020603050405020304" pitchFamily="18" charset="0"/>
              </a:rPr>
              <a:t>In the </a:t>
            </a:r>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a:t>
            </a:r>
            <a:r>
              <a:rPr lang="en-US" b="1" i="0" dirty="0">
                <a:solidFill>
                  <a:srgbClr val="202124"/>
                </a:solidFill>
                <a:effectLst/>
                <a:latin typeface="Times New Roman" panose="02020603050405020304" pitchFamily="18" charset="0"/>
                <a:cs typeface="Times New Roman" panose="02020603050405020304" pitchFamily="18" charset="0"/>
              </a:rPr>
              <a:t>fallow</a:t>
            </a:r>
            <a:r>
              <a:rPr lang="en-US" b="0" i="0" dirty="0">
                <a:solidFill>
                  <a:srgbClr val="202124"/>
                </a:solidFill>
                <a:effectLst/>
                <a:latin typeface="Times New Roman" panose="02020603050405020304" pitchFamily="18" charset="0"/>
                <a:cs typeface="Times New Roman" panose="02020603050405020304" pitchFamily="18" charset="0"/>
              </a:rPr>
              <a:t> system, rainfed </a:t>
            </a:r>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 is grown in the wet season (kharif) and the land lies </a:t>
            </a:r>
            <a:r>
              <a:rPr lang="en-US" b="1" i="0" dirty="0">
                <a:solidFill>
                  <a:srgbClr val="202124"/>
                </a:solidFill>
                <a:effectLst/>
                <a:latin typeface="Times New Roman" panose="02020603050405020304" pitchFamily="18" charset="0"/>
                <a:cs typeface="Times New Roman" panose="02020603050405020304" pitchFamily="18" charset="0"/>
              </a:rPr>
              <a:t>fallow</a:t>
            </a:r>
            <a:r>
              <a:rPr lang="en-US" b="0" i="0" dirty="0">
                <a:solidFill>
                  <a:srgbClr val="202124"/>
                </a:solidFill>
                <a:effectLst/>
                <a:latin typeface="Times New Roman" panose="02020603050405020304" pitchFamily="18" charset="0"/>
                <a:cs typeface="Times New Roman" panose="02020603050405020304" pitchFamily="18" charset="0"/>
              </a:rPr>
              <a:t> during the subsequent dry winter (Rabi) and summer periods, except for weeds that are grazed.</a:t>
            </a:r>
          </a:p>
          <a:p>
            <a:pPr algn="just"/>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a:t>
            </a:r>
            <a:r>
              <a:rPr lang="en-US" b="1" i="0" dirty="0">
                <a:solidFill>
                  <a:srgbClr val="202124"/>
                </a:solidFill>
                <a:effectLst/>
                <a:latin typeface="Times New Roman" panose="02020603050405020304" pitchFamily="18" charset="0"/>
                <a:cs typeface="Times New Roman" panose="02020603050405020304" pitchFamily="18" charset="0"/>
              </a:rPr>
              <a:t>fallow</a:t>
            </a:r>
            <a:r>
              <a:rPr lang="en-US" b="0" i="0" dirty="0">
                <a:solidFill>
                  <a:srgbClr val="202124"/>
                </a:solidFill>
                <a:effectLst/>
                <a:latin typeface="Times New Roman" panose="02020603050405020304" pitchFamily="18" charset="0"/>
                <a:cs typeface="Times New Roman" panose="02020603050405020304" pitchFamily="18" charset="0"/>
              </a:rPr>
              <a:t> cropland areas are those areas where </a:t>
            </a:r>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 is grown during the kharif growing season (June–October), followed by a </a:t>
            </a:r>
            <a:r>
              <a:rPr lang="en-US" b="1" i="0" dirty="0">
                <a:solidFill>
                  <a:srgbClr val="202124"/>
                </a:solidFill>
                <a:effectLst/>
                <a:latin typeface="Times New Roman" panose="02020603050405020304" pitchFamily="18" charset="0"/>
                <a:cs typeface="Times New Roman" panose="02020603050405020304" pitchFamily="18" charset="0"/>
              </a:rPr>
              <a:t>fallow</a:t>
            </a:r>
            <a:r>
              <a:rPr lang="en-US" b="0" i="0" dirty="0">
                <a:solidFill>
                  <a:srgbClr val="202124"/>
                </a:solidFill>
                <a:effectLst/>
                <a:latin typeface="Times New Roman" panose="02020603050405020304" pitchFamily="18" charset="0"/>
                <a:cs typeface="Times New Roman" panose="02020603050405020304" pitchFamily="18" charset="0"/>
              </a:rPr>
              <a:t> during the rabi season (November–February). </a:t>
            </a:r>
          </a:p>
          <a:p>
            <a:pPr algn="just"/>
            <a:r>
              <a:rPr lang="en-US" b="0" i="0" dirty="0">
                <a:solidFill>
                  <a:srgbClr val="202124"/>
                </a:solidFill>
                <a:effectLst/>
                <a:latin typeface="Times New Roman" panose="02020603050405020304" pitchFamily="18" charset="0"/>
                <a:cs typeface="Times New Roman" panose="02020603050405020304" pitchFamily="18" charset="0"/>
              </a:rPr>
              <a:t>In eastern India, vast areas are lying </a:t>
            </a:r>
            <a:r>
              <a:rPr lang="en-US" b="1" i="0" dirty="0">
                <a:solidFill>
                  <a:srgbClr val="202124"/>
                </a:solidFill>
                <a:effectLst/>
                <a:latin typeface="Times New Roman" panose="02020603050405020304" pitchFamily="18" charset="0"/>
                <a:cs typeface="Times New Roman" panose="02020603050405020304" pitchFamily="18" charset="0"/>
              </a:rPr>
              <a:t>fallow</a:t>
            </a:r>
            <a:r>
              <a:rPr lang="en-US" b="0" i="0" dirty="0">
                <a:solidFill>
                  <a:srgbClr val="202124"/>
                </a:solidFill>
                <a:effectLst/>
                <a:latin typeface="Times New Roman" panose="02020603050405020304" pitchFamily="18" charset="0"/>
                <a:cs typeface="Times New Roman" panose="02020603050405020304" pitchFamily="18" charset="0"/>
              </a:rPr>
              <a:t> after the </a:t>
            </a:r>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 (Oryza sativa L.) crop is harvested. </a:t>
            </a:r>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a:t>
            </a:r>
            <a:r>
              <a:rPr lang="en-US" b="1" i="0" dirty="0">
                <a:solidFill>
                  <a:srgbClr val="202124"/>
                </a:solidFill>
                <a:effectLst/>
                <a:latin typeface="Times New Roman" panose="02020603050405020304" pitchFamily="18" charset="0"/>
                <a:cs typeface="Times New Roman" panose="02020603050405020304" pitchFamily="18" charset="0"/>
              </a:rPr>
              <a:t>fallow</a:t>
            </a:r>
            <a:r>
              <a:rPr lang="en-US" b="0" i="0" dirty="0">
                <a:solidFill>
                  <a:srgbClr val="202124"/>
                </a:solidFill>
                <a:effectLst/>
                <a:latin typeface="Times New Roman" panose="02020603050405020304" pitchFamily="18" charset="0"/>
                <a:cs typeface="Times New Roman" panose="02020603050405020304" pitchFamily="18" charset="0"/>
              </a:rPr>
              <a:t> areas can be better utilized in establishing </a:t>
            </a:r>
            <a:r>
              <a:rPr lang="en-US" b="1" i="0" dirty="0">
                <a:solidFill>
                  <a:srgbClr val="202124"/>
                </a:solidFill>
                <a:effectLst/>
                <a:latin typeface="Times New Roman" panose="02020603050405020304" pitchFamily="18" charset="0"/>
                <a:cs typeface="Times New Roman" panose="02020603050405020304" pitchFamily="18" charset="0"/>
              </a:rPr>
              <a:t>pulse</a:t>
            </a:r>
            <a:r>
              <a:rPr lang="en-US" b="0" i="0" dirty="0">
                <a:solidFill>
                  <a:srgbClr val="202124"/>
                </a:solidFill>
                <a:effectLst/>
                <a:latin typeface="Times New Roman" panose="02020603050405020304" pitchFamily="18" charset="0"/>
                <a:cs typeface="Times New Roman" panose="02020603050405020304" pitchFamily="18" charset="0"/>
              </a:rPr>
              <a:t> crop utilizing the residual soil moisture through conservation agricultural practices,  after the harvest of </a:t>
            </a:r>
            <a:r>
              <a:rPr lang="en-US" b="1" i="0" dirty="0">
                <a:solidFill>
                  <a:srgbClr val="202124"/>
                </a:solidFill>
                <a:effectLst/>
                <a:latin typeface="Times New Roman" panose="02020603050405020304" pitchFamily="18" charset="0"/>
                <a:cs typeface="Times New Roman" panose="02020603050405020304" pitchFamily="18" charset="0"/>
              </a:rPr>
              <a:t>rice</a:t>
            </a:r>
            <a:r>
              <a:rPr lang="en-US" b="0" i="0" dirty="0">
                <a:solidFill>
                  <a:srgbClr val="202124"/>
                </a:solidFill>
                <a:effectLst/>
                <a:latin typeface="Times New Roman" panose="02020603050405020304" pitchFamily="18" charset="0"/>
                <a:cs typeface="Times New Roman" panose="02020603050405020304" pitchFamily="18" charset="0"/>
              </a:rPr>
              <a:t> crop by utilizing the residual soil moisture.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96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039D-96AD-4427-964A-A635B524BE6A}"/>
              </a:ext>
            </a:extLst>
          </p:cNvPr>
          <p:cNvSpPr>
            <a:spLocks noGrp="1"/>
          </p:cNvSpPr>
          <p:nvPr>
            <p:ph type="title"/>
          </p:nvPr>
        </p:nvSpPr>
        <p:spPr>
          <a:xfrm>
            <a:off x="0" y="232229"/>
            <a:ext cx="11353800" cy="1458459"/>
          </a:xfrm>
        </p:spPr>
        <p:txBody>
          <a:bodyPr>
            <a:normAutofit fontScale="90000"/>
          </a:bodyPr>
          <a:lstStyle/>
          <a:p>
            <a:r>
              <a:rPr lang="en-US" dirty="0">
                <a:solidFill>
                  <a:srgbClr val="FF0000"/>
                </a:solidFill>
              </a:rPr>
              <a:t>Moisture availability- </a:t>
            </a:r>
            <a:r>
              <a:rPr lang="en-US" sz="3600" dirty="0">
                <a:latin typeface="Times New Roman" panose="02020603050405020304" pitchFamily="18" charset="0"/>
                <a:cs typeface="Times New Roman" panose="02020603050405020304" pitchFamily="18" charset="0"/>
              </a:rPr>
              <a:t>For good yield of fodder, the soil moisture range  from field capacity to about 75% of availability</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331917-8420-4584-863E-0FE45634B669}"/>
              </a:ext>
            </a:extLst>
          </p:cNvPr>
          <p:cNvSpPr>
            <a:spLocks noGrp="1"/>
          </p:cNvSpPr>
          <p:nvPr>
            <p:ph idx="1"/>
          </p:nvPr>
        </p:nvSpPr>
        <p:spPr/>
        <p:txBody>
          <a:bodyPr/>
          <a:lstStyle/>
          <a:p>
            <a:endParaRPr lang="en-US" dirty="0"/>
          </a:p>
          <a:p>
            <a:pPr lvl="8"/>
            <a:r>
              <a:rPr lang="en-IN" sz="7800" dirty="0">
                <a:solidFill>
                  <a:srgbClr val="00B050"/>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51337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3002-22F0-4D5A-8B07-1B8D2E8A984B}"/>
              </a:ext>
            </a:extLst>
          </p:cNvPr>
          <p:cNvSpPr>
            <a:spLocks noGrp="1"/>
          </p:cNvSpPr>
          <p:nvPr>
            <p:ph type="ctrTitle"/>
          </p:nvPr>
        </p:nvSpPr>
        <p:spPr>
          <a:xfrm>
            <a:off x="-180475" y="120317"/>
            <a:ext cx="12079705" cy="1624262"/>
          </a:xfrm>
        </p:spPr>
        <p:txBody>
          <a:bodyPr>
            <a:normAutofit fontScale="90000"/>
          </a:bodyPr>
          <a:lstStyle/>
          <a:p>
            <a:r>
              <a:rPr lang="en-US" dirty="0">
                <a:solidFill>
                  <a:srgbClr val="00B050"/>
                </a:solidFill>
              </a:rPr>
              <a:t>General cultivation concept for fodder production</a:t>
            </a:r>
            <a:endParaRPr lang="en-IN" dirty="0">
              <a:solidFill>
                <a:srgbClr val="00B050"/>
              </a:solidFill>
            </a:endParaRPr>
          </a:p>
        </p:txBody>
      </p:sp>
      <p:sp>
        <p:nvSpPr>
          <p:cNvPr id="3" name="Subtitle 2">
            <a:extLst>
              <a:ext uri="{FF2B5EF4-FFF2-40B4-BE49-F238E27FC236}">
                <a16:creationId xmlns:a16="http://schemas.microsoft.com/office/drawing/2014/main" id="{1650D927-AD43-49DD-AAAA-4F0A90DE4CFE}"/>
              </a:ext>
            </a:extLst>
          </p:cNvPr>
          <p:cNvSpPr>
            <a:spLocks noGrp="1"/>
          </p:cNvSpPr>
          <p:nvPr>
            <p:ph type="subTitle" idx="1"/>
          </p:nvPr>
        </p:nvSpPr>
        <p:spPr>
          <a:xfrm>
            <a:off x="0" y="1876926"/>
            <a:ext cx="12192000" cy="4884821"/>
          </a:xfrm>
        </p:spPr>
        <p:txBody>
          <a:bodyPr>
            <a:normAutofit/>
          </a:bodyPr>
          <a:lstStyle/>
          <a:p>
            <a:endParaRPr lang="en-US" dirty="0"/>
          </a:p>
          <a:p>
            <a:endParaRPr lang="en-US" dirty="0"/>
          </a:p>
          <a:p>
            <a:pPr marL="457200" indent="-457200" algn="just">
              <a:buAutoNum type="arabicPeriod"/>
            </a:pPr>
            <a:r>
              <a:rPr lang="en-IN" sz="2800" dirty="0">
                <a:solidFill>
                  <a:srgbClr val="FF0000"/>
                </a:solidFill>
                <a:latin typeface="Times New Roman" panose="02020603050405020304" pitchFamily="18" charset="0"/>
                <a:cs typeface="Times New Roman" panose="02020603050405020304" pitchFamily="18" charset="0"/>
              </a:rPr>
              <a:t>Tillage</a:t>
            </a:r>
            <a:r>
              <a:rPr lang="en-IN" dirty="0"/>
              <a:t>- </a:t>
            </a:r>
            <a:r>
              <a:rPr lang="en-US" sz="2800" i="0" dirty="0">
                <a:solidFill>
                  <a:srgbClr val="202124"/>
                </a:solidFill>
                <a:effectLst/>
                <a:latin typeface="Times New Roman" panose="02020603050405020304" pitchFamily="18" charset="0"/>
                <a:cs typeface="Times New Roman" panose="02020603050405020304" pitchFamily="18" charset="0"/>
              </a:rPr>
              <a:t>Tillage is defined as the mechanical manipulation of the soil for the purpose of crop production.</a:t>
            </a:r>
          </a:p>
          <a:p>
            <a:pPr algn="just"/>
            <a:r>
              <a:rPr lang="en-US" sz="2800" dirty="0">
                <a:solidFill>
                  <a:srgbClr val="202124"/>
                </a:solidFill>
                <a:latin typeface="Times New Roman" panose="02020603050405020304" pitchFamily="18" charset="0"/>
                <a:cs typeface="Times New Roman" panose="02020603050405020304" pitchFamily="18" charset="0"/>
              </a:rPr>
              <a:t> </a:t>
            </a:r>
            <a:r>
              <a:rPr lang="en-US" sz="2800" i="0" dirty="0">
                <a:solidFill>
                  <a:srgbClr val="202124"/>
                </a:solidFill>
                <a:effectLst/>
                <a:latin typeface="Times New Roman" panose="02020603050405020304" pitchFamily="18" charset="0"/>
                <a:cs typeface="Times New Roman" panose="02020603050405020304" pitchFamily="18" charset="0"/>
              </a:rPr>
              <a:t> </a:t>
            </a:r>
            <a:r>
              <a:rPr lang="en-US" sz="2800" dirty="0">
                <a:solidFill>
                  <a:srgbClr val="202124"/>
                </a:solidFill>
                <a:latin typeface="Times New Roman" panose="02020603050405020304" pitchFamily="18" charset="0"/>
                <a:cs typeface="Times New Roman" panose="02020603050405020304" pitchFamily="18" charset="0"/>
              </a:rPr>
              <a:t>It is the </a:t>
            </a:r>
            <a:r>
              <a:rPr lang="en-US" sz="2800" i="0" dirty="0">
                <a:solidFill>
                  <a:srgbClr val="202124"/>
                </a:solidFill>
                <a:effectLst/>
                <a:latin typeface="Times New Roman" panose="02020603050405020304" pitchFamily="18" charset="0"/>
                <a:cs typeface="Times New Roman" panose="02020603050405020304" pitchFamily="18" charset="0"/>
              </a:rPr>
              <a:t>turning the soil to control for weeds and pests and to prepare for seeding.</a:t>
            </a:r>
          </a:p>
          <a:p>
            <a:pPr algn="just"/>
            <a:r>
              <a:rPr lang="en-US" sz="2800" i="0" dirty="0">
                <a:solidFill>
                  <a:srgbClr val="202124"/>
                </a:solidFill>
                <a:effectLst/>
                <a:latin typeface="Times New Roman" panose="02020603050405020304" pitchFamily="18" charset="0"/>
                <a:cs typeface="Times New Roman" panose="02020603050405020304" pitchFamily="18" charset="0"/>
              </a:rPr>
              <a:t> The fundamental purposes of tillage are-</a:t>
            </a:r>
          </a:p>
          <a:p>
            <a:pPr algn="just"/>
            <a:r>
              <a:rPr lang="en-US" sz="2800" i="0" dirty="0">
                <a:solidFill>
                  <a:srgbClr val="202124"/>
                </a:solidFill>
                <a:effectLst/>
                <a:latin typeface="Times New Roman" panose="02020603050405020304" pitchFamily="18" charset="0"/>
                <a:cs typeface="Times New Roman" panose="02020603050405020304" pitchFamily="18" charset="0"/>
              </a:rPr>
              <a:t> (</a:t>
            </a:r>
            <a:r>
              <a:rPr lang="en-US" sz="2800" i="0" dirty="0" err="1">
                <a:solidFill>
                  <a:srgbClr val="202124"/>
                </a:solidFill>
                <a:effectLst/>
                <a:latin typeface="Times New Roman" panose="02020603050405020304" pitchFamily="18" charset="0"/>
                <a:cs typeface="Times New Roman" panose="02020603050405020304" pitchFamily="18" charset="0"/>
              </a:rPr>
              <a:t>i</a:t>
            </a:r>
            <a:r>
              <a:rPr lang="en-US" sz="2800" i="0" dirty="0">
                <a:solidFill>
                  <a:srgbClr val="202124"/>
                </a:solidFill>
                <a:effectLst/>
                <a:latin typeface="Times New Roman" panose="02020603050405020304" pitchFamily="18" charset="0"/>
                <a:cs typeface="Times New Roman" panose="02020603050405020304" pitchFamily="18" charset="0"/>
              </a:rPr>
              <a:t>) to prepare a suitable seedbed,</a:t>
            </a:r>
          </a:p>
          <a:p>
            <a:pPr algn="just"/>
            <a:r>
              <a:rPr lang="en-US" sz="2800" i="0" dirty="0">
                <a:solidFill>
                  <a:srgbClr val="202124"/>
                </a:solidFill>
                <a:effectLst/>
                <a:latin typeface="Times New Roman" panose="02020603050405020304" pitchFamily="18" charset="0"/>
                <a:cs typeface="Times New Roman" panose="02020603050405020304" pitchFamily="18" charset="0"/>
              </a:rPr>
              <a:t> (ii) to eliminate competition from weed growth, and</a:t>
            </a:r>
          </a:p>
          <a:p>
            <a:pPr algn="just"/>
            <a:r>
              <a:rPr lang="en-US" sz="2800" i="0" dirty="0">
                <a:solidFill>
                  <a:srgbClr val="202124"/>
                </a:solidFill>
                <a:effectLst/>
                <a:latin typeface="Times New Roman" panose="02020603050405020304" pitchFamily="18" charset="0"/>
                <a:cs typeface="Times New Roman" panose="02020603050405020304" pitchFamily="18" charset="0"/>
              </a:rPr>
              <a:t> (iii) to improve the physical condition of the soil.  </a:t>
            </a:r>
          </a:p>
          <a:p>
            <a:pPr algn="just"/>
            <a:r>
              <a:rPr lang="en-IN" sz="2800" dirty="0">
                <a:latin typeface="Times New Roman" panose="02020603050405020304" pitchFamily="18" charset="0"/>
                <a:cs typeface="Times New Roman" panose="02020603050405020304" pitchFamily="18" charset="0"/>
              </a:rPr>
              <a:t>  Annual fodder crops require minimum tillage of 2 or 3 ploughings.</a:t>
            </a:r>
          </a:p>
          <a:p>
            <a:pPr algn="just"/>
            <a:endParaRPr lang="en-IN" sz="2800" dirty="0">
              <a:latin typeface="Times New Roman" panose="02020603050405020304" pitchFamily="18" charset="0"/>
              <a:cs typeface="Times New Roman" panose="02020603050405020304" pitchFamily="18" charset="0"/>
            </a:endParaRPr>
          </a:p>
          <a:p>
            <a:pPr algn="just"/>
            <a:endParaRPr lang="en-IN" dirty="0"/>
          </a:p>
        </p:txBody>
      </p:sp>
    </p:spTree>
    <p:extLst>
      <p:ext uri="{BB962C8B-B14F-4D97-AF65-F5344CB8AC3E}">
        <p14:creationId xmlns:p14="http://schemas.microsoft.com/office/powerpoint/2010/main" val="264353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D312-9322-440D-B171-0D662227F490}"/>
              </a:ext>
            </a:extLst>
          </p:cNvPr>
          <p:cNvSpPr>
            <a:spLocks noGrp="1"/>
          </p:cNvSpPr>
          <p:nvPr>
            <p:ph type="title"/>
          </p:nvPr>
        </p:nvSpPr>
        <p:spPr/>
        <p:txBody>
          <a:bodyPr/>
          <a:lstStyle/>
          <a:p>
            <a:r>
              <a:rPr lang="en-US" dirty="0"/>
              <a:t>Types of tillage</a:t>
            </a:r>
            <a:endParaRPr lang="en-IN" dirty="0"/>
          </a:p>
        </p:txBody>
      </p:sp>
      <p:sp>
        <p:nvSpPr>
          <p:cNvPr id="3" name="Content Placeholder 2">
            <a:extLst>
              <a:ext uri="{FF2B5EF4-FFF2-40B4-BE49-F238E27FC236}">
                <a16:creationId xmlns:a16="http://schemas.microsoft.com/office/drawing/2014/main" id="{E043B5B1-0891-4E2B-89FE-DDB0CFE51B55}"/>
              </a:ext>
            </a:extLst>
          </p:cNvPr>
          <p:cNvSpPr>
            <a:spLocks noGrp="1"/>
          </p:cNvSpPr>
          <p:nvPr>
            <p:ph idx="1"/>
          </p:nvPr>
        </p:nvSpPr>
        <p:spPr>
          <a:xfrm>
            <a:off x="838200" y="1825624"/>
            <a:ext cx="10515600" cy="5032375"/>
          </a:xfrm>
        </p:spPr>
        <p:txBody>
          <a:bodyPr>
            <a:noAutofit/>
          </a:bodyPr>
          <a:lstStyle/>
          <a:p>
            <a:r>
              <a:rPr lang="en-US" sz="3200" dirty="0">
                <a:latin typeface="Times New Roman" panose="02020603050405020304" pitchFamily="18" charset="0"/>
                <a:cs typeface="Times New Roman" panose="02020603050405020304" pitchFamily="18" charset="0"/>
              </a:rPr>
              <a:t>Tillage is of 2 types-</a:t>
            </a:r>
          </a:p>
          <a:p>
            <a:r>
              <a:rPr lang="en-US" sz="3200" dirty="0">
                <a:solidFill>
                  <a:srgbClr val="0070C0"/>
                </a:solidFill>
                <a:latin typeface="Times New Roman" panose="02020603050405020304" pitchFamily="18" charset="0"/>
                <a:cs typeface="Times New Roman" panose="02020603050405020304" pitchFamily="18" charset="0"/>
              </a:rPr>
              <a:t>1. Primary tillage</a:t>
            </a:r>
          </a:p>
          <a:p>
            <a:pPr marL="0" indent="0">
              <a:buNone/>
            </a:pPr>
            <a:r>
              <a:rPr lang="en-US" sz="3200" dirty="0">
                <a:latin typeface="Times New Roman" panose="02020603050405020304" pitchFamily="18" charset="0"/>
                <a:cs typeface="Times New Roman" panose="02020603050405020304" pitchFamily="18" charset="0"/>
              </a:rPr>
              <a:t>              It is further of 3 types-</a:t>
            </a:r>
          </a:p>
          <a:p>
            <a:pPr marL="0" indent="0">
              <a:buNone/>
            </a:pPr>
            <a:r>
              <a:rPr lang="en-US" sz="3200" dirty="0">
                <a:latin typeface="Times New Roman" panose="02020603050405020304" pitchFamily="18" charset="0"/>
                <a:cs typeface="Times New Roman" panose="02020603050405020304" pitchFamily="18" charset="0"/>
              </a:rPr>
              <a:t>   a</a:t>
            </a:r>
            <a:r>
              <a:rPr lang="en-US" sz="3200" dirty="0">
                <a:solidFill>
                  <a:srgbClr val="7030A0"/>
                </a:solidFill>
                <a:latin typeface="Times New Roman" panose="02020603050405020304" pitchFamily="18" charset="0"/>
                <a:cs typeface="Times New Roman" panose="02020603050405020304" pitchFamily="18" charset="0"/>
              </a:rPr>
              <a:t>. Deep tillage</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    b. Sub-soiling</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     c. Year round tillage</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solidFill>
                  <a:srgbClr val="0070C0"/>
                </a:solidFill>
                <a:latin typeface="Times New Roman" panose="02020603050405020304" pitchFamily="18" charset="0"/>
                <a:cs typeface="Times New Roman" panose="02020603050405020304" pitchFamily="18" charset="0"/>
              </a:rPr>
              <a:t>2. Secondary tillage</a:t>
            </a:r>
            <a:endParaRPr lang="en-IN"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92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C459-1B1B-40C2-97E5-581EEC6B2404}"/>
              </a:ext>
            </a:extLst>
          </p:cNvPr>
          <p:cNvSpPr>
            <a:spLocks noGrp="1"/>
          </p:cNvSpPr>
          <p:nvPr>
            <p:ph type="title"/>
          </p:nvPr>
        </p:nvSpPr>
        <p:spPr/>
        <p:txBody>
          <a:bodyPr/>
          <a:lstStyle/>
          <a:p>
            <a:r>
              <a:rPr lang="en-US" b="1" i="0" dirty="0">
                <a:solidFill>
                  <a:srgbClr val="7030A0"/>
                </a:solidFill>
                <a:effectLst/>
                <a:latin typeface="Times New Roman" panose="02020603050405020304" pitchFamily="18" charset="0"/>
                <a:cs typeface="Times New Roman" panose="02020603050405020304" pitchFamily="18" charset="0"/>
              </a:rPr>
              <a:t>Types of Primary Tillage</a:t>
            </a:r>
            <a:br>
              <a:rPr lang="en-US" b="0" i="0" dirty="0">
                <a:solidFill>
                  <a:srgbClr val="000000"/>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6330122D-C82A-45CC-9729-4FB38A69DDFF}"/>
              </a:ext>
            </a:extLst>
          </p:cNvPr>
          <p:cNvSpPr>
            <a:spLocks noGrp="1"/>
          </p:cNvSpPr>
          <p:nvPr>
            <p:ph idx="1"/>
          </p:nvPr>
        </p:nvSpPr>
        <p:spPr>
          <a:xfrm>
            <a:off x="0" y="1094874"/>
            <a:ext cx="10299032" cy="5751094"/>
          </a:xfrm>
        </p:spPr>
        <p:txBody>
          <a:bodyPr>
            <a:normAutofit fontScale="92500" lnSpcReduction="20000"/>
          </a:bodyPr>
          <a:lstStyle/>
          <a:p>
            <a:pPr algn="just"/>
            <a:r>
              <a:rPr lang="en-US" b="0" i="0" dirty="0">
                <a:solidFill>
                  <a:srgbClr val="000000"/>
                </a:solidFill>
                <a:effectLst/>
                <a:latin typeface="Arial" panose="020B0604020202020204" pitchFamily="34" charset="0"/>
              </a:rPr>
              <a:t> </a:t>
            </a:r>
            <a:r>
              <a:rPr lang="en-US" b="0" i="0" dirty="0">
                <a:solidFill>
                  <a:srgbClr val="FF0000"/>
                </a:solidFill>
                <a:effectLst/>
                <a:latin typeface="Arial" panose="020B0604020202020204" pitchFamily="34" charset="0"/>
              </a:rPr>
              <a:t>They are deep ploughing, subsoiling and year-round tillage</a:t>
            </a:r>
            <a:r>
              <a:rPr lang="en-US" b="0" i="0" dirty="0">
                <a:solidFill>
                  <a:srgbClr val="000000"/>
                </a:solidFill>
                <a:effectLst/>
                <a:latin typeface="Arial" panose="020B0604020202020204" pitchFamily="34" charset="0"/>
              </a:rPr>
              <a:t>.</a:t>
            </a:r>
          </a:p>
          <a:p>
            <a:pPr algn="just"/>
            <a:r>
              <a:rPr lang="en-US" b="1" i="0" dirty="0">
                <a:solidFill>
                  <a:srgbClr val="7030A0"/>
                </a:solidFill>
                <a:effectLst/>
                <a:latin typeface="Times New Roman" panose="02020603050405020304" pitchFamily="18" charset="0"/>
                <a:cs typeface="Times New Roman" panose="02020603050405020304" pitchFamily="18" charset="0"/>
              </a:rPr>
              <a:t>Deep Tillage</a:t>
            </a:r>
            <a:endParaRPr lang="en-US" b="0" i="0" dirty="0">
              <a:solidFill>
                <a:srgbClr val="7030A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Arial" panose="020B0604020202020204" pitchFamily="34" charset="0"/>
              </a:rPr>
              <a:t>Deep ploughing turns out large sized clods, which are baked by the hot sun when it is done in summer. These clods crumble due to alternate heating and cooling and due to occasional summer showers. </a:t>
            </a:r>
          </a:p>
          <a:p>
            <a:pPr algn="just"/>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 deep tillage of 25-30 cm depth is necessary for deep rooted crop like pigeon pea while moderate deep tillage of 15-20 cm is required for maize.</a:t>
            </a:r>
          </a:p>
          <a:p>
            <a:pPr algn="just"/>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Deep tillage also improves soil moisture content. </a:t>
            </a:r>
          </a:p>
          <a:p>
            <a:pPr algn="just"/>
            <a:r>
              <a:rPr lang="en-US" b="0" i="0" dirty="0">
                <a:solidFill>
                  <a:srgbClr val="000000"/>
                </a:solidFill>
                <a:effectLst/>
                <a:latin typeface="Arial" panose="020B0604020202020204" pitchFamily="34" charset="0"/>
              </a:rPr>
              <a:t> However the advantage of deep tillage in dry farming condition depends on rainfall pattern and crop.</a:t>
            </a:r>
          </a:p>
          <a:p>
            <a:pPr algn="just"/>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It is advisable to go for deep ploughing only for long duration, deep rooted crops. </a:t>
            </a:r>
            <a:endParaRPr lang="en-IN" dirty="0"/>
          </a:p>
        </p:txBody>
      </p:sp>
    </p:spTree>
    <p:extLst>
      <p:ext uri="{BB962C8B-B14F-4D97-AF65-F5344CB8AC3E}">
        <p14:creationId xmlns:p14="http://schemas.microsoft.com/office/powerpoint/2010/main" val="236397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4117-45B1-4B3E-BCB0-7BCEC2F49281}"/>
              </a:ext>
            </a:extLst>
          </p:cNvPr>
          <p:cNvSpPr>
            <a:spLocks noGrp="1"/>
          </p:cNvSpPr>
          <p:nvPr>
            <p:ph type="title"/>
          </p:nvPr>
        </p:nvSpPr>
        <p:spPr>
          <a:xfrm>
            <a:off x="729916" y="220746"/>
            <a:ext cx="10515600" cy="789907"/>
          </a:xfrm>
        </p:spPr>
        <p:txBody>
          <a:bodyPr/>
          <a:lstStyle/>
          <a:p>
            <a:r>
              <a:rPr lang="en-US" b="1" i="0" dirty="0">
                <a:solidFill>
                  <a:srgbClr val="7030A0"/>
                </a:solidFill>
                <a:effectLst/>
                <a:latin typeface="Times New Roman" panose="02020603050405020304" pitchFamily="18" charset="0"/>
                <a:cs typeface="Times New Roman" panose="02020603050405020304" pitchFamily="18" charset="0"/>
              </a:rPr>
              <a:t>Subsoiling</a:t>
            </a:r>
            <a:endParaRPr lang="en-IN"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6858AB-34F1-4CE6-9E4A-2D86E0D9320A}"/>
              </a:ext>
            </a:extLst>
          </p:cNvPr>
          <p:cNvSpPr>
            <a:spLocks noGrp="1"/>
          </p:cNvSpPr>
          <p:nvPr>
            <p:ph idx="1"/>
          </p:nvPr>
        </p:nvSpPr>
        <p:spPr>
          <a:xfrm>
            <a:off x="1" y="1155032"/>
            <a:ext cx="11353800" cy="5702967"/>
          </a:xfrm>
        </p:spPr>
        <p:txBody>
          <a:bodyPr>
            <a:normAutofit/>
          </a:bodyPr>
          <a:lstStyle/>
          <a:p>
            <a:pPr marL="0" indent="0" algn="just">
              <a:buNone/>
            </a:pPr>
            <a:endParaRPr lang="en-US" b="0" i="0" dirty="0">
              <a:solidFill>
                <a:srgbClr val="000000"/>
              </a:solidFill>
              <a:effectLst/>
              <a:latin typeface="Arial" panose="020B0604020202020204" pitchFamily="34" charset="0"/>
            </a:endParaRPr>
          </a:p>
          <a:p>
            <a:pPr algn="just"/>
            <a:r>
              <a:rPr lang="en-US" sz="3000" b="0" i="0" dirty="0">
                <a:solidFill>
                  <a:srgbClr val="000000"/>
                </a:solidFill>
                <a:effectLst/>
                <a:latin typeface="Times New Roman" panose="02020603050405020304" pitchFamily="18" charset="0"/>
                <a:cs typeface="Times New Roman" panose="02020603050405020304" pitchFamily="18" charset="0"/>
              </a:rPr>
              <a:t>Hard pans may be present in the soil which restrict root growth of crops. These may be silt pans, iron or </a:t>
            </a:r>
            <a:r>
              <a:rPr lang="en-US" sz="3000" b="0" i="0" dirty="0" err="1">
                <a:solidFill>
                  <a:srgbClr val="000000"/>
                </a:solidFill>
                <a:effectLst/>
                <a:latin typeface="Times New Roman" panose="02020603050405020304" pitchFamily="18" charset="0"/>
                <a:cs typeface="Times New Roman" panose="02020603050405020304" pitchFamily="18" charset="0"/>
              </a:rPr>
              <a:t>aluminium</a:t>
            </a:r>
            <a:r>
              <a:rPr lang="en-US" sz="3000" b="0" i="0" dirty="0">
                <a:solidFill>
                  <a:srgbClr val="000000"/>
                </a:solidFill>
                <a:effectLst/>
                <a:latin typeface="Times New Roman" panose="02020603050405020304" pitchFamily="18" charset="0"/>
                <a:cs typeface="Times New Roman" panose="02020603050405020304" pitchFamily="18" charset="0"/>
              </a:rPr>
              <a:t> pans, clay pans or -man-made pans. Man-made pans are tillage pans induced by repeated tillage at the same depth. </a:t>
            </a:r>
          </a:p>
          <a:p>
            <a:pPr algn="just"/>
            <a:r>
              <a:rPr lang="en-US" sz="3000" b="0" i="0" dirty="0">
                <a:solidFill>
                  <a:srgbClr val="000000"/>
                </a:solidFill>
                <a:effectLst/>
                <a:latin typeface="Times New Roman" panose="02020603050405020304" pitchFamily="18" charset="0"/>
                <a:cs typeface="Times New Roman" panose="02020603050405020304" pitchFamily="18" charset="0"/>
              </a:rPr>
              <a:t>Subsoiling is breaking the hard pan without inversion and with less disturbance of top soil. </a:t>
            </a:r>
          </a:p>
          <a:p>
            <a:pPr algn="just"/>
            <a:r>
              <a:rPr lang="en-US" sz="3000" b="0" i="0" dirty="0">
                <a:solidFill>
                  <a:srgbClr val="000000"/>
                </a:solidFill>
                <a:effectLst/>
                <a:latin typeface="Times New Roman" panose="02020603050405020304" pitchFamily="18" charset="0"/>
                <a:cs typeface="Times New Roman" panose="02020603050405020304" pitchFamily="18" charset="0"/>
              </a:rPr>
              <a:t>A narrow cut is made in the top soil while share of the subsoiler shatters hard pans.</a:t>
            </a:r>
          </a:p>
          <a:p>
            <a:pPr algn="just"/>
            <a:r>
              <a:rPr lang="en-US" sz="3000" b="0" i="0" dirty="0">
                <a:solidFill>
                  <a:srgbClr val="000000"/>
                </a:solidFill>
                <a:effectLst/>
                <a:latin typeface="Times New Roman" panose="02020603050405020304" pitchFamily="18" charset="0"/>
                <a:cs typeface="Times New Roman" panose="02020603050405020304" pitchFamily="18" charset="0"/>
              </a:rPr>
              <a:t> Chisel ploughs are also used to break hard pans present even at 60-70 cm. </a:t>
            </a:r>
          </a:p>
          <a:p>
            <a:pPr algn="just"/>
            <a:r>
              <a:rPr lang="en-US" sz="3000" b="0" i="0" dirty="0">
                <a:solidFill>
                  <a:srgbClr val="000000"/>
                </a:solidFill>
                <a:effectLst/>
                <a:latin typeface="Times New Roman" panose="02020603050405020304" pitchFamily="18" charset="0"/>
                <a:cs typeface="Times New Roman" panose="02020603050405020304" pitchFamily="18" charset="0"/>
              </a:rPr>
              <a:t>The effect of subsoiling does not last long. </a:t>
            </a:r>
          </a:p>
          <a:p>
            <a:endParaRPr lang="en-IN" dirty="0"/>
          </a:p>
        </p:txBody>
      </p:sp>
    </p:spTree>
    <p:extLst>
      <p:ext uri="{BB962C8B-B14F-4D97-AF65-F5344CB8AC3E}">
        <p14:creationId xmlns:p14="http://schemas.microsoft.com/office/powerpoint/2010/main" val="294039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28FB-6D0D-4A26-9D18-934AC38E5FF3}"/>
              </a:ext>
            </a:extLst>
          </p:cNvPr>
          <p:cNvSpPr>
            <a:spLocks noGrp="1"/>
          </p:cNvSpPr>
          <p:nvPr>
            <p:ph type="title"/>
          </p:nvPr>
        </p:nvSpPr>
        <p:spPr>
          <a:xfrm>
            <a:off x="324853" y="365125"/>
            <a:ext cx="11028947" cy="958349"/>
          </a:xfrm>
        </p:spPr>
        <p:txBody>
          <a:bodyPr>
            <a:normAutofit fontScale="90000"/>
          </a:bodyPr>
          <a:lstStyle/>
          <a:p>
            <a:r>
              <a:rPr lang="en-US" b="1" i="0" dirty="0">
                <a:solidFill>
                  <a:srgbClr val="7030A0"/>
                </a:solidFill>
                <a:effectLst/>
                <a:latin typeface="Times New Roman" panose="02020603050405020304" pitchFamily="18" charset="0"/>
                <a:cs typeface="Times New Roman" panose="02020603050405020304" pitchFamily="18" charset="0"/>
              </a:rPr>
              <a:t>Year-round Tillage</a:t>
            </a:r>
            <a:br>
              <a:rPr lang="en-US" b="0" i="0" dirty="0">
                <a:solidFill>
                  <a:srgbClr val="000000"/>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9F0583E6-25A2-49D7-B477-38110F6EAE20}"/>
              </a:ext>
            </a:extLst>
          </p:cNvPr>
          <p:cNvSpPr>
            <a:spLocks noGrp="1"/>
          </p:cNvSpPr>
          <p:nvPr>
            <p:ph idx="1"/>
          </p:nvPr>
        </p:nvSpPr>
        <p:spPr>
          <a:xfrm>
            <a:off x="120316" y="1323474"/>
            <a:ext cx="10744200" cy="5438273"/>
          </a:xfrm>
        </p:spPr>
        <p:txBody>
          <a:bodyPr>
            <a:noAutofit/>
          </a:bodyPr>
          <a:lstStyle/>
          <a:p>
            <a:pPr algn="just"/>
            <a:r>
              <a:rPr lang="en-US" sz="3600" b="0" i="0" dirty="0">
                <a:solidFill>
                  <a:srgbClr val="000000"/>
                </a:solidFill>
                <a:effectLst/>
                <a:latin typeface="Times New Roman" panose="02020603050405020304" pitchFamily="18" charset="0"/>
                <a:cs typeface="Times New Roman" panose="02020603050405020304" pitchFamily="18" charset="0"/>
              </a:rPr>
              <a:t>Tillage operations carried out throughout the year are known as year-round tillage.</a:t>
            </a:r>
          </a:p>
          <a:p>
            <a:pPr marL="0" indent="0" algn="just">
              <a:buNone/>
            </a:pPr>
            <a:endParaRPr lang="en-US" sz="3600" b="0" i="0" dirty="0">
              <a:solidFill>
                <a:srgbClr val="000000"/>
              </a:solidFill>
              <a:effectLst/>
              <a:latin typeface="Times New Roman" panose="02020603050405020304" pitchFamily="18" charset="0"/>
              <a:cs typeface="Times New Roman" panose="02020603050405020304" pitchFamily="18" charset="0"/>
            </a:endParaRPr>
          </a:p>
          <a:p>
            <a:pPr algn="just"/>
            <a:r>
              <a:rPr lang="en-US" sz="3600" b="0" i="0" dirty="0">
                <a:solidFill>
                  <a:srgbClr val="000000"/>
                </a:solidFill>
                <a:effectLst/>
                <a:latin typeface="Times New Roman" panose="02020603050405020304" pitchFamily="18" charset="0"/>
                <a:cs typeface="Times New Roman" panose="02020603050405020304" pitchFamily="18" charset="0"/>
              </a:rPr>
              <a:t>Repeated tillage operations are carried out until sowing of the crop.</a:t>
            </a:r>
          </a:p>
          <a:p>
            <a:pPr marL="0" indent="0" algn="just">
              <a:buNone/>
            </a:pPr>
            <a:endParaRPr lang="en-US" sz="3600" b="0" i="0" dirty="0">
              <a:solidFill>
                <a:srgbClr val="000000"/>
              </a:solidFill>
              <a:effectLst/>
              <a:latin typeface="Times New Roman" panose="02020603050405020304" pitchFamily="18" charset="0"/>
              <a:cs typeface="Times New Roman" panose="02020603050405020304" pitchFamily="18" charset="0"/>
            </a:endParaRPr>
          </a:p>
          <a:p>
            <a:pPr algn="just"/>
            <a:r>
              <a:rPr lang="en-US" sz="3600" b="0" i="0" dirty="0">
                <a:solidFill>
                  <a:srgbClr val="000000"/>
                </a:solidFill>
                <a:effectLst/>
                <a:latin typeface="Times New Roman" panose="02020603050405020304" pitchFamily="18" charset="0"/>
                <a:cs typeface="Times New Roman" panose="02020603050405020304" pitchFamily="18" charset="0"/>
              </a:rPr>
              <a:t> Even after harvest of the crop, the field is repeatedly ploughed or harrowed to avoid weed growth in the off seaso</a:t>
            </a:r>
            <a:r>
              <a:rPr lang="en-US" sz="3600" dirty="0">
                <a:latin typeface="Times New Roman" panose="02020603050405020304" pitchFamily="18" charset="0"/>
                <a:cs typeface="Times New Roman" panose="02020603050405020304" pitchFamily="18" charset="0"/>
              </a:rPr>
              <a:t>n.</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34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FD6A-ABA4-4641-9239-88E1582A9DAE}"/>
              </a:ext>
            </a:extLst>
          </p:cNvPr>
          <p:cNvSpPr>
            <a:spLocks noGrp="1"/>
          </p:cNvSpPr>
          <p:nvPr>
            <p:ph type="title"/>
          </p:nvPr>
        </p:nvSpPr>
        <p:spPr>
          <a:xfrm>
            <a:off x="168442" y="0"/>
            <a:ext cx="11185358" cy="1239253"/>
          </a:xfrm>
        </p:spPr>
        <p:txBody>
          <a:bodyPr>
            <a:normAutofit fontScale="90000"/>
          </a:bodyPr>
          <a:lstStyle/>
          <a:p>
            <a:r>
              <a:rPr lang="en-US" b="1" i="0" dirty="0">
                <a:solidFill>
                  <a:srgbClr val="7030A0"/>
                </a:solidFill>
                <a:effectLst/>
                <a:latin typeface="Times New Roman" panose="02020603050405020304" pitchFamily="18" charset="0"/>
                <a:cs typeface="Times New Roman" panose="02020603050405020304" pitchFamily="18" charset="0"/>
              </a:rPr>
              <a:t>          Secondary Tillage</a:t>
            </a:r>
            <a:br>
              <a:rPr lang="en-US" b="0" i="0" dirty="0">
                <a:solidFill>
                  <a:srgbClr val="7030A0"/>
                </a:solidFill>
                <a:effectLst/>
                <a:latin typeface="Times New Roman" panose="02020603050405020304" pitchFamily="18" charset="0"/>
                <a:cs typeface="Times New Roman" panose="02020603050405020304" pitchFamily="18" charset="0"/>
              </a:rPr>
            </a:br>
            <a:endParaRPr lang="en-IN"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C5A7E5-4374-4261-9931-8A6588E7E22F}"/>
              </a:ext>
            </a:extLst>
          </p:cNvPr>
          <p:cNvSpPr>
            <a:spLocks noGrp="1"/>
          </p:cNvSpPr>
          <p:nvPr>
            <p:ph idx="1"/>
          </p:nvPr>
        </p:nvSpPr>
        <p:spPr>
          <a:xfrm>
            <a:off x="0" y="1323474"/>
            <a:ext cx="10515600" cy="5438273"/>
          </a:xfrm>
        </p:spPr>
        <p:txBody>
          <a:bodyPr/>
          <a:lstStyle/>
          <a:p>
            <a:pPr algn="just">
              <a:buFont typeface="Wingdings" panose="05000000000000000000" pitchFamily="2" charset="2"/>
              <a:buChar char="§"/>
            </a:pPr>
            <a:r>
              <a:rPr lang="en-US" sz="3200" b="0" i="0" dirty="0">
                <a:solidFill>
                  <a:srgbClr val="000000"/>
                </a:solidFill>
                <a:effectLst/>
                <a:latin typeface="Times New Roman" panose="02020603050405020304" pitchFamily="18" charset="0"/>
                <a:cs typeface="Times New Roman" panose="02020603050405020304" pitchFamily="18" charset="0"/>
              </a:rPr>
              <a:t>Lighter or finer operations performed on the soil after primary tillage are known as secondary tillage.</a:t>
            </a:r>
          </a:p>
          <a:p>
            <a:pPr algn="just">
              <a:buFont typeface="Wingdings" panose="05000000000000000000" pitchFamily="2" charset="2"/>
              <a:buChar char="§"/>
            </a:pPr>
            <a:r>
              <a:rPr lang="en-US" sz="3200" b="0" i="0" dirty="0">
                <a:solidFill>
                  <a:srgbClr val="000000"/>
                </a:solidFill>
                <a:effectLst/>
                <a:latin typeface="Times New Roman" panose="02020603050405020304" pitchFamily="18" charset="0"/>
                <a:cs typeface="Times New Roman" panose="02020603050405020304" pitchFamily="18" charset="0"/>
              </a:rPr>
              <a:t> After ploughing, the fields are left with large clods with some weeds and stubbles partially uprooted.</a:t>
            </a:r>
          </a:p>
          <a:p>
            <a:pPr marL="0" indent="0" algn="just">
              <a:buNone/>
            </a:pP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200" b="0" i="0" dirty="0">
                <a:solidFill>
                  <a:srgbClr val="000000"/>
                </a:solidFill>
                <a:effectLst/>
                <a:latin typeface="Times New Roman" panose="02020603050405020304" pitchFamily="18" charset="0"/>
                <a:cs typeface="Times New Roman" panose="02020603050405020304" pitchFamily="18" charset="0"/>
              </a:rPr>
              <a:t>Harrowing is done to a shallow depth to crush the clods and to uproot the remaining weeds and stubbles.</a:t>
            </a:r>
          </a:p>
          <a:p>
            <a:pPr algn="just">
              <a:buFont typeface="Wingdings" panose="05000000000000000000" pitchFamily="2" charset="2"/>
              <a:buChar char="§"/>
            </a:pPr>
            <a:r>
              <a:rPr lang="en-US" sz="3200" b="0" i="0" dirty="0">
                <a:solidFill>
                  <a:srgbClr val="000000"/>
                </a:solidFill>
                <a:effectLst/>
                <a:latin typeface="Times New Roman" panose="02020603050405020304" pitchFamily="18" charset="0"/>
                <a:cs typeface="Times New Roman" panose="02020603050405020304" pitchFamily="18" charset="0"/>
              </a:rPr>
              <a:t> Disc harrows, cultivators, blade harrows etc., are used for this purpose.</a:t>
            </a:r>
          </a:p>
          <a:p>
            <a:endParaRPr lang="en-IN" dirty="0"/>
          </a:p>
        </p:txBody>
      </p:sp>
    </p:spTree>
    <p:extLst>
      <p:ext uri="{BB962C8B-B14F-4D97-AF65-F5344CB8AC3E}">
        <p14:creationId xmlns:p14="http://schemas.microsoft.com/office/powerpoint/2010/main" val="247564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DCA3-BDE6-4126-B811-589544CA91CF}"/>
              </a:ext>
            </a:extLst>
          </p:cNvPr>
          <p:cNvSpPr>
            <a:spLocks noGrp="1"/>
          </p:cNvSpPr>
          <p:nvPr>
            <p:ph type="title"/>
          </p:nvPr>
        </p:nvSpPr>
        <p:spPr>
          <a:xfrm>
            <a:off x="838200" y="365125"/>
            <a:ext cx="10515600" cy="779463"/>
          </a:xfrm>
        </p:spPr>
        <p:txBody>
          <a:bodyPr/>
          <a:lstStyle/>
          <a:p>
            <a:r>
              <a:rPr lang="en-US" dirty="0">
                <a:solidFill>
                  <a:srgbClr val="FF0000"/>
                </a:solidFill>
                <a:latin typeface="Algerian" panose="04020705040A02060702" pitchFamily="82" charset="0"/>
              </a:rPr>
              <a:t>Tillage</a:t>
            </a:r>
            <a:endParaRPr lang="en-IN" dirty="0">
              <a:solidFill>
                <a:srgbClr val="FF0000"/>
              </a:solidFill>
              <a:latin typeface="Algerian" panose="04020705040A02060702" pitchFamily="82" charset="0"/>
            </a:endParaRPr>
          </a:p>
        </p:txBody>
      </p:sp>
      <p:pic>
        <p:nvPicPr>
          <p:cNvPr id="4098" name="Picture 2" descr="Image result for images of tillage by manual">
            <a:extLst>
              <a:ext uri="{FF2B5EF4-FFF2-40B4-BE49-F238E27FC236}">
                <a16:creationId xmlns:a16="http://schemas.microsoft.com/office/drawing/2014/main" id="{DB7A317A-7B3B-4F65-B301-57D2966394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5681" y="3993698"/>
            <a:ext cx="20638" cy="151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mages of tillage by manual">
            <a:extLst>
              <a:ext uri="{FF2B5EF4-FFF2-40B4-BE49-F238E27FC236}">
                <a16:creationId xmlns:a16="http://schemas.microsoft.com/office/drawing/2014/main" id="{AD497B61-8A43-42CA-B755-9EE4D21F1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873" y="1690688"/>
            <a:ext cx="4173729" cy="51673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mages of tillage by manual or animal use">
            <a:extLst>
              <a:ext uri="{FF2B5EF4-FFF2-40B4-BE49-F238E27FC236}">
                <a16:creationId xmlns:a16="http://schemas.microsoft.com/office/drawing/2014/main" id="{B4058B51-DD48-4967-836C-49DA83370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622" y="1690688"/>
            <a:ext cx="42672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images of tillage by manual or animal use">
            <a:extLst>
              <a:ext uri="{FF2B5EF4-FFF2-40B4-BE49-F238E27FC236}">
                <a16:creationId xmlns:a16="http://schemas.microsoft.com/office/drawing/2014/main" id="{7A316BA3-ECD3-47D5-9090-1E1C134FC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 y="1690688"/>
            <a:ext cx="3444089"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7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11CC-6618-47A7-B761-40EE697EA1C5}"/>
              </a:ext>
            </a:extLst>
          </p:cNvPr>
          <p:cNvSpPr>
            <a:spLocks noGrp="1"/>
          </p:cNvSpPr>
          <p:nvPr>
            <p:ph type="title"/>
          </p:nvPr>
        </p:nvSpPr>
        <p:spPr/>
        <p:txBody>
          <a:bodyPr/>
          <a:lstStyle/>
          <a:p>
            <a:r>
              <a:rPr lang="en-US" dirty="0">
                <a:solidFill>
                  <a:srgbClr val="FF0000"/>
                </a:solidFill>
                <a:latin typeface="Algerian" panose="04020705040A02060702" pitchFamily="82" charset="0"/>
              </a:rPr>
              <a:t>Tillage </a:t>
            </a:r>
            <a:endParaRPr lang="en-IN" dirty="0">
              <a:solidFill>
                <a:srgbClr val="FF0000"/>
              </a:solidFill>
              <a:latin typeface="Algerian" panose="04020705040A02060702" pitchFamily="82" charset="0"/>
            </a:endParaRPr>
          </a:p>
        </p:txBody>
      </p:sp>
      <p:pic>
        <p:nvPicPr>
          <p:cNvPr id="3074" name="Picture 2" descr="Image result for images of tillage">
            <a:extLst>
              <a:ext uri="{FF2B5EF4-FFF2-40B4-BE49-F238E27FC236}">
                <a16:creationId xmlns:a16="http://schemas.microsoft.com/office/drawing/2014/main" id="{19EF5AF8-68F2-447E-9D14-449B309E6F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2141537"/>
            <a:ext cx="5812856" cy="4632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mages of tillage">
            <a:extLst>
              <a:ext uri="{FF2B5EF4-FFF2-40B4-BE49-F238E27FC236}">
                <a16:creationId xmlns:a16="http://schemas.microsoft.com/office/drawing/2014/main" id="{54AF07F6-5557-4866-ACD3-7F25DCB27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4081"/>
            <a:ext cx="5534526"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68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1280</Words>
  <Application>Microsoft Office PowerPoint</Application>
  <PresentationFormat>Widescreen</PresentationFormat>
  <Paragraphs>99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Algerian</vt:lpstr>
      <vt:lpstr>Arial</vt:lpstr>
      <vt:lpstr>Arial</vt:lpstr>
      <vt:lpstr>Calibri</vt:lpstr>
      <vt:lpstr>Calibri Light</vt:lpstr>
      <vt:lpstr>Times New Roman</vt:lpstr>
      <vt:lpstr>Wingdings</vt:lpstr>
      <vt:lpstr>Office Theme</vt:lpstr>
      <vt:lpstr>Agronomical Practices for fodder production (Part -2)</vt:lpstr>
      <vt:lpstr>General cultivation concept for fodder production</vt:lpstr>
      <vt:lpstr>Types of tillage</vt:lpstr>
      <vt:lpstr>Types of Primary Tillage </vt:lpstr>
      <vt:lpstr>Subsoiling</vt:lpstr>
      <vt:lpstr>Year-round Tillage </vt:lpstr>
      <vt:lpstr>          Secondary Tillage </vt:lpstr>
      <vt:lpstr>Tillage</vt:lpstr>
      <vt:lpstr>Tillage </vt:lpstr>
      <vt:lpstr>PowerPoint Presentation</vt:lpstr>
      <vt:lpstr>Manures and Fertilizers</vt:lpstr>
      <vt:lpstr>Seed Rate</vt:lpstr>
      <vt:lpstr> Importance of determining seed rate  </vt:lpstr>
      <vt:lpstr>Seed inoculation- </vt:lpstr>
      <vt:lpstr>Stage of harvesting- </vt:lpstr>
      <vt:lpstr>Fodder Conservation</vt:lpstr>
      <vt:lpstr>Crop rotation</vt:lpstr>
      <vt:lpstr> Rice-fallow crops</vt:lpstr>
      <vt:lpstr>Moisture availability- For good yield of fodder, the soil moisture range  from field capacity to about 75% of availability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Agronomical Practices for fodder production (Part -2)</dc:title>
  <dc:creator>saket sharma</dc:creator>
  <cp:lastModifiedBy>saket sharma</cp:lastModifiedBy>
  <cp:revision>24</cp:revision>
  <dcterms:created xsi:type="dcterms:W3CDTF">2021-02-15T02:20:06Z</dcterms:created>
  <dcterms:modified xsi:type="dcterms:W3CDTF">2021-02-17T04:38:19Z</dcterms:modified>
</cp:coreProperties>
</file>