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CDD9E4-EEE5-4C7E-86D7-E68E2C4F0FB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DD9E4-EEE5-4C7E-86D7-E68E2C4F0FB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DD9E4-EEE5-4C7E-86D7-E68E2C4F0FB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DD9E4-EEE5-4C7E-86D7-E68E2C4F0FB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CDD9E4-EEE5-4C7E-86D7-E68E2C4F0FB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CDD9E4-EEE5-4C7E-86D7-E68E2C4F0FB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CDD9E4-EEE5-4C7E-86D7-E68E2C4F0FB9}" type="datetimeFigureOut">
              <a:rPr lang="en-US" smtClean="0"/>
              <a:pPr/>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CDD9E4-EEE5-4C7E-86D7-E68E2C4F0FB9}" type="datetimeFigureOut">
              <a:rPr lang="en-US" smtClean="0"/>
              <a:pPr/>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DD9E4-EEE5-4C7E-86D7-E68E2C4F0FB9}" type="datetimeFigureOut">
              <a:rPr lang="en-US" smtClean="0"/>
              <a:pPr/>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DD9E4-EEE5-4C7E-86D7-E68E2C4F0FB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DD9E4-EEE5-4C7E-86D7-E68E2C4F0FB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0C2CB-908A-4EC4-8F96-2FA98F579E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DD9E4-EEE5-4C7E-86D7-E68E2C4F0FB9}" type="datetimeFigureOut">
              <a:rPr lang="en-US" smtClean="0"/>
              <a:pPr/>
              <a:t>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0C2CB-908A-4EC4-8F96-2FA98F579E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438399"/>
          </a:xfrm>
        </p:spPr>
        <p:txBody>
          <a:bodyPr>
            <a:normAutofit/>
          </a:bodyPr>
          <a:lstStyle/>
          <a:p>
            <a:r>
              <a:rPr lang="en-US" sz="3600" b="1" dirty="0" smtClean="0"/>
              <a:t>Environmental Policy for Environmental Elements</a:t>
            </a:r>
            <a:endParaRPr lang="en-US" sz="3600" b="1" dirty="0"/>
          </a:p>
        </p:txBody>
      </p:sp>
      <p:sp>
        <p:nvSpPr>
          <p:cNvPr id="3" name="Subtitle 2"/>
          <p:cNvSpPr>
            <a:spLocks noGrp="1"/>
          </p:cNvSpPr>
          <p:nvPr>
            <p:ph type="subTitle" idx="1"/>
          </p:nvPr>
        </p:nvSpPr>
        <p:spPr>
          <a:xfrm>
            <a:off x="1371600" y="3048000"/>
            <a:ext cx="6400800" cy="2590800"/>
          </a:xfrm>
        </p:spPr>
        <p:txBody>
          <a:bodyPr>
            <a:normAutofit/>
          </a:bodyPr>
          <a:lstStyle/>
          <a:p>
            <a:r>
              <a:rPr lang="en-US" dirty="0" smtClean="0">
                <a:solidFill>
                  <a:srgbClr val="0070C0"/>
                </a:solidFill>
              </a:rPr>
              <a:t>J. </a:t>
            </a:r>
            <a:r>
              <a:rPr lang="en-US" dirty="0" err="1" smtClean="0">
                <a:solidFill>
                  <a:srgbClr val="0070C0"/>
                </a:solidFill>
              </a:rPr>
              <a:t>Badshah</a:t>
            </a:r>
            <a:endParaRPr lang="en-US" dirty="0" smtClean="0">
              <a:solidFill>
                <a:srgbClr val="0070C0"/>
              </a:solidFill>
            </a:endParaRPr>
          </a:p>
          <a:p>
            <a:r>
              <a:rPr lang="en-US" dirty="0" smtClean="0">
                <a:solidFill>
                  <a:srgbClr val="0070C0"/>
                </a:solidFill>
              </a:rPr>
              <a:t>SGIDT, Patna</a:t>
            </a:r>
          </a:p>
          <a:p>
            <a:r>
              <a:rPr lang="en-US" dirty="0" smtClean="0">
                <a:solidFill>
                  <a:srgbClr val="0070C0"/>
                </a:solidFill>
              </a:rPr>
              <a:t>(Bihar Animal Sciences University, Patna)</a:t>
            </a:r>
            <a:endParaRPr lang="en-US"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solidFill>
                  <a:srgbClr val="C00000"/>
                </a:solidFill>
              </a:rPr>
              <a:t>Environmental policy and guidelines</a:t>
            </a:r>
            <a:br>
              <a:rPr lang="en-US" sz="3200" b="1" dirty="0" smtClean="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57200" y="1066800"/>
            <a:ext cx="8229600" cy="5059363"/>
          </a:xfrm>
        </p:spPr>
        <p:txBody>
          <a:bodyPr>
            <a:noAutofit/>
          </a:bodyPr>
          <a:lstStyle/>
          <a:p>
            <a:pPr algn="just">
              <a:buFont typeface="Wingdings" pitchFamily="2" charset="2"/>
              <a:buChar char="Ø"/>
            </a:pPr>
            <a:r>
              <a:rPr lang="en-US" sz="2400" dirty="0" smtClean="0"/>
              <a:t>Waste management and reuse facilities must comply with the relevant environmental policies including those listed below.</a:t>
            </a:r>
          </a:p>
          <a:p>
            <a:pPr algn="just">
              <a:buFont typeface="Wingdings" pitchFamily="2" charset="2"/>
              <a:buChar char="Ø"/>
            </a:pPr>
            <a:r>
              <a:rPr lang="en-US" sz="2400" dirty="0" smtClean="0"/>
              <a:t>State Environment Protection Policy (The Air Environment), which specifies the objectives for specific gaseous components and particulate emissions.</a:t>
            </a:r>
          </a:p>
          <a:p>
            <a:pPr algn="just">
              <a:buFont typeface="Wingdings" pitchFamily="2" charset="2"/>
              <a:buChar char="Ø"/>
            </a:pPr>
            <a:r>
              <a:rPr lang="en-US" sz="2400" dirty="0" smtClean="0"/>
              <a:t>State Environment Protection Policy (Waters of Victoria) – Schedule E lists emission limits for waste discharges to water. More stringent requirements may be necessary with environmental sensitive water areas.</a:t>
            </a:r>
          </a:p>
          <a:p>
            <a:pPr algn="just">
              <a:buFont typeface="Wingdings" pitchFamily="2" charset="2"/>
              <a:buChar char="Ø"/>
            </a:pPr>
            <a:r>
              <a:rPr lang="en-US" sz="2400" dirty="0" smtClean="0"/>
              <a:t>State Environment Protection Policy (Waters of Victoria) – clause 22 requires that waste be discharged preferably to land where practical and environmental beneficial.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C00000"/>
                </a:solidFill>
              </a:rPr>
              <a:t/>
            </a:r>
            <a:br>
              <a:rPr lang="en-US" b="1" dirty="0" smtClean="0">
                <a:solidFill>
                  <a:srgbClr val="C00000"/>
                </a:solidFill>
              </a:rPr>
            </a:br>
            <a:r>
              <a:rPr lang="en-US" sz="3600" b="1" dirty="0" smtClean="0">
                <a:solidFill>
                  <a:srgbClr val="C00000"/>
                </a:solidFill>
              </a:rPr>
              <a:t>Environmental policy and guidelines</a:t>
            </a:r>
            <a:r>
              <a:rPr lang="en-US" b="1" dirty="0" smtClean="0">
                <a:solidFill>
                  <a:srgbClr val="C00000"/>
                </a:solidFill>
              </a:rPr>
              <a:t/>
            </a:r>
            <a:br>
              <a:rPr lang="en-US" b="1" dirty="0" smtClean="0">
                <a:solidFill>
                  <a:srgbClr val="C00000"/>
                </a:solidFill>
              </a:rPr>
            </a:b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lgn="just">
              <a:buFont typeface="Wingdings" pitchFamily="2" charset="2"/>
              <a:buChar char="Ø"/>
            </a:pPr>
            <a:r>
              <a:rPr lang="en-US" sz="2000" dirty="0" smtClean="0"/>
              <a:t>Waste water Irrigation (EPA Publication 168). In particular, wastewater storage and disposal should be designed and built to contain all waste in at least 90% of wet years.</a:t>
            </a:r>
          </a:p>
          <a:p>
            <a:pPr algn="just">
              <a:buFont typeface="Wingdings" pitchFamily="2" charset="2"/>
              <a:buChar char="Ø"/>
            </a:pPr>
            <a:r>
              <a:rPr lang="en-US" sz="2000" dirty="0" smtClean="0"/>
              <a:t> People and </a:t>
            </a:r>
            <a:r>
              <a:rPr lang="en-US" sz="2000" dirty="0" err="1" smtClean="0"/>
              <a:t>organisations</a:t>
            </a:r>
            <a:r>
              <a:rPr lang="en-US" sz="2000" dirty="0" smtClean="0"/>
              <a:t> that use land irrigation should ensure that there is enough land area for both present and future wastewater disposal.</a:t>
            </a:r>
          </a:p>
          <a:p>
            <a:pPr algn="just">
              <a:buFont typeface="Wingdings" pitchFamily="2" charset="2"/>
              <a:buChar char="Ø"/>
            </a:pPr>
            <a:r>
              <a:rPr lang="en-US" sz="2000" dirty="0" smtClean="0"/>
              <a:t>State Environment Protection Policy (Waters of Victoria) – clause 23 refers to </a:t>
            </a:r>
            <a:r>
              <a:rPr lang="en-US" sz="2000" dirty="0" err="1" smtClean="0"/>
              <a:t>minimisation</a:t>
            </a:r>
            <a:r>
              <a:rPr lang="en-US" sz="2000" dirty="0" smtClean="0"/>
              <a:t> of waste generation.</a:t>
            </a:r>
          </a:p>
          <a:p>
            <a:pPr algn="just">
              <a:buFont typeface="Wingdings" pitchFamily="2" charset="2"/>
              <a:buChar char="Ø"/>
            </a:pPr>
            <a:r>
              <a:rPr lang="en-US" sz="2000" dirty="0" smtClean="0"/>
              <a:t>State Environment Protection Policy (</a:t>
            </a:r>
            <a:r>
              <a:rPr lang="en-US" sz="2000" dirty="0" err="1" smtClean="0"/>
              <a:t>Groundwaters</a:t>
            </a:r>
            <a:r>
              <a:rPr lang="en-US" sz="2000" dirty="0" smtClean="0"/>
              <a:t> of Victoria) (draft 1994) requires that groundwater is protected from activities potentially detrimental to its quality, as well as from hydro – geological testing and assessment.</a:t>
            </a:r>
          </a:p>
          <a:p>
            <a:pPr algn="just">
              <a:buFont typeface="Wingdings" pitchFamily="2" charset="2"/>
              <a:buChar char="Ø"/>
            </a:pPr>
            <a:r>
              <a:rPr lang="en-US" sz="2000" dirty="0" smtClean="0"/>
              <a:t>State Environment Protection Policy (Industrial and Commercial Noise N1). Industrial Waste Management Policy (Waste </a:t>
            </a:r>
            <a:r>
              <a:rPr lang="en-US" sz="2000" dirty="0" err="1" smtClean="0"/>
              <a:t>Minimisation</a:t>
            </a:r>
            <a:r>
              <a:rPr lang="en-US" sz="2000" dirty="0" smtClean="0"/>
              <a:t>) 1990 requires all premises subject to works approval to have comprehensive waste management plans – covering all aspects of waste </a:t>
            </a:r>
            <a:r>
              <a:rPr lang="en-US" sz="2000" dirty="0" err="1" smtClean="0"/>
              <a:t>minimisation</a:t>
            </a:r>
            <a:r>
              <a:rPr lang="en-US" sz="2000" dirty="0"/>
              <a:t> </a:t>
            </a:r>
            <a:r>
              <a:rPr lang="en-US" sz="2000" dirty="0" smtClean="0"/>
              <a:t>and identifying options for waste </a:t>
            </a:r>
            <a:r>
              <a:rPr lang="en-US" sz="2000" dirty="0" err="1" smtClean="0"/>
              <a:t>minimisation</a:t>
            </a:r>
            <a:r>
              <a:rPr lang="en-US" sz="2000" dirty="0" smtClean="0"/>
              <a:t>, the handling, storage and disposal of wastes.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16562"/>
          </a:xfrm>
          <a:solidFill>
            <a:srgbClr val="FFFF00"/>
          </a:solidFill>
        </p:spPr>
        <p:txBody>
          <a:bodyPr>
            <a:normAutofit/>
          </a:bodyPr>
          <a:lstStyle/>
          <a:p>
            <a:r>
              <a:rPr lang="en-US" sz="6600" b="1" dirty="0" smtClean="0">
                <a:solidFill>
                  <a:srgbClr val="00B050"/>
                </a:solidFill>
              </a:rPr>
              <a:t>THANKS</a:t>
            </a:r>
            <a:br>
              <a:rPr lang="en-US" sz="6600" b="1" dirty="0" smtClean="0">
                <a:solidFill>
                  <a:srgbClr val="00B050"/>
                </a:solidFill>
              </a:rPr>
            </a:br>
            <a:r>
              <a:rPr lang="en-US" sz="2800" b="1" dirty="0" smtClean="0">
                <a:solidFill>
                  <a:srgbClr val="00B050"/>
                </a:solidFill>
              </a:rPr>
              <a:t>ejazbadshah@gmail.com</a:t>
            </a:r>
            <a:endParaRPr lang="en-US" sz="66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rgbClr val="C00000"/>
                </a:solidFill>
              </a:rPr>
              <a:t>Environmental Elements</a:t>
            </a:r>
            <a:endParaRPr lang="en-US" sz="3200" b="1" dirty="0">
              <a:solidFill>
                <a:srgbClr val="C00000"/>
              </a:solidFill>
            </a:endParaRPr>
          </a:p>
        </p:txBody>
      </p:sp>
      <p:sp>
        <p:nvSpPr>
          <p:cNvPr id="3" name="Content Placeholder 2"/>
          <p:cNvSpPr>
            <a:spLocks noGrp="1"/>
          </p:cNvSpPr>
          <p:nvPr>
            <p:ph idx="1"/>
          </p:nvPr>
        </p:nvSpPr>
        <p:spPr>
          <a:xfrm>
            <a:off x="457200" y="1219200"/>
            <a:ext cx="8229600" cy="5181600"/>
          </a:xfrm>
        </p:spPr>
        <p:txBody>
          <a:bodyPr>
            <a:noAutofit/>
          </a:bodyPr>
          <a:lstStyle/>
          <a:p>
            <a:pPr>
              <a:buFont typeface="Wingdings" pitchFamily="2" charset="2"/>
              <a:buChar char="Ø"/>
            </a:pPr>
            <a:r>
              <a:rPr lang="en-US" sz="2400" b="1" dirty="0" smtClean="0"/>
              <a:t>SITE SELECTION AND SITING FOR CONSTRUCTION, REPLACEMENT OR EXPANSION OF A DAIRY PLANT</a:t>
            </a:r>
          </a:p>
          <a:p>
            <a:pPr algn="just"/>
            <a:r>
              <a:rPr lang="en-US" sz="2400" dirty="0" smtClean="0"/>
              <a:t>Nearby land uses, possible future developments, the volumes and nature of wastes produced and the proposed nature of waste recycling, reuse or disposal.</a:t>
            </a:r>
          </a:p>
          <a:p>
            <a:pPr algn="just"/>
            <a:r>
              <a:rPr lang="en-US" sz="2400" dirty="0"/>
              <a:t>A</a:t>
            </a:r>
            <a:r>
              <a:rPr lang="en-US" sz="2400" dirty="0" smtClean="0"/>
              <a:t>dequate land should be available for treatment wastewater.</a:t>
            </a:r>
          </a:p>
          <a:p>
            <a:pPr algn="just"/>
            <a:r>
              <a:rPr lang="en-US" sz="2400" dirty="0" smtClean="0"/>
              <a:t>Soil types should also be assessed on site to check whether they can provide reasonable drainage and have a good capacity to retain nitrogen, phosphorus and organic matter.</a:t>
            </a:r>
          </a:p>
          <a:p>
            <a:pPr algn="just"/>
            <a:r>
              <a:rPr lang="en-US" sz="2400" dirty="0" smtClean="0"/>
              <a:t>Generally, soils with textures ranging from medium loams to medium clays are suitable. Sandy soils are not suitable because of the risk of leaching of contaminants into underlying groundwater.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C00000"/>
                </a:solidFill>
              </a:rPr>
              <a:t>Site Selection and </a:t>
            </a:r>
            <a:r>
              <a:rPr lang="en-US" b="1" dirty="0" err="1" smtClean="0">
                <a:solidFill>
                  <a:srgbClr val="C00000"/>
                </a:solidFill>
              </a:rPr>
              <a:t>Siting</a:t>
            </a:r>
            <a:endParaRPr lang="en-US" b="1" dirty="0">
              <a:solidFill>
                <a:srgbClr val="C00000"/>
              </a:solidFill>
            </a:endParaRPr>
          </a:p>
        </p:txBody>
      </p:sp>
      <p:sp>
        <p:nvSpPr>
          <p:cNvPr id="3" name="Content Placeholder 2"/>
          <p:cNvSpPr>
            <a:spLocks noGrp="1"/>
          </p:cNvSpPr>
          <p:nvPr>
            <p:ph idx="1"/>
          </p:nvPr>
        </p:nvSpPr>
        <p:spPr>
          <a:xfrm>
            <a:off x="457200" y="1066800"/>
            <a:ext cx="8229600" cy="5059363"/>
          </a:xfrm>
        </p:spPr>
        <p:txBody>
          <a:bodyPr>
            <a:normAutofit/>
          </a:bodyPr>
          <a:lstStyle/>
          <a:p>
            <a:pPr algn="just">
              <a:buFont typeface="Wingdings" pitchFamily="2" charset="2"/>
              <a:buChar char="q"/>
            </a:pPr>
            <a:r>
              <a:rPr lang="en-US" sz="2400" dirty="0" smtClean="0"/>
              <a:t>Similarly, wastewater should not be applied to heavy clay soils where water logging or surface run-off may occur.</a:t>
            </a:r>
          </a:p>
          <a:p>
            <a:pPr algn="just">
              <a:buFont typeface="Wingdings" pitchFamily="2" charset="2"/>
              <a:buChar char="q"/>
            </a:pPr>
            <a:r>
              <a:rPr lang="en-US" sz="2400" dirty="0" smtClean="0"/>
              <a:t>Dairy plants and their associated wastewater treatment plants should not be located on a flood plain and should be a sufficient distance from surface water bodies and wetlands to reduce the risks of contamination caused by run-off or accidental spills. </a:t>
            </a:r>
          </a:p>
          <a:p>
            <a:pPr algn="just">
              <a:buFont typeface="Wingdings" pitchFamily="2" charset="2"/>
              <a:buChar char="q"/>
            </a:pPr>
            <a:r>
              <a:rPr lang="en-US" sz="2400" dirty="0" smtClean="0"/>
              <a:t>Similarly, wastewater treatment and disposal areas should not be sited above major ground water recharge areas such as gravel or sand beds or fractured rock aquifers.</a:t>
            </a:r>
          </a:p>
          <a:p>
            <a:pPr>
              <a:buFont typeface="Wingdings" pitchFamily="2" charset="2"/>
              <a:buChar char="Ø"/>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solidFill>
                  <a:srgbClr val="C00000"/>
                </a:solidFill>
              </a:rPr>
              <a:t>BUFFER DISTANCES</a:t>
            </a:r>
            <a:endParaRPr lang="en-US" sz="3200" b="1" dirty="0">
              <a:solidFill>
                <a:srgbClr val="C00000"/>
              </a:solidFill>
            </a:endParaRPr>
          </a:p>
        </p:txBody>
      </p:sp>
      <p:sp>
        <p:nvSpPr>
          <p:cNvPr id="3" name="Content Placeholder 2"/>
          <p:cNvSpPr>
            <a:spLocks noGrp="1"/>
          </p:cNvSpPr>
          <p:nvPr>
            <p:ph idx="1"/>
          </p:nvPr>
        </p:nvSpPr>
        <p:spPr>
          <a:xfrm>
            <a:off x="457200" y="1066800"/>
            <a:ext cx="8229600" cy="5059363"/>
          </a:xfrm>
        </p:spPr>
        <p:txBody>
          <a:bodyPr>
            <a:noAutofit/>
          </a:bodyPr>
          <a:lstStyle/>
          <a:p>
            <a:pPr algn="just">
              <a:buFont typeface="Wingdings" pitchFamily="2" charset="2"/>
              <a:buChar char="Ø"/>
            </a:pPr>
            <a:r>
              <a:rPr lang="en-US" sz="2400" dirty="0" smtClean="0"/>
              <a:t>In order to provide a basic level of protection from </a:t>
            </a:r>
            <a:r>
              <a:rPr lang="en-US" sz="2400" dirty="0" err="1" smtClean="0"/>
              <a:t>odour</a:t>
            </a:r>
            <a:r>
              <a:rPr lang="en-US" sz="2400" dirty="0" smtClean="0"/>
              <a:t>, dust and noise, a dairy plant should not be located within a minimum buffer distance of designated residential areas or other sensitive land uses.</a:t>
            </a:r>
          </a:p>
          <a:p>
            <a:pPr algn="just">
              <a:buFont typeface="Wingdings" pitchFamily="2" charset="2"/>
              <a:buChar char="Ø"/>
            </a:pPr>
            <a:r>
              <a:rPr lang="en-US" sz="2400" dirty="0" smtClean="0"/>
              <a:t>This is to protect the amenity of the area from unintended or accidental emissions which may arise from causes such as equipment failure, accidents and abnormal weather conditions. The buffer distance is measured from the nearest dairy activity capable of emitting </a:t>
            </a:r>
            <a:r>
              <a:rPr lang="en-US" sz="2400" dirty="0" err="1" smtClean="0"/>
              <a:t>odour</a:t>
            </a:r>
            <a:r>
              <a:rPr lang="en-US" sz="2400" dirty="0" smtClean="0"/>
              <a:t> </a:t>
            </a:r>
            <a:r>
              <a:rPr lang="en-US" sz="2400" dirty="0" smtClean="0"/>
              <a:t>or particle </a:t>
            </a:r>
            <a:r>
              <a:rPr lang="en-US" sz="2400" dirty="0" smtClean="0"/>
              <a:t>emissions.</a:t>
            </a:r>
          </a:p>
          <a:p>
            <a:pPr algn="just">
              <a:buFont typeface="Wingdings" pitchFamily="2" charset="2"/>
              <a:buChar char="Ø"/>
            </a:pPr>
            <a:r>
              <a:rPr lang="en-US" sz="2400" dirty="0" smtClean="0"/>
              <a:t>Air </a:t>
            </a:r>
            <a:r>
              <a:rPr lang="en-US" sz="2400" dirty="0" err="1" smtClean="0"/>
              <a:t>modelling</a:t>
            </a:r>
            <a:r>
              <a:rPr lang="en-US" sz="2400" dirty="0" smtClean="0"/>
              <a:t> studies may be necessary at the design stage for large operations when the buffer distances are close to the recommended minima.</a:t>
            </a:r>
          </a:p>
          <a:p>
            <a:pPr>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rgbClr val="C00000"/>
                </a:solidFill>
              </a:rPr>
              <a:t>BUFFER DISTANCES</a:t>
            </a:r>
            <a:endParaRPr lang="en-US" sz="3200" b="1" dirty="0">
              <a:solidFill>
                <a:srgbClr val="C0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algn="just">
              <a:buFont typeface="Wingdings" pitchFamily="2" charset="2"/>
              <a:buChar char="Ø"/>
            </a:pPr>
            <a:r>
              <a:rPr lang="en-US" sz="2400" dirty="0" err="1" smtClean="0"/>
              <a:t>Siting</a:t>
            </a:r>
            <a:r>
              <a:rPr lang="en-US" sz="2400" dirty="0" smtClean="0"/>
              <a:t> should also consider the need to protect sensitive natural water resources. Thus a dairy plant should not be sited within 100 </a:t>
            </a:r>
            <a:r>
              <a:rPr lang="en-US" sz="2400" dirty="0" err="1" smtClean="0"/>
              <a:t>metres</a:t>
            </a:r>
            <a:r>
              <a:rPr lang="en-US" sz="2400" dirty="0" smtClean="0"/>
              <a:t> of surface waters, nor be located on a flood plain or in declared special water supply catchment areas unless adequate protection of surface and ground waters can be demonstrated by the proponent</a:t>
            </a:r>
            <a:r>
              <a:rPr lang="en-US" sz="2400" dirty="0" smtClean="0"/>
              <a:t>.</a:t>
            </a:r>
            <a:endParaRPr lang="en-US" sz="2400" dirty="0" smtClean="0"/>
          </a:p>
          <a:p>
            <a:pPr algn="just">
              <a:buFont typeface="Wingdings" pitchFamily="2" charset="2"/>
              <a:buChar char="Ø"/>
            </a:pPr>
            <a:r>
              <a:rPr lang="en-US" sz="2400" dirty="0" smtClean="0"/>
              <a:t>An </a:t>
            </a:r>
            <a:r>
              <a:rPr lang="en-US" sz="2400" dirty="0" smtClean="0"/>
              <a:t>ideal buffer distance between dairy processing operations and residential areas would be at least a </a:t>
            </a:r>
            <a:r>
              <a:rPr lang="en-US" sz="2400" dirty="0" err="1" smtClean="0"/>
              <a:t>kilometre</a:t>
            </a:r>
            <a:r>
              <a:rPr lang="en-US" sz="2400" dirty="0" smtClean="0"/>
              <a:t>. </a:t>
            </a:r>
          </a:p>
          <a:p>
            <a:pPr algn="just">
              <a:buFont typeface="Wingdings" pitchFamily="2" charset="2"/>
              <a:buChar char="Ø"/>
            </a:pPr>
            <a:r>
              <a:rPr lang="en-US" sz="2400" dirty="0" smtClean="0"/>
              <a:t>However, for facilities that operate their own anaerobic, aerobic or facultative wastewater treatment lagoons and irrigation-based disposal areas, this separation distance may vary from 200 to 2,200 </a:t>
            </a:r>
            <a:r>
              <a:rPr lang="en-US" sz="2400" dirty="0" err="1" smtClean="0"/>
              <a:t>metres</a:t>
            </a:r>
            <a:r>
              <a:rPr lang="en-US" sz="2400" dirty="0" smtClean="0"/>
              <a:t> – the distance depends on the flow rate and strength of the treated and disposed wastewater.</a:t>
            </a:r>
          </a:p>
          <a:p>
            <a:pPr>
              <a:buFont typeface="Wingdings" pitchFamily="2" charset="2"/>
              <a:buChar char="Ø"/>
            </a:pP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AIR QUALITY</a:t>
            </a:r>
            <a:br>
              <a:rPr lang="en-US" sz="3200" b="1" dirty="0" smtClean="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a:buFont typeface="Wingdings" pitchFamily="2" charset="2"/>
              <a:buChar char="Ø"/>
            </a:pPr>
            <a:r>
              <a:rPr lang="en-US" sz="2800" b="1" dirty="0" smtClean="0"/>
              <a:t>Types of emissions</a:t>
            </a:r>
          </a:p>
          <a:p>
            <a:pPr algn="just">
              <a:buFont typeface="Wingdings" pitchFamily="2" charset="2"/>
              <a:buChar char="q"/>
            </a:pPr>
            <a:r>
              <a:rPr lang="en-US" sz="2800" dirty="0" smtClean="0"/>
              <a:t>The main emissions from dairy manufacturing processes are </a:t>
            </a:r>
            <a:r>
              <a:rPr lang="en-US" sz="2800" dirty="0" err="1" smtClean="0"/>
              <a:t>odours</a:t>
            </a:r>
            <a:r>
              <a:rPr lang="en-US" sz="2800" dirty="0" smtClean="0"/>
              <a:t> and particles.</a:t>
            </a:r>
          </a:p>
          <a:p>
            <a:pPr algn="just">
              <a:buFont typeface="Wingdings" pitchFamily="2" charset="2"/>
              <a:buChar char="q"/>
            </a:pPr>
            <a:r>
              <a:rPr lang="en-US" sz="2800" dirty="0" err="1" smtClean="0"/>
              <a:t>Odours</a:t>
            </a:r>
            <a:r>
              <a:rPr lang="en-US" sz="2800" dirty="0" smtClean="0"/>
              <a:t> in and around milk processing plants come from the biological decomposition of milk-</a:t>
            </a:r>
          </a:p>
          <a:p>
            <a:pPr algn="just">
              <a:buFont typeface="Wingdings" pitchFamily="2" charset="2"/>
              <a:buChar char="q"/>
            </a:pPr>
            <a:r>
              <a:rPr lang="en-US" sz="2800" dirty="0" smtClean="0"/>
              <a:t>derived organic matter, generally found in wastewater. Often these </a:t>
            </a:r>
            <a:r>
              <a:rPr lang="en-US" sz="2800" dirty="0" err="1" smtClean="0"/>
              <a:t>odours</a:t>
            </a:r>
            <a:r>
              <a:rPr lang="en-US" sz="2800" dirty="0" smtClean="0"/>
              <a:t> are due to poor housekeeping, overloaded or improperly run wastewater treatment and disposal facilities, and prolonged storage of strong wastes such as whey.</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
            </a:r>
            <a:br>
              <a:rPr lang="en-US" sz="3200" dirty="0" smtClean="0"/>
            </a:br>
            <a:r>
              <a:rPr lang="en-US" sz="3200" b="1" dirty="0" smtClean="0">
                <a:solidFill>
                  <a:srgbClr val="C00000"/>
                </a:solidFill>
              </a:rPr>
              <a:t>Particles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90600"/>
            <a:ext cx="8534400" cy="5562600"/>
          </a:xfrm>
        </p:spPr>
        <p:txBody>
          <a:bodyPr>
            <a:noAutofit/>
          </a:bodyPr>
          <a:lstStyle/>
          <a:p>
            <a:pPr algn="just">
              <a:buFont typeface="Wingdings" pitchFamily="2" charset="2"/>
              <a:buChar char="q"/>
            </a:pPr>
            <a:r>
              <a:rPr lang="en-US" sz="2400" dirty="0" smtClean="0"/>
              <a:t>Particle emissions are caused either by combustion of solid or liquid fuel or, more often, spray drying of milk and whey.</a:t>
            </a:r>
          </a:p>
          <a:p>
            <a:pPr algn="just">
              <a:buFont typeface="Wingdings" pitchFamily="2" charset="2"/>
              <a:buChar char="q"/>
            </a:pPr>
            <a:r>
              <a:rPr lang="en-US" sz="2400" dirty="0" smtClean="0"/>
              <a:t>Excessive emissions are often sporadic and happen during plant upsets, shutdowns or start-ups.</a:t>
            </a:r>
          </a:p>
          <a:p>
            <a:pPr algn="just">
              <a:buFont typeface="Wingdings" pitchFamily="2" charset="2"/>
              <a:buChar char="q"/>
            </a:pPr>
            <a:r>
              <a:rPr lang="en-US" sz="2400" dirty="0" smtClean="0"/>
              <a:t>The use of solid or liquid fuel such as briquettes and oil can result in fallout – carbonaceous ash particulate is usually emitted during boiler upsets or tube soot-blowing operations. </a:t>
            </a:r>
          </a:p>
          <a:p>
            <a:pPr algn="just">
              <a:buFont typeface="Wingdings" pitchFamily="2" charset="2"/>
              <a:buChar char="q"/>
            </a:pPr>
            <a:r>
              <a:rPr lang="en-US" sz="2400" dirty="0" smtClean="0"/>
              <a:t>Milk powder particles – while not toxic – accumulate on flat surfaces such as roofing, guttering and rainwater tanks, and may seriously compromise the quality of storm water discharged from the site or taint the drinking water. </a:t>
            </a:r>
          </a:p>
          <a:p>
            <a:pPr algn="just">
              <a:buFont typeface="Wingdings" pitchFamily="2" charset="2"/>
              <a:buChar char="q"/>
            </a:pPr>
            <a:r>
              <a:rPr lang="en-US" sz="2400" dirty="0" smtClean="0"/>
              <a:t>A further source of annoyance to residents and factory workers is powder settling on nearby motor vehicles.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200" dirty="0" smtClean="0"/>
              <a:t/>
            </a:r>
            <a:br>
              <a:rPr lang="en-US" sz="3200" dirty="0" smtClean="0"/>
            </a:br>
            <a:r>
              <a:rPr lang="en-US" sz="3600" b="1" dirty="0" smtClean="0">
                <a:solidFill>
                  <a:srgbClr val="FF0000"/>
                </a:solidFill>
              </a:rPr>
              <a:t>Source of Noise</a:t>
            </a:r>
            <a:r>
              <a:rPr lang="en-US" sz="3200" dirty="0" smtClean="0">
                <a:solidFill>
                  <a:srgbClr val="FF0000"/>
                </a:solidFill>
              </a:rPr>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algn="just">
              <a:buFont typeface="Wingdings" pitchFamily="2" charset="2"/>
              <a:buChar char="Ø"/>
            </a:pPr>
            <a:r>
              <a:rPr lang="en-US" sz="2800" dirty="0" smtClean="0"/>
              <a:t>The State Environment Protection Policy (Control of Noise from Commerce, Industry and Trade, No. N-1) requires that any noise due to activities at a premises in a sensitive area must not exceed the noise limits for the area, as determined by the methods set out in the policy.</a:t>
            </a:r>
          </a:p>
          <a:p>
            <a:pPr algn="just">
              <a:buFont typeface="Wingdings" pitchFamily="2" charset="2"/>
              <a:buChar char="Ø"/>
            </a:pPr>
            <a:r>
              <a:rPr lang="en-US" sz="2800" dirty="0" smtClean="0"/>
              <a:t>The limits are tighter outside the normal working day – such as the evening and especially at night.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
            </a:r>
            <a:br>
              <a:rPr lang="en-US" sz="3200" b="1" dirty="0" smtClean="0"/>
            </a:br>
            <a:r>
              <a:rPr lang="en-US" sz="3200" b="1" dirty="0" smtClean="0">
                <a:solidFill>
                  <a:srgbClr val="C00000"/>
                </a:solidFill>
              </a:rPr>
              <a:t>WASTE WATER QUALITY</a:t>
            </a:r>
            <a:br>
              <a:rPr lang="en-US" sz="3200" b="1" dirty="0" smtClean="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457200" y="1066800"/>
            <a:ext cx="8229600" cy="5059363"/>
          </a:xfrm>
        </p:spPr>
        <p:txBody>
          <a:bodyPr>
            <a:noAutofit/>
          </a:bodyPr>
          <a:lstStyle/>
          <a:p>
            <a:pPr algn="just">
              <a:buFont typeface="Wingdings" pitchFamily="2" charset="2"/>
              <a:buChar char="Ø"/>
            </a:pPr>
            <a:r>
              <a:rPr lang="en-US" sz="2400" dirty="0" smtClean="0"/>
              <a:t>Protection of surface and </a:t>
            </a:r>
            <a:r>
              <a:rPr lang="en-US" sz="2400" dirty="0" err="1" smtClean="0"/>
              <a:t>groundwaters</a:t>
            </a:r>
            <a:r>
              <a:rPr lang="en-US" sz="2400" dirty="0"/>
              <a:t> </a:t>
            </a:r>
            <a:r>
              <a:rPr lang="en-US" sz="2400" dirty="0" smtClean="0"/>
              <a:t>: Activities at dairy plants have the potential to contaminate both surface waters and groundwater. </a:t>
            </a:r>
          </a:p>
          <a:p>
            <a:pPr algn="just">
              <a:buFont typeface="Wingdings" pitchFamily="2" charset="2"/>
              <a:buChar char="Ø"/>
            </a:pPr>
            <a:r>
              <a:rPr lang="en-US" sz="2400" dirty="0" smtClean="0"/>
              <a:t>Water and land pollution can be avoided by appropriate </a:t>
            </a:r>
            <a:r>
              <a:rPr lang="en-US" sz="2400" dirty="0" err="1" smtClean="0"/>
              <a:t>siting</a:t>
            </a:r>
            <a:r>
              <a:rPr lang="en-US" sz="2400" dirty="0" smtClean="0"/>
              <a:t>, design, management and control of the dairy plant.</a:t>
            </a:r>
          </a:p>
          <a:p>
            <a:pPr algn="just">
              <a:buFont typeface="Wingdings" pitchFamily="2" charset="2"/>
              <a:buChar char="Ø"/>
            </a:pPr>
            <a:r>
              <a:rPr lang="en-US" sz="2400" dirty="0" smtClean="0"/>
              <a:t>Sources of dairy wastewater :Approximately 65% of dairy factory losses enter wastewater discharge streams and these can have a major impact on the environment.</a:t>
            </a:r>
          </a:p>
          <a:p>
            <a:pPr algn="just">
              <a:buFont typeface="Wingdings" pitchFamily="2" charset="2"/>
              <a:buChar char="Ø"/>
            </a:pPr>
            <a:r>
              <a:rPr lang="en-US" sz="2400" dirty="0" smtClean="0"/>
              <a:t>The main sources of dairy processing plant wastewater are raw material (predominantly milk) and product losses from leaking equipment and pipelines, and spills caused by equipment overflows and malfunctions and by poor handling procedures materials used for cleaning and </a:t>
            </a:r>
            <a:r>
              <a:rPr lang="en-US" sz="2400" dirty="0" err="1" smtClean="0"/>
              <a:t>sanitising</a:t>
            </a:r>
            <a:r>
              <a:rPr lang="en-US" sz="2400" dirty="0"/>
              <a:t> </a:t>
            </a:r>
            <a:r>
              <a:rPr lang="en-US" sz="2400" dirty="0" smtClean="0"/>
              <a:t>by-products such as whey from the manufacture of cheese and casein.</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1128</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Environmental Policy for Environmental Elements</vt:lpstr>
      <vt:lpstr>Environmental Elements</vt:lpstr>
      <vt:lpstr>Site Selection and Siting</vt:lpstr>
      <vt:lpstr>BUFFER DISTANCES</vt:lpstr>
      <vt:lpstr>BUFFER DISTANCES</vt:lpstr>
      <vt:lpstr> AIR QUALITY </vt:lpstr>
      <vt:lpstr> Particles </vt:lpstr>
      <vt:lpstr> Source of Noise </vt:lpstr>
      <vt:lpstr> WASTE WATER QUALITY </vt:lpstr>
      <vt:lpstr>Environmental policy and guidelines </vt:lpstr>
      <vt:lpstr> Environmental policy and guidelines </vt:lpstr>
      <vt:lpstr>THANKS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Jahangir Badshah</dc:creator>
  <cp:lastModifiedBy>Jahangir Badshah</cp:lastModifiedBy>
  <cp:revision>22</cp:revision>
  <dcterms:created xsi:type="dcterms:W3CDTF">2020-12-16T07:00:28Z</dcterms:created>
  <dcterms:modified xsi:type="dcterms:W3CDTF">2021-02-17T11:12:14Z</dcterms:modified>
</cp:coreProperties>
</file>