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4" d="100"/>
          <a:sy n="64" d="100"/>
        </p:scale>
        <p:origin x="-148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608B5C3-D479-4E0A-AFB5-1887BC04F7BC}" type="datetimeFigureOut">
              <a:rPr lang="en-US" smtClean="0"/>
              <a:pPr/>
              <a:t>2/17/2021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C863620-2186-4C8F-A064-B5E99E5DADF2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533401"/>
            <a:ext cx="7772400" cy="1752599"/>
          </a:xfrm>
        </p:spPr>
        <p:txBody>
          <a:bodyPr/>
          <a:lstStyle/>
          <a:p>
            <a:r>
              <a:rPr lang="en-US" dirty="0" smtClean="0">
                <a:solidFill>
                  <a:srgbClr val="00B0F0"/>
                </a:solidFill>
              </a:rPr>
              <a:t>Milk Reception, Cooling and Storage</a:t>
            </a:r>
            <a:endParaRPr lang="en-US" dirty="0">
              <a:solidFill>
                <a:srgbClr val="00B0F0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2743200"/>
            <a:ext cx="6400800" cy="25146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By</a:t>
            </a:r>
          </a:p>
          <a:p>
            <a:endParaRPr lang="en-US" dirty="0"/>
          </a:p>
          <a:p>
            <a:r>
              <a:rPr lang="en-US" dirty="0" smtClean="0">
                <a:solidFill>
                  <a:srgbClr val="7030A0"/>
                </a:solidFill>
              </a:rPr>
              <a:t>J. </a:t>
            </a:r>
            <a:r>
              <a:rPr lang="en-US" dirty="0" err="1" smtClean="0">
                <a:solidFill>
                  <a:srgbClr val="7030A0"/>
                </a:solidFill>
              </a:rPr>
              <a:t>Badshah</a:t>
            </a:r>
            <a:endParaRPr lang="en-US" dirty="0" smtClean="0">
              <a:solidFill>
                <a:srgbClr val="7030A0"/>
              </a:solidFill>
            </a:endParaRPr>
          </a:p>
          <a:p>
            <a:r>
              <a:rPr lang="en-US" dirty="0" smtClean="0">
                <a:solidFill>
                  <a:srgbClr val="7030A0"/>
                </a:solidFill>
              </a:rPr>
              <a:t>Univ. Professor, Dairy Engineering</a:t>
            </a:r>
          </a:p>
          <a:p>
            <a:r>
              <a:rPr lang="en-US" dirty="0" smtClean="0">
                <a:solidFill>
                  <a:srgbClr val="7030A0"/>
                </a:solidFill>
              </a:rPr>
              <a:t>SGIDT, Patna ( BASU, Patna)</a:t>
            </a:r>
            <a:endParaRPr lang="en-US" dirty="0">
              <a:solidFill>
                <a:srgbClr val="7030A0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44562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Milk Reception in Cans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5257800"/>
          </a:xfrm>
        </p:spPr>
        <p:txBody>
          <a:bodyPr>
            <a:normAutofit fontScale="92500" lnSpcReduction="10000"/>
          </a:bodyPr>
          <a:lstStyle/>
          <a:p>
            <a:pPr>
              <a:buFont typeface="Wingdings" pitchFamily="2" charset="2"/>
              <a:buChar char="Ø"/>
            </a:pPr>
            <a:r>
              <a:rPr lang="en-US" dirty="0" smtClean="0"/>
              <a:t>Equipments for Reception of Milk in Cans at RMRD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Chain Conveyor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Tipping bar and Tilting Device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Weighing Bowl with weighing Balance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Dump Tank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Can Washer with drip saver and chain conveyor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Steaming Block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Can scrubber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Platform Balance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Quality Control Labs adjacent to RMRD</a:t>
            </a:r>
          </a:p>
          <a:p>
            <a:pPr>
              <a:buFont typeface="Wingdings" pitchFamily="2" charset="2"/>
              <a:buChar char="Ø"/>
            </a:pPr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92162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Receiving Operations through Cans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906963"/>
          </a:xfrm>
        </p:spPr>
        <p:txBody>
          <a:bodyPr>
            <a:normAutofit fontScale="92500" lnSpcReduction="20000"/>
          </a:bodyPr>
          <a:lstStyle/>
          <a:p>
            <a:pPr>
              <a:buFont typeface="Wingdings" pitchFamily="2" charset="2"/>
              <a:buChar char="Ø"/>
            </a:pPr>
            <a:r>
              <a:rPr lang="en-US" dirty="0" smtClean="0"/>
              <a:t>Reception of milk and Cleaning &amp; sanitizing of cans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Off- loading of cans on chain conveyor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Grading of milk to separate Sour Milk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Weighing and sampling in duplex weighing Bowl of a batch and transferring to Dump tank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Pumping milk from Dump Tank to milk Chiller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Storage of Milk in RMST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Inverting empty cans on Drip saver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Conveying inverted cans to Can washer</a:t>
            </a:r>
          </a:p>
          <a:p>
            <a:pPr marL="1028700" lvl="1" indent="-571500">
              <a:buFont typeface="+mj-lt"/>
              <a:buAutoNum type="romanLcPeriod"/>
            </a:pPr>
            <a:r>
              <a:rPr lang="en-US" dirty="0" smtClean="0"/>
              <a:t>Sterilizing the washed  cans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Quality  tests of samples and Platform tests etc.</a:t>
            </a:r>
          </a:p>
          <a:p>
            <a:pPr>
              <a:buFont typeface="Wingdings" pitchFamily="2" charset="2"/>
              <a:buChar char="Ø"/>
            </a:pPr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68362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Hygienic </a:t>
            </a:r>
            <a:r>
              <a:rPr lang="en-US" sz="3600" b="1" dirty="0" err="1" smtClean="0">
                <a:solidFill>
                  <a:srgbClr val="FF0000"/>
                </a:solidFill>
              </a:rPr>
              <a:t>Rception</a:t>
            </a:r>
            <a:r>
              <a:rPr lang="en-US" sz="3600" b="1" dirty="0" smtClean="0">
                <a:solidFill>
                  <a:srgbClr val="FF0000"/>
                </a:solidFill>
              </a:rPr>
              <a:t> and Platform Tests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906963"/>
          </a:xfrm>
        </p:spPr>
        <p:txBody>
          <a:bodyPr>
            <a:normAutofit/>
          </a:bodyPr>
          <a:lstStyle/>
          <a:p>
            <a:pPr>
              <a:buFont typeface="Wingdings" pitchFamily="2" charset="2"/>
              <a:buChar char="q"/>
            </a:pPr>
            <a:r>
              <a:rPr lang="en-US" dirty="0" smtClean="0"/>
              <a:t> Temperature, Time before chilling and bacterial growth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Sensory Evaluation or </a:t>
            </a:r>
            <a:r>
              <a:rPr lang="en-US" dirty="0" err="1" smtClean="0"/>
              <a:t>organoleptic</a:t>
            </a:r>
            <a:r>
              <a:rPr lang="en-US" dirty="0" smtClean="0"/>
              <a:t> Tests</a:t>
            </a:r>
          </a:p>
          <a:p>
            <a:pPr>
              <a:buFont typeface="Wingdings" pitchFamily="2" charset="2"/>
              <a:buChar char="q"/>
            </a:pPr>
            <a:r>
              <a:rPr lang="en-US" dirty="0" smtClean="0"/>
              <a:t>Platform Tests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COB test (Clot- on – Boiling Tests)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Alcohol Tests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Alizarin- Alcohol Tests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smtClean="0"/>
              <a:t>10 minute </a:t>
            </a:r>
            <a:r>
              <a:rPr lang="en-US" dirty="0" err="1" smtClean="0"/>
              <a:t>Resazurine</a:t>
            </a:r>
            <a:r>
              <a:rPr lang="en-US" dirty="0" smtClean="0"/>
              <a:t> Tests</a:t>
            </a:r>
          </a:p>
          <a:p>
            <a:pPr marL="971550" lvl="1" indent="-514350">
              <a:buFont typeface="+mj-lt"/>
              <a:buAutoNum type="alphaLcPeriod"/>
            </a:pPr>
            <a:r>
              <a:rPr lang="en-US" dirty="0" err="1" smtClean="0"/>
              <a:t>Methylene</a:t>
            </a:r>
            <a:r>
              <a:rPr lang="en-US" dirty="0" smtClean="0"/>
              <a:t> </a:t>
            </a:r>
            <a:r>
              <a:rPr lang="en-US" dirty="0" err="1" smtClean="0"/>
              <a:t>Bluie</a:t>
            </a:r>
            <a:r>
              <a:rPr lang="en-US" dirty="0" smtClean="0"/>
              <a:t> Reduction Tests</a:t>
            </a:r>
          </a:p>
          <a:p>
            <a:pPr>
              <a:buFont typeface="Wingdings" pitchFamily="2" charset="2"/>
              <a:buChar char="q"/>
            </a:pPr>
            <a:endParaRPr lang="en-US" dirty="0" smtClean="0"/>
          </a:p>
          <a:p>
            <a:pPr>
              <a:buFont typeface="Wingdings" pitchFamily="2" charset="2"/>
              <a:buChar char="q"/>
            </a:pPr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68362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Can Washer Operation</a:t>
            </a:r>
            <a:endParaRPr lang="en-US" sz="3600" b="1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229600" cy="4830763"/>
          </a:xfrm>
        </p:spPr>
        <p:txBody>
          <a:bodyPr>
            <a:normAutofit/>
          </a:bodyPr>
          <a:lstStyle/>
          <a:p>
            <a:pPr>
              <a:buFont typeface="Wingdings" pitchFamily="2" charset="2"/>
              <a:buChar char="Ø"/>
            </a:pPr>
            <a:r>
              <a:rPr lang="en-US" dirty="0" smtClean="0"/>
              <a:t>Draining of milk or cream remains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Rinsing with normal tap water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Rinsing with warm water at 40 to 50°C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High velocity hot </a:t>
            </a:r>
            <a:r>
              <a:rPr lang="en-US" dirty="0" err="1" smtClean="0"/>
              <a:t>Dtergent</a:t>
            </a:r>
            <a:r>
              <a:rPr lang="en-US" dirty="0" smtClean="0"/>
              <a:t> cleaning at 71°C with alkalinity not more than 0.15%. Use of 0.5 % solution of sodium </a:t>
            </a:r>
            <a:r>
              <a:rPr lang="en-US" dirty="0" err="1" smtClean="0"/>
              <a:t>metasilicate</a:t>
            </a:r>
            <a:r>
              <a:rPr lang="en-US" dirty="0" smtClean="0"/>
              <a:t> and sodium carbonate with or without sequestering agent (if water is hard)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b="1" dirty="0" smtClean="0"/>
              <a:t>Can Washer Operation..contd.</a:t>
            </a:r>
            <a:endParaRPr lang="en-US" sz="36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buFont typeface="Wingdings" pitchFamily="2" charset="2"/>
              <a:buChar char="Ø"/>
            </a:pPr>
            <a:r>
              <a:rPr lang="en-US" dirty="0" smtClean="0"/>
              <a:t>Rinsing with </a:t>
            </a:r>
            <a:r>
              <a:rPr lang="en-US" dirty="0" err="1" smtClean="0"/>
              <a:t>recirculated</a:t>
            </a:r>
            <a:r>
              <a:rPr lang="en-US" dirty="0" smtClean="0"/>
              <a:t> hot water at about 88°C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Rinsing with clean hot water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Steaming with dry saturated steam at 2.5 Kg/cm2 gauge.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Hot Air blasting at 110°C for drying of the cans to prevent corrosion and bacterial growth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Sanitizing with chlorine solution of 100-200 </a:t>
            </a:r>
            <a:r>
              <a:rPr lang="en-US" dirty="0" err="1" smtClean="0"/>
              <a:t>ppm</a:t>
            </a:r>
            <a:r>
              <a:rPr lang="en-US" dirty="0" smtClean="0"/>
              <a:t> or steaming in steam block</a:t>
            </a:r>
          </a:p>
          <a:p>
            <a:pPr>
              <a:buFont typeface="Wingdings" pitchFamily="2" charset="2"/>
              <a:buChar char="Ø"/>
            </a:pPr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rmAutofit/>
          </a:bodyPr>
          <a:lstStyle/>
          <a:p>
            <a:r>
              <a:rPr lang="en-US" sz="3600" b="1" dirty="0" smtClean="0"/>
              <a:t>Maintenance of Can Washer</a:t>
            </a:r>
            <a:endParaRPr lang="en-US" sz="36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4983163"/>
          </a:xfrm>
        </p:spPr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US" dirty="0" smtClean="0"/>
              <a:t>Frequent Inspection of mechanical movement parts, lack of adjustment and worn out parts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Worn out bushing be replaced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Lubrication of moving parts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Washer and strainers cleaning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Cleaning of nozzles and tanks</a:t>
            </a:r>
          </a:p>
          <a:p>
            <a:pPr>
              <a:buFont typeface="Wingdings" pitchFamily="2" charset="2"/>
              <a:buChar char="Ø"/>
            </a:pPr>
            <a:r>
              <a:rPr lang="en-US" dirty="0" err="1" smtClean="0"/>
              <a:t>Descaling</a:t>
            </a:r>
            <a:r>
              <a:rPr lang="en-US" dirty="0" smtClean="0"/>
              <a:t> of the </a:t>
            </a:r>
            <a:r>
              <a:rPr lang="en-US" smtClean="0"/>
              <a:t>can washer</a:t>
            </a:r>
            <a:endParaRPr lang="en-US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3840162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THANKS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78</TotalTime>
  <Words>350</Words>
  <Application>Microsoft Office PowerPoint</Application>
  <PresentationFormat>On-screen Show (4:3)</PresentationFormat>
  <Paragraphs>56</Paragraphs>
  <Slides>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Office Theme</vt:lpstr>
      <vt:lpstr>Milk Reception, Cooling and Storage</vt:lpstr>
      <vt:lpstr>Milk Reception in Cans</vt:lpstr>
      <vt:lpstr>Receiving Operations through Cans</vt:lpstr>
      <vt:lpstr>Hygienic Rception and Platform Tests</vt:lpstr>
      <vt:lpstr>Can Washer Operation</vt:lpstr>
      <vt:lpstr>Can Washer Operation..contd.</vt:lpstr>
      <vt:lpstr>Maintenance of Can Washer</vt:lpstr>
      <vt:lpstr>    THANKS    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Milk Reception, Cooling and Storage</dc:title>
  <dc:creator>Jahangir Badshah</dc:creator>
  <cp:lastModifiedBy>Jahangir Badshah</cp:lastModifiedBy>
  <cp:revision>12</cp:revision>
  <dcterms:created xsi:type="dcterms:W3CDTF">2020-11-04T11:32:51Z</dcterms:created>
  <dcterms:modified xsi:type="dcterms:W3CDTF">2021-02-17T11:38:41Z</dcterms:modified>
</cp:coreProperties>
</file>