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5"/>
  </p:notesMasterIdLst>
  <p:sldIdLst>
    <p:sldId id="275" r:id="rId2"/>
    <p:sldId id="265" r:id="rId3"/>
    <p:sldId id="273" r:id="rId4"/>
    <p:sldId id="274" r:id="rId5"/>
    <p:sldId id="256" r:id="rId6"/>
    <p:sldId id="259" r:id="rId7"/>
    <p:sldId id="262" r:id="rId8"/>
    <p:sldId id="257" r:id="rId9"/>
    <p:sldId id="260" r:id="rId10"/>
    <p:sldId id="261" r:id="rId11"/>
    <p:sldId id="276" r:id="rId12"/>
    <p:sldId id="258" r:id="rId13"/>
    <p:sldId id="264" r:id="rId14"/>
    <p:sldId id="263" r:id="rId15"/>
    <p:sldId id="271" r:id="rId16"/>
    <p:sldId id="266" r:id="rId17"/>
    <p:sldId id="277" r:id="rId18"/>
    <p:sldId id="278" r:id="rId19"/>
    <p:sldId id="267" r:id="rId20"/>
    <p:sldId id="268" r:id="rId21"/>
    <p:sldId id="269" r:id="rId22"/>
    <p:sldId id="270" r:id="rId23"/>
    <p:sldId id="272" r:id="rId24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110" d="100"/>
          <a:sy n="110" d="100"/>
        </p:scale>
        <p:origin x="-1644" y="-96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4FB2DA9-E59F-4A30-BDE2-206C82661F6A}" type="datetimeFigureOut">
              <a:rPr lang="en-IN" smtClean="0"/>
              <a:t>19-01-2021</a:t>
            </a:fld>
            <a:endParaRPr lang="en-IN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IN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FB12091-0352-4CCC-9329-0568591834C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48402544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FB12091-0352-4CCC-9329-0568591834C2}" type="slidenum">
              <a:rPr lang="en-IN" smtClean="0"/>
              <a:t>2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184819875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FB12091-0352-4CCC-9329-0568591834C2}" type="slidenum">
              <a:rPr lang="en-IN" smtClean="0"/>
              <a:t>3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879085649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FB12091-0352-4CCC-9329-0568591834C2}" type="slidenum">
              <a:rPr lang="en-IN" smtClean="0"/>
              <a:t>14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94781075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22FA7E-0A18-4A7B-87E3-A0CC2B3D5E60}" type="datetimeFigureOut">
              <a:rPr lang="en-IN" smtClean="0"/>
              <a:t>19-01-2021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00FB27-4EFF-4428-8148-D6655208FFF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44277575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22FA7E-0A18-4A7B-87E3-A0CC2B3D5E60}" type="datetimeFigureOut">
              <a:rPr lang="en-IN" smtClean="0"/>
              <a:t>19-01-2021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00FB27-4EFF-4428-8148-D6655208FFF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46138013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22FA7E-0A18-4A7B-87E3-A0CC2B3D5E60}" type="datetimeFigureOut">
              <a:rPr lang="en-IN" smtClean="0"/>
              <a:t>19-01-2021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00FB27-4EFF-4428-8148-D6655208FFF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80028652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22FA7E-0A18-4A7B-87E3-A0CC2B3D5E60}" type="datetimeFigureOut">
              <a:rPr lang="en-IN" smtClean="0"/>
              <a:t>19-01-2021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00FB27-4EFF-4428-8148-D6655208FFF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63885301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22FA7E-0A18-4A7B-87E3-A0CC2B3D5E60}" type="datetimeFigureOut">
              <a:rPr lang="en-IN" smtClean="0"/>
              <a:t>19-01-2021</a:t>
            </a:fld>
            <a:endParaRPr lang="en-IN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00FB27-4EFF-4428-8148-D6655208FFF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58663481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22FA7E-0A18-4A7B-87E3-A0CC2B3D5E60}" type="datetimeFigureOut">
              <a:rPr lang="en-IN" smtClean="0"/>
              <a:t>19-01-2021</a:t>
            </a:fld>
            <a:endParaRPr lang="en-I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00FB27-4EFF-4428-8148-D6655208FFF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92715073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22FA7E-0A18-4A7B-87E3-A0CC2B3D5E60}" type="datetimeFigureOut">
              <a:rPr lang="en-IN" smtClean="0"/>
              <a:t>19-01-2021</a:t>
            </a:fld>
            <a:endParaRPr lang="en-IN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00FB27-4EFF-4428-8148-D6655208FFF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24657342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22FA7E-0A18-4A7B-87E3-A0CC2B3D5E60}" type="datetimeFigureOut">
              <a:rPr lang="en-IN" smtClean="0"/>
              <a:t>19-01-2021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00FB27-4EFF-4428-8148-D6655208FFF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6808148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22FA7E-0A18-4A7B-87E3-A0CC2B3D5E60}" type="datetimeFigureOut">
              <a:rPr lang="en-IN" smtClean="0"/>
              <a:t>19-01-2021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00FB27-4EFF-4428-8148-D6655208FFF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14813879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22FA7E-0A18-4A7B-87E3-A0CC2B3D5E60}" type="datetimeFigureOut">
              <a:rPr lang="en-IN" smtClean="0"/>
              <a:t>19-01-2021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00FB27-4EFF-4428-8148-D6655208FFF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69544643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22FA7E-0A18-4A7B-87E3-A0CC2B3D5E60}" type="datetimeFigureOut">
              <a:rPr lang="en-IN" smtClean="0"/>
              <a:t>19-01-2021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00FB27-4EFF-4428-8148-D6655208FFF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30771688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D22FA7E-0A18-4A7B-87E3-A0CC2B3D5E60}" type="datetimeFigureOut">
              <a:rPr lang="en-IN" smtClean="0"/>
              <a:t>19-01-2021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700FB27-4EFF-4428-8148-D6655208FFF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00086333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8.jpeg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hyperlink" Target="https://image.slidesharecdn.com/mycobacteria-151125143218-lva1-app6891/95/mycobacterium-tuberculosis-27-638.jpg?cb=1448483732" TargetMode="External"/><Relationship Id="rId1" Type="http://schemas.openxmlformats.org/officeDocument/2006/relationships/slideLayout" Target="../slideLayouts/slideLayout7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115616" y="2852936"/>
            <a:ext cx="7200800" cy="1754326"/>
          </a:xfrm>
          <a:prstGeom prst="rect">
            <a:avLst/>
          </a:prstGeom>
          <a:solidFill>
            <a:schemeClr val="tx2"/>
          </a:solidFill>
        </p:spPr>
        <p:txBody>
          <a:bodyPr wrap="square">
            <a:spAutoFit/>
          </a:bodyPr>
          <a:lstStyle/>
          <a:p>
            <a:pPr algn="ctr">
              <a:lnSpc>
                <a:spcPct val="120000"/>
              </a:lnSpc>
              <a:defRPr/>
            </a:pPr>
            <a:r>
              <a:rPr lang="en-GB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DR. SUDHA KUMARI</a:t>
            </a:r>
          </a:p>
          <a:p>
            <a:pPr algn="ctr">
              <a:lnSpc>
                <a:spcPct val="120000"/>
              </a:lnSpc>
              <a:defRPr/>
            </a:pPr>
            <a:r>
              <a:rPr lang="en-GB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Assistant Professor</a:t>
            </a:r>
          </a:p>
          <a:p>
            <a:pPr algn="ctr">
              <a:lnSpc>
                <a:spcPct val="120000"/>
              </a:lnSpc>
              <a:defRPr/>
            </a:pPr>
            <a:r>
              <a:rPr lang="en-GB" b="1" dirty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DEPARTMENT OF VETERINARY MICROBIOLOGY</a:t>
            </a:r>
            <a:r>
              <a:rPr lang="en-US" b="1" dirty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en-US" b="1" dirty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GB" b="1" dirty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BIHAR VETERINARY COLLEGE, PATNA -14</a:t>
            </a:r>
          </a:p>
          <a:p>
            <a:pPr algn="ctr">
              <a:lnSpc>
                <a:spcPct val="120000"/>
              </a:lnSpc>
              <a:defRPr/>
            </a:pPr>
            <a:r>
              <a:rPr lang="en-GB" b="1" dirty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Bihar Animal Sciences University , Patna</a:t>
            </a:r>
            <a:endParaRPr lang="en-GB" b="1" dirty="0">
              <a:solidFill>
                <a:srgbClr val="00B0F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683568" y="836712"/>
            <a:ext cx="7733994" cy="1569660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</p:spPr>
        <p:txBody>
          <a:bodyPr wrap="square">
            <a:spAutoFit/>
          </a:bodyPr>
          <a:lstStyle/>
          <a:p>
            <a:r>
              <a:rPr lang="en-GB" b="1" dirty="0" smtClean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            </a:t>
            </a:r>
            <a:r>
              <a:rPr lang="en-GB" sz="2400" b="1" dirty="0" smtClean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VMC-602 ( Pg. 1</a:t>
            </a:r>
            <a:r>
              <a:rPr lang="en-GB" sz="2400" b="1" baseline="30000" dirty="0" smtClean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st</a:t>
            </a:r>
            <a:r>
              <a:rPr lang="en-GB" sz="2400" b="1" dirty="0" smtClean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year students) </a:t>
            </a:r>
          </a:p>
          <a:p>
            <a:r>
              <a:rPr lang="en-GB" sz="2400" b="1" dirty="0" smtClean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                                                                                                                                   DEPARTMENT </a:t>
            </a:r>
            <a:r>
              <a:rPr lang="en-GB" sz="2400" b="1" dirty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OF VETERINARY MICROBIOLOGY</a:t>
            </a:r>
            <a:r>
              <a:rPr lang="en-US" sz="2400" b="1" dirty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en-US" sz="2400" b="1" dirty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endParaRPr lang="en-IN" sz="2400" dirty="0"/>
          </a:p>
        </p:txBody>
      </p:sp>
      <p:sp>
        <p:nvSpPr>
          <p:cNvPr id="4" name="Rectangle 3"/>
          <p:cNvSpPr/>
          <p:nvPr/>
        </p:nvSpPr>
        <p:spPr>
          <a:xfrm>
            <a:off x="6660232" y="101823"/>
            <a:ext cx="2353529" cy="461665"/>
          </a:xfrm>
          <a:prstGeom prst="rect">
            <a:avLst/>
          </a:prstGeom>
          <a:solidFill>
            <a:srgbClr val="C00000"/>
          </a:solidFill>
        </p:spPr>
        <p:txBody>
          <a:bodyPr wrap="none">
            <a:spAutoFit/>
          </a:bodyPr>
          <a:lstStyle/>
          <a:p>
            <a:r>
              <a:rPr lang="en-GB" sz="2400" b="1" dirty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Dated 19/1/2021</a:t>
            </a:r>
            <a:r>
              <a:rPr lang="en-GB" b="1" dirty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804928051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 descr="HISTORY&#10; In 1882, microbiologist Robert Koch&#10;discovered the tubercle bacillus, at a time&#10;when one of every seven deaths i...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881336"/>
            <a:ext cx="9144000" cy="597666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Rectangle 2"/>
          <p:cNvSpPr/>
          <p:nvPr/>
        </p:nvSpPr>
        <p:spPr>
          <a:xfrm>
            <a:off x="107504" y="116632"/>
            <a:ext cx="8928991" cy="584775"/>
          </a:xfrm>
          <a:prstGeom prst="rect">
            <a:avLst/>
          </a:prstGeom>
          <a:solidFill>
            <a:schemeClr val="accent6">
              <a:lumMod val="75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IN" sz="3200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Mycobacteria</a:t>
            </a:r>
          </a:p>
        </p:txBody>
      </p:sp>
    </p:spTree>
    <p:extLst>
      <p:ext uri="{BB962C8B-B14F-4D97-AF65-F5344CB8AC3E}">
        <p14:creationId xmlns:p14="http://schemas.microsoft.com/office/powerpoint/2010/main" val="116507064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05686" y="548680"/>
            <a:ext cx="9036496" cy="5632311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</p:spPr>
        <p:txBody>
          <a:bodyPr wrap="square">
            <a:spAutoFit/>
          </a:bodyPr>
          <a:lstStyle/>
          <a:p>
            <a:r>
              <a:rPr lang="en-US" sz="2400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Mycobacterium tuberculosis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may have killed more persons than any other microbial pathogen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One can hypothesize that the genus </a:t>
            </a:r>
            <a:r>
              <a:rPr lang="en-US" sz="2400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Mycobacterium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originated more than 150 million years ago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  <a:r>
              <a:rPr lang="en-US" sz="2400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Mycobacterium </a:t>
            </a:r>
            <a:r>
              <a:rPr lang="en-US" sz="2400" i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ulcerans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has specific habitat requirements and a current geographic distribution that separates its endemic regions widely.</a:t>
            </a:r>
            <a:r>
              <a:rPr lang="en-US" dirty="0"/>
              <a:t> </a:t>
            </a:r>
            <a:endParaRPr lang="en-US" dirty="0" smtClean="0"/>
          </a:p>
          <a:p>
            <a:endParaRPr lang="en-US" sz="2400" i="1" dirty="0">
              <a:solidFill>
                <a:srgbClr val="2E2E2E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i="1" dirty="0" smtClean="0">
                <a:solidFill>
                  <a:srgbClr val="2E2E2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</a:t>
            </a:r>
            <a:r>
              <a:rPr lang="en-US" sz="2400" i="1" dirty="0">
                <a:solidFill>
                  <a:srgbClr val="2E2E2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 tuberculosis</a:t>
            </a:r>
            <a:r>
              <a:rPr lang="en-US" sz="2400" dirty="0">
                <a:solidFill>
                  <a:srgbClr val="2E2E2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 allow a more rigorous estimation of the time of origin of mycobacteria. </a:t>
            </a:r>
            <a:endParaRPr lang="en-US" sz="2400" dirty="0" smtClean="0">
              <a:solidFill>
                <a:srgbClr val="2E2E2E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2400" dirty="0">
              <a:solidFill>
                <a:srgbClr val="2E2E2E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 smtClean="0">
                <a:solidFill>
                  <a:srgbClr val="2E2E2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This </a:t>
            </a:r>
            <a:r>
              <a:rPr lang="en-US" sz="2400" dirty="0">
                <a:solidFill>
                  <a:srgbClr val="2E2E2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estimation is facilitated by the low mutation rate of </a:t>
            </a:r>
            <a:r>
              <a:rPr lang="en-US" sz="2400" i="1" dirty="0">
                <a:solidFill>
                  <a:srgbClr val="2E2E2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M. tuberculosis</a:t>
            </a:r>
            <a:r>
              <a:rPr lang="en-US" sz="2400" dirty="0">
                <a:solidFill>
                  <a:srgbClr val="2E2E2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 </a:t>
            </a:r>
            <a:endParaRPr lang="en-US" sz="2400" dirty="0" smtClean="0">
              <a:solidFill>
                <a:srgbClr val="2E2E2E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2400" dirty="0">
              <a:solidFill>
                <a:srgbClr val="2E2E2E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917813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467544" y="764704"/>
            <a:ext cx="8496944" cy="230832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Throughout history, the disease tuberculosis has been variously known as consumption, phthisis and the White Plague.</a:t>
            </a: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It is generally accepted that the causative agent, Mycobacterium tuberculosis originated from other, more primitive organisms of the same genus Mycobacterium.</a:t>
            </a:r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5943428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974" y="188640"/>
            <a:ext cx="9128026" cy="1470025"/>
          </a:xfrm>
          <a:solidFill>
            <a:schemeClr val="accent2"/>
          </a:solidFill>
        </p:spPr>
        <p:txBody>
          <a:bodyPr/>
          <a:lstStyle/>
          <a:p>
            <a:r>
              <a:rPr lang="en-US" b="1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Mycobacteria</a:t>
            </a:r>
            <a:endParaRPr lang="en-IN" i="1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411760" y="1628800"/>
            <a:ext cx="6624736" cy="5229200"/>
          </a:xfrm>
          <a:solidFill>
            <a:schemeClr val="accent3">
              <a:lumMod val="20000"/>
              <a:lumOff val="80000"/>
            </a:schemeClr>
          </a:solidFill>
        </p:spPr>
        <p:txBody>
          <a:bodyPr>
            <a:noAutofit/>
          </a:bodyPr>
          <a:lstStyle/>
          <a:p>
            <a:r>
              <a:rPr lang="en-US" sz="2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INTRODUCTION:</a:t>
            </a:r>
          </a:p>
          <a:p>
            <a:r>
              <a:rPr lang="en-US" sz="2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r>
              <a:rPr lang="en-US" sz="2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 </a:t>
            </a:r>
            <a:r>
              <a:rPr lang="en-US" sz="2400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Mycobacteria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is an obligate aerobe growing most successfully in tissues with a high oxygen content.(the upper lobe of the lung and the kidney). </a:t>
            </a: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 Its cell wall contains several complex lipids ( long-chain fatty acids called mycolic acids). </a:t>
            </a: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 It is relatively resistant to acids and alkalis.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NaOH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is used to concentrate clinical specimens; it destroys unwanted bacteria, human and animal cells, and mucus but not the organism</a:t>
            </a:r>
            <a:r>
              <a:rPr lang="en-US" sz="2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4" name="Rectangle 3"/>
          <p:cNvSpPr/>
          <p:nvPr/>
        </p:nvSpPr>
        <p:spPr>
          <a:xfrm>
            <a:off x="107504" y="1628800"/>
            <a:ext cx="2232248" cy="5355312"/>
          </a:xfrm>
          <a:prstGeom prst="rect">
            <a:avLst/>
          </a:prstGeom>
          <a:solidFill>
            <a:schemeClr val="accent3">
              <a:lumMod val="60000"/>
              <a:lumOff val="40000"/>
            </a:schemeClr>
          </a:solidFill>
        </p:spPr>
        <p:txBody>
          <a:bodyPr wrap="square">
            <a:spAutoFit/>
          </a:bodyPr>
          <a:lstStyle/>
          <a:p>
            <a:r>
              <a:rPr lang="en-US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Know :-</a:t>
            </a:r>
          </a:p>
          <a:p>
            <a:pPr marL="285750" indent="-285750">
              <a:buFont typeface="Wingdings" panose="05000000000000000000" pitchFamily="2" charset="2"/>
              <a:buChar char="§"/>
            </a:pP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Introduction,</a:t>
            </a:r>
          </a:p>
          <a:p>
            <a:endParaRPr lang="en-US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285750" indent="-285750">
              <a:buFont typeface="Wingdings" panose="05000000000000000000" pitchFamily="2" charset="2"/>
              <a:buChar char="§"/>
            </a:pP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Species,</a:t>
            </a:r>
          </a:p>
          <a:p>
            <a:endParaRPr lang="en-US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285750" indent="-285750">
              <a:buFont typeface="Wingdings" panose="05000000000000000000" pitchFamily="2" charset="2"/>
              <a:buChar char="§"/>
            </a:pP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Morphology,</a:t>
            </a:r>
          </a:p>
          <a:p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marL="285750" indent="-285750">
              <a:buFont typeface="Wingdings" panose="05000000000000000000" pitchFamily="2" charset="2"/>
              <a:buChar char="§"/>
            </a:pP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Growth, </a:t>
            </a:r>
          </a:p>
          <a:p>
            <a:endParaRPr lang="en-US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285750" indent="-285750">
              <a:buFont typeface="Wingdings" panose="05000000000000000000" pitchFamily="2" charset="2"/>
              <a:buChar char="§"/>
            </a:pP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Characteristics,</a:t>
            </a:r>
          </a:p>
          <a:p>
            <a:endParaRPr lang="en-US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285750" indent="-285750">
              <a:buFont typeface="Wingdings" panose="05000000000000000000" pitchFamily="2" charset="2"/>
              <a:buChar char="§"/>
            </a:pP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Biochemical reactions,</a:t>
            </a:r>
          </a:p>
          <a:p>
            <a:endParaRPr lang="en-US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285750" indent="-285750">
              <a:buFont typeface="Wingdings" panose="05000000000000000000" pitchFamily="2" charset="2"/>
              <a:buChar char="§"/>
            </a:pP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Pathogenicity and Virulence and</a:t>
            </a:r>
          </a:p>
          <a:p>
            <a:endParaRPr lang="en-US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285750" indent="-285750">
              <a:buFont typeface="Wingdings" panose="05000000000000000000" pitchFamily="2" charset="2"/>
              <a:buChar char="§"/>
            </a:pP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Laboratory Diagnosis etc.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381173791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395536" y="548680"/>
            <a:ext cx="8568952" cy="5970865"/>
          </a:xfrm>
          <a:prstGeom prst="rect">
            <a:avLst/>
          </a:prstGeom>
          <a:solidFill>
            <a:schemeClr val="bg2"/>
          </a:solidFill>
        </p:spPr>
        <p:txBody>
          <a:bodyPr wrap="square">
            <a:spAutoFit/>
          </a:bodyPr>
          <a:lstStyle/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They are Facultative intracellular pathogens usually infecting mononuclear phagocytes (e.g. macrophages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).</a:t>
            </a: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The genera Mycobacterium and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Nocardia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have been  grouped into the family mycobacteriaceae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They are characterized by the presence of long-chain fatty acids, called mycolic acids in their cell walls</a:t>
            </a:r>
            <a:b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Mycobacteria are aerobic, slender, curved rods in</a:t>
            </a:r>
            <a:b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stained clinical specimens.</a:t>
            </a: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The cell wall is composed of mycolic acids,</a:t>
            </a:r>
            <a:b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complex waxes and unique glycolipids.</a:t>
            </a:r>
          </a:p>
          <a:p>
            <a:r>
              <a:rPr lang="en-US" sz="1100" dirty="0"/>
              <a:t/>
            </a:r>
            <a:br>
              <a:rPr lang="en-US" sz="1100" dirty="0"/>
            </a:br>
            <a:endParaRPr lang="en-IN" sz="11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1077056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 descr="https://image.slidesharecdn.com/tuberculosisseminar-150325103006-conversion-gate01/95/tuberculosis-seminar-9-638.jpg?cb=1427297560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081" y="-22569"/>
            <a:ext cx="9144000" cy="6813376"/>
          </a:xfrm>
          <a:prstGeom prst="rect">
            <a:avLst/>
          </a:prstGeom>
          <a:noFill/>
          <a:ln>
            <a:solidFill>
              <a:schemeClr val="tx2">
                <a:lumMod val="20000"/>
                <a:lumOff val="80000"/>
              </a:schemeClr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31926126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467544" y="548680"/>
            <a:ext cx="8280920" cy="5262979"/>
          </a:xfrm>
          <a:prstGeom prst="rect">
            <a:avLst/>
          </a:prstGeom>
          <a:solidFill>
            <a:schemeClr val="tx2">
              <a:lumMod val="40000"/>
              <a:lumOff val="60000"/>
            </a:schemeClr>
          </a:solidFill>
        </p:spPr>
        <p:txBody>
          <a:bodyPr wrap="square">
            <a:spAutoFit/>
          </a:bodyPr>
          <a:lstStyle/>
          <a:p>
            <a:r>
              <a:rPr lang="en-IN" sz="24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Morphology :</a:t>
            </a:r>
            <a:endParaRPr lang="en-IN" sz="2400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IN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SHAPE 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- long, slender, straight or slightly curved rod. </a:t>
            </a:r>
            <a:endParaRPr lang="en-IN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IN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SIZE 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- 3 x 0.3 </a:t>
            </a:r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µm</a:t>
            </a:r>
          </a:p>
          <a:p>
            <a:endParaRPr lang="en-IN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Intracellular.</a:t>
            </a:r>
          </a:p>
          <a:p>
            <a:endParaRPr lang="en-IN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Non </a:t>
            </a:r>
            <a:r>
              <a:rPr lang="en-IN" sz="24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sporing</a:t>
            </a:r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non </a:t>
            </a:r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motile gram-positive,</a:t>
            </a:r>
          </a:p>
          <a:p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Bacteria are seen singly or in groups and lying free outside the cell. </a:t>
            </a:r>
          </a:p>
          <a:p>
            <a:endParaRPr lang="en-IN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Organism are identified by their red colour on acid fast staining.</a:t>
            </a:r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8942252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See the source image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1521" y="260649"/>
            <a:ext cx="3384375" cy="252028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0" name="Picture 6" descr="See the source image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60410" y="2373944"/>
            <a:ext cx="5383590" cy="448492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Rectangle 1"/>
          <p:cNvSpPr/>
          <p:nvPr/>
        </p:nvSpPr>
        <p:spPr>
          <a:xfrm>
            <a:off x="4860032" y="908720"/>
            <a:ext cx="94769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Growth,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403501058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" descr="See the source image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9512" y="188640"/>
            <a:ext cx="8856984" cy="662473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878468605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See the source image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71600" y="188641"/>
            <a:ext cx="3048000" cy="267358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8" name="Picture 4" descr="Image result for Tuberculosis Gram Stain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16016" y="188641"/>
            <a:ext cx="3456384" cy="246992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Rectangle 1"/>
          <p:cNvSpPr/>
          <p:nvPr/>
        </p:nvSpPr>
        <p:spPr>
          <a:xfrm>
            <a:off x="4499992" y="4005064"/>
            <a:ext cx="2168735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ACID </a:t>
            </a:r>
            <a:r>
              <a:rPr lang="en-US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FAST </a:t>
            </a:r>
            <a:r>
              <a:rPr lang="en-US" sz="24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stain </a:t>
            </a:r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1030" name="Picture 6" descr="See the source image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51720" y="3202273"/>
            <a:ext cx="5781451" cy="303621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Rectangle 2"/>
          <p:cNvSpPr/>
          <p:nvPr/>
        </p:nvSpPr>
        <p:spPr>
          <a:xfrm>
            <a:off x="4394439" y="6341490"/>
            <a:ext cx="1204176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IN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Gram stain</a:t>
            </a:r>
            <a:endParaRPr lang="en-IN" dirty="0"/>
          </a:p>
        </p:txBody>
      </p:sp>
      <p:sp>
        <p:nvSpPr>
          <p:cNvPr id="4" name="Rectangle 3"/>
          <p:cNvSpPr/>
          <p:nvPr/>
        </p:nvSpPr>
        <p:spPr>
          <a:xfrm>
            <a:off x="5366778" y="2658568"/>
            <a:ext cx="1537600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Acid-fast stain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300676502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467544" y="260648"/>
            <a:ext cx="8496944" cy="701730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ACID FAST BACILLI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:</a:t>
            </a:r>
          </a:p>
          <a:p>
            <a:endParaRPr lang="en-US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Mycobacteria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are virtually the only bacteria that are acid-fast because of the presence of </a:t>
            </a:r>
            <a:r>
              <a:rPr lang="en-US" sz="2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mycolic acid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and their lipid-rich cell walls, which are relatively impermeable to various basic dyes unless the dyes are combined with phenol. </a:t>
            </a:r>
            <a:endParaRPr lang="en-US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Once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stained, the cells resist decolourization with acidified organic solvents and are therefore called "acid-fast".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Carbol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Fuchsin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Stain.</a:t>
            </a: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CULTURE: </a:t>
            </a:r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Mycobacteria 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are aerobes. </a:t>
            </a:r>
            <a:endParaRPr lang="en-IN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Grow 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slowly: 14-15 </a:t>
            </a:r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hours</a:t>
            </a: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Optimum 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temperature: 37degree C. </a:t>
            </a:r>
            <a:endParaRPr lang="en-IN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IN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Do 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not grow below 25degree C. </a:t>
            </a:r>
            <a:endParaRPr lang="en-IN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IN" sz="2400" dirty="0"/>
          </a:p>
          <a:p>
            <a:r>
              <a:rPr lang="en-IN" dirty="0" smtClean="0"/>
              <a:t> 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2835286315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251520" y="188640"/>
            <a:ext cx="8892480" cy="452431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400" b="1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Ziehl</a:t>
            </a:r>
            <a:r>
              <a:rPr lang="en-US" sz="24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Neelsen</a:t>
            </a:r>
            <a:r>
              <a:rPr lang="en-US" sz="24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stain /</a:t>
            </a:r>
            <a:r>
              <a:rPr lang="en-US" sz="2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ACID </a:t>
            </a:r>
            <a:r>
              <a:rPr lang="en-US" sz="24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FAST- </a:t>
            </a:r>
          </a:p>
          <a:p>
            <a:endParaRPr lang="en-US" sz="2400" b="1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  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Stained by </a:t>
            </a:r>
            <a:r>
              <a:rPr lang="en-US" sz="24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Carbol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Fuchsin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, heat melts wax, resist decolourization by 20% Sulphuric acid. Resist decolourization by absolute alcohol.</a:t>
            </a:r>
          </a:p>
          <a:p>
            <a:endParaRPr lang="en-US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It is </a:t>
            </a:r>
            <a:r>
              <a:rPr lang="en-US" sz="24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aspecial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bacteriological strain used to identify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acid-fast organisms, mainly Mycobacteria.</a:t>
            </a: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Mycobacterium tuberculosis is the most important of this group because it is  responsible for tuberculosis.</a:t>
            </a:r>
          </a:p>
          <a:p>
            <a:endParaRPr lang="en-US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Acid-fastness is a physical property of certain bacteria.</a:t>
            </a:r>
            <a:endParaRPr lang="en-IN" sz="2400" dirty="0"/>
          </a:p>
        </p:txBody>
      </p:sp>
    </p:spTree>
    <p:extLst>
      <p:ext uri="{BB962C8B-B14F-4D97-AF65-F5344CB8AC3E}">
        <p14:creationId xmlns:p14="http://schemas.microsoft.com/office/powerpoint/2010/main" val="638789145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335502" y="260648"/>
            <a:ext cx="8784976" cy="63709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IN" sz="2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Biochemical Reactions: </a:t>
            </a:r>
            <a:endParaRPr lang="en-IN" sz="2400" b="1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 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Niacin test: </a:t>
            </a:r>
            <a:endParaRPr lang="en-IN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 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M. tuberculosis lacks the enzyme that converts Niacin to Niacin ribonucleotide due to this large amount of Niacin accumulates in the culture medium. </a:t>
            </a:r>
            <a:endParaRPr lang="en-IN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 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Niacin is detected by addition of 10% cyanogen bromide and 4% aniline in 96% ethanol. </a:t>
            </a:r>
            <a:endParaRPr lang="en-IN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 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Positive reaction – canary yellow </a:t>
            </a:r>
            <a:endParaRPr lang="en-IN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 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M. tuberculosis – Positive </a:t>
            </a:r>
            <a:endParaRPr lang="en-IN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IN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 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M. </a:t>
            </a:r>
            <a:r>
              <a:rPr lang="en-IN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bovis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– Negative</a:t>
            </a:r>
          </a:p>
          <a:p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32739130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323528" y="1052736"/>
            <a:ext cx="8280920" cy="452431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 M. tuberculosis produce an enzyme nitro reductase which reduces nitrate to nitrite. </a:t>
            </a:r>
            <a:endParaRPr lang="en-IN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 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This detected by colorimetric reaction by addition of sulphanilamide and n-</a:t>
            </a:r>
            <a:r>
              <a:rPr lang="en-IN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naphthyl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- ethylene diamine </a:t>
            </a:r>
            <a:r>
              <a:rPr lang="en-IN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dihydrochloride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endParaRPr lang="en-IN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 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Positive reaction – pink or red colour </a:t>
            </a:r>
            <a:endParaRPr lang="en-IN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 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M. tuberculosis – Positive </a:t>
            </a:r>
            <a:endParaRPr lang="en-IN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 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M. </a:t>
            </a:r>
            <a:r>
              <a:rPr lang="en-IN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bovis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– Negative</a:t>
            </a:r>
          </a:p>
        </p:txBody>
      </p:sp>
      <p:sp>
        <p:nvSpPr>
          <p:cNvPr id="3" name="Rectangle 2"/>
          <p:cNvSpPr/>
          <p:nvPr/>
        </p:nvSpPr>
        <p:spPr>
          <a:xfrm>
            <a:off x="323528" y="476672"/>
            <a:ext cx="3179075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 Nitrate reduction test:</a:t>
            </a:r>
          </a:p>
        </p:txBody>
      </p:sp>
    </p:spTree>
    <p:extLst>
      <p:ext uri="{BB962C8B-B14F-4D97-AF65-F5344CB8AC3E}">
        <p14:creationId xmlns:p14="http://schemas.microsoft.com/office/powerpoint/2010/main" val="92214266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23754" y="162531"/>
            <a:ext cx="8748464" cy="221599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4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Culture</a:t>
            </a:r>
            <a:r>
              <a:rPr lang="en-US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:</a:t>
            </a:r>
          </a:p>
          <a:p>
            <a:pPr marL="285750" indent="-285750">
              <a:buFont typeface="Wingdings" panose="05000000000000000000" pitchFamily="2" charset="2"/>
              <a:buChar char="q"/>
            </a:pP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Concentrated specimen is generally inoculated on </a:t>
            </a:r>
            <a:r>
              <a:rPr lang="en-US" sz="24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Lowenatein-Jensen,s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medium and incubated at 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37degree C</a:t>
            </a:r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 for 2-8 weeks.</a:t>
            </a:r>
          </a:p>
          <a:p>
            <a:pPr marL="285750" indent="-285750">
              <a:buFont typeface="Wingdings" panose="05000000000000000000" pitchFamily="2" charset="2"/>
              <a:buChar char="q"/>
            </a:pPr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Lowenatein-Jensen,s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medium contains 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coagulated egg, Mineral salt </a:t>
            </a:r>
            <a:r>
              <a:rPr lang="en-US" sz="24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solution,Asparagines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Malachite green ,Agar.</a:t>
            </a:r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285750" indent="-285750">
              <a:buFont typeface="Wingdings" panose="05000000000000000000" pitchFamily="2" charset="2"/>
              <a:buChar char="q"/>
            </a:pPr>
            <a:endParaRPr lang="en-IN" dirty="0"/>
          </a:p>
        </p:txBody>
      </p:sp>
      <p:sp>
        <p:nvSpPr>
          <p:cNvPr id="3" name="Rectangle 2"/>
          <p:cNvSpPr/>
          <p:nvPr/>
        </p:nvSpPr>
        <p:spPr>
          <a:xfrm>
            <a:off x="107504" y="2333685"/>
            <a:ext cx="8928992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4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                         </a:t>
            </a:r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4098" name="Picture 2" descr="Image result for Mycobacterium Tuberculosis Colony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07704" y="2795350"/>
            <a:ext cx="4176464" cy="315393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145199957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" descr="Image result for Mycobacterium Tuberculosis Colony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7544" y="892174"/>
            <a:ext cx="4680520" cy="361694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6" name="Picture 4" descr="Image result for Mycobacterium Tuberculosis Colony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64088" y="4149080"/>
            <a:ext cx="3456384" cy="252028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632756440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251520" y="404664"/>
            <a:ext cx="7920880" cy="489364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RESISTANCE: </a:t>
            </a:r>
          </a:p>
          <a:p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Mycobateria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can survive in dust for several months in sputum for 20-30 hours. </a:t>
            </a:r>
          </a:p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Killed at temperature of 60 degree C for 20 minutes and instantly at 100 degree C. </a:t>
            </a:r>
          </a:p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Sensitive to ultraviolet ray and sunlight.</a:t>
            </a:r>
          </a:p>
          <a:p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r>
              <a:rPr lang="en-IN" sz="2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SIGNS AND SYPTOMS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</a:p>
          <a:p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During Active TB symptoms of TB are present, which can include:</a:t>
            </a:r>
          </a:p>
          <a:p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coughing</a:t>
            </a:r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64506034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251520" y="548680"/>
            <a:ext cx="8712968" cy="526297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 weight loss </a:t>
            </a:r>
            <a:endParaRPr lang="en-IN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 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loss of </a:t>
            </a:r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appetite</a:t>
            </a: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 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night sweats </a:t>
            </a:r>
            <a:endParaRPr lang="en-IN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IN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 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fever </a:t>
            </a:r>
            <a:endParaRPr lang="en-IN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IN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 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chest pain </a:t>
            </a:r>
            <a:endParaRPr lang="en-IN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IN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 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Blood stained sputum </a:t>
            </a:r>
            <a:endParaRPr lang="en-IN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 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Active TB is infectious and can be spread by coughing, sneezing, laughing, singing, or just talking.</a:t>
            </a:r>
          </a:p>
        </p:txBody>
      </p:sp>
    </p:spTree>
    <p:extLst>
      <p:ext uri="{BB962C8B-B14F-4D97-AF65-F5344CB8AC3E}">
        <p14:creationId xmlns:p14="http://schemas.microsoft.com/office/powerpoint/2010/main" val="763860751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467544" y="404664"/>
            <a:ext cx="8568952" cy="5632311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</p:spPr>
        <p:txBody>
          <a:bodyPr wrap="square">
            <a:spAutoFit/>
          </a:bodyPr>
          <a:lstStyle/>
          <a:p>
            <a:r>
              <a:rPr lang="en-IN" sz="2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DIAGNOSTIC </a:t>
            </a:r>
            <a:r>
              <a:rPr lang="en-IN" sz="24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METHODS</a:t>
            </a:r>
          </a:p>
          <a:p>
            <a:endParaRPr lang="en-IN" sz="24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  <a:hlinkClick r:id="rId2" tooltip="i) Direct Microscopy:&#10; Ziehl-Neelsen staining(hot staining..."/>
              </a:rPr>
              <a:t> </a:t>
            </a:r>
            <a:r>
              <a:rPr lang="en-IN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i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) Direct Microscopy</a:t>
            </a:r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:</a:t>
            </a: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marL="342900" indent="-342900">
              <a:buFont typeface="Wingdings" panose="05000000000000000000" pitchFamily="2" charset="2"/>
              <a:buChar char="q"/>
            </a:pPr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IN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Ziehl-Neelsen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staining(hot staining method): With </a:t>
            </a:r>
            <a:r>
              <a:rPr lang="en-IN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Ziehl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-Nielsen stain, M. tuberculosis look slender, straight or slightly curved rod with beaded appearance</a:t>
            </a:r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ii) Kenyon's 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method (cold staining method): </a:t>
            </a:r>
            <a:endParaRPr lang="en-IN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Acid 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fast bacilli resist decolourisation with acid and alcohol once they have been stained with </a:t>
            </a:r>
            <a:r>
              <a:rPr lang="en-IN" sz="24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carbol</a:t>
            </a:r>
            <a:r>
              <a:rPr lang="en-IN" sz="240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IN" sz="240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fuchsine.</a:t>
            </a:r>
            <a:endParaRPr lang="en-IN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r>
              <a:rPr lang="en-I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The </a:t>
            </a:r>
            <a:r>
              <a:rPr lang="en-I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bacilli appear as pink, long, slender bacilli with beaded appearance.</a:t>
            </a:r>
          </a:p>
        </p:txBody>
      </p:sp>
    </p:spTree>
    <p:extLst>
      <p:ext uri="{BB962C8B-B14F-4D97-AF65-F5344CB8AC3E}">
        <p14:creationId xmlns:p14="http://schemas.microsoft.com/office/powerpoint/2010/main" val="53662045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467544" y="260648"/>
            <a:ext cx="8568952" cy="6001643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</p:spPr>
        <p:txBody>
          <a:bodyPr wrap="square">
            <a:spAutoFit/>
          </a:bodyPr>
          <a:lstStyle/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iii) Allergic Test: </a:t>
            </a:r>
            <a:endParaRPr lang="en-US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Tuberculosis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infection leads to the development of delayed hypersensitivity to M. tuberculosis antigen, which can be detected by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Mantoux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test. </a:t>
            </a:r>
            <a:endParaRPr lang="en-US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Mantoux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test (tuberculin test) </a:t>
            </a:r>
            <a:endParaRPr lang="en-US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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0.5 ml of PPD (Purified Protein Derivative) is injected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intradermally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on flexor aspect of fore arm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Site is examined after 48 – 72 hrs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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Induration of 10 mm or more 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is </a:t>
            </a:r>
            <a:r>
              <a:rPr lang="en-US" sz="2400" dirty="0"/>
              <a:t> considered positive. </a:t>
            </a:r>
            <a:endParaRPr lang="en-US" sz="2400" dirty="0" smtClean="0"/>
          </a:p>
          <a:p>
            <a:endParaRPr lang="en-US" sz="2400" dirty="0"/>
          </a:p>
          <a:p>
            <a:r>
              <a:rPr lang="en-US" sz="2400" dirty="0" smtClean="0"/>
              <a:t>positive </a:t>
            </a:r>
            <a:r>
              <a:rPr lang="en-US" sz="2400" dirty="0"/>
              <a:t>test leads to red area at injection </a:t>
            </a:r>
            <a:r>
              <a:rPr lang="en-US" sz="2400" dirty="0" smtClean="0"/>
              <a:t>site.</a:t>
            </a:r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31479948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202031" y="908720"/>
            <a:ext cx="8784976" cy="378565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Detection of Antibodies: </a:t>
            </a:r>
            <a:endParaRPr lang="en-US" sz="2400" b="1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24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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Various methods such as enzyme linked immunosorbent assay (ELISA), radio immunoassay (RIA), latex agglutination assay have been employed for detection of antibodies in patient serum. </a:t>
            </a:r>
            <a:endParaRPr lang="en-US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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However, diagnostic utility of these methods is doubtful. </a:t>
            </a:r>
            <a:endParaRPr lang="en-US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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WHO has recommended that these tests should not be used for diagnosis of active tuberculosis.</a:t>
            </a:r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62897476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2195736" y="476672"/>
            <a:ext cx="3888432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4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THANK YOU</a:t>
            </a:r>
            <a:endParaRPr lang="en-IN" sz="4000" dirty="0"/>
          </a:p>
        </p:txBody>
      </p:sp>
      <p:pic>
        <p:nvPicPr>
          <p:cNvPr id="2050" name="Picture 2" descr="See the source image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7544" y="1340768"/>
            <a:ext cx="8352928" cy="4680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592797898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333</TotalTime>
  <Words>860</Words>
  <Application>Microsoft Office PowerPoint</Application>
  <PresentationFormat>On-screen Show (4:3)</PresentationFormat>
  <Paragraphs>179</Paragraphs>
  <Slides>23</Slides>
  <Notes>3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23</vt:i4>
      </vt:variant>
    </vt:vector>
  </HeadingPairs>
  <TitlesOfParts>
    <vt:vector size="24" baseType="lpstr">
      <vt:lpstr>Office Theme</vt:lpstr>
      <vt:lpstr>PowerPoint Presentation</vt:lpstr>
      <vt:lpstr>PowerPoint Presentation</vt:lpstr>
      <vt:lpstr>PowerPoint Presentation</vt:lpstr>
      <vt:lpstr>PowerPoint Presentation</vt:lpstr>
      <vt:lpstr>Mycobacteria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HP Inc.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Mycobacteria</dc:title>
  <dc:creator>Sudha kumari</dc:creator>
  <cp:lastModifiedBy>Sudha kumari</cp:lastModifiedBy>
  <cp:revision>53</cp:revision>
  <dcterms:created xsi:type="dcterms:W3CDTF">2020-09-08T10:31:45Z</dcterms:created>
  <dcterms:modified xsi:type="dcterms:W3CDTF">2021-01-19T07:05:34Z</dcterms:modified>
</cp:coreProperties>
</file>