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8" r:id="rId12"/>
    <p:sldId id="259" r:id="rId13"/>
    <p:sldId id="26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1408-7C27-4A21-A7AD-10AD522B6E62}" type="datetimeFigureOut">
              <a:rPr lang="en-IN" smtClean="0"/>
              <a:t>05-02-2021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55AF-CBDB-4318-91F4-32B0B591E0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9612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1408-7C27-4A21-A7AD-10AD522B6E62}" type="datetimeFigureOut">
              <a:rPr lang="en-IN" smtClean="0"/>
              <a:t>05-02-2021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55AF-CBDB-4318-91F4-32B0B591E0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6291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1408-7C27-4A21-A7AD-10AD522B6E62}" type="datetimeFigureOut">
              <a:rPr lang="en-IN" smtClean="0"/>
              <a:t>05-02-2021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55AF-CBDB-4318-91F4-32B0B591E0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4807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1408-7C27-4A21-A7AD-10AD522B6E62}" type="datetimeFigureOut">
              <a:rPr lang="en-IN" smtClean="0"/>
              <a:t>05-02-2021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55AF-CBDB-4318-91F4-32B0B591E0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4887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1408-7C27-4A21-A7AD-10AD522B6E62}" type="datetimeFigureOut">
              <a:rPr lang="en-IN" smtClean="0"/>
              <a:t>05-02-2021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55AF-CBDB-4318-91F4-32B0B591E0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1408-7C27-4A21-A7AD-10AD522B6E62}" type="datetimeFigureOut">
              <a:rPr lang="en-IN" smtClean="0"/>
              <a:t>05-02-2021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55AF-CBDB-4318-91F4-32B0B591E0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7795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1408-7C27-4A21-A7AD-10AD522B6E62}" type="datetimeFigureOut">
              <a:rPr lang="en-IN" smtClean="0"/>
              <a:t>05-02-2021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55AF-CBDB-4318-91F4-32B0B591E0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6915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1408-7C27-4A21-A7AD-10AD522B6E62}" type="datetimeFigureOut">
              <a:rPr lang="en-IN" smtClean="0"/>
              <a:t>05-02-2021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55AF-CBDB-4318-91F4-32B0B591E0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4204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1408-7C27-4A21-A7AD-10AD522B6E62}" type="datetimeFigureOut">
              <a:rPr lang="en-IN" smtClean="0"/>
              <a:t>05-02-2021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55AF-CBDB-4318-91F4-32B0B591E0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0398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1408-7C27-4A21-A7AD-10AD522B6E62}" type="datetimeFigureOut">
              <a:rPr lang="en-IN" smtClean="0"/>
              <a:t>05-02-2021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55AF-CBDB-4318-91F4-32B0B591E0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7558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1408-7C27-4A21-A7AD-10AD522B6E62}" type="datetimeFigureOut">
              <a:rPr lang="en-IN" smtClean="0"/>
              <a:t>05-02-2021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55AF-CBDB-4318-91F4-32B0B591E0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7516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D1408-7C27-4A21-A7AD-10AD522B6E62}" type="datetimeFigureOut">
              <a:rPr lang="en-IN" smtClean="0"/>
              <a:t>05-02-2021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B55AF-CBDB-4318-91F4-32B0B591E0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0847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chemeClr val="accent6"/>
                </a:solidFill>
              </a:rPr>
              <a:t>         </a:t>
            </a:r>
            <a:r>
              <a:rPr lang="en-IN" dirty="0" smtClean="0">
                <a:solidFill>
                  <a:srgbClr val="FF0000"/>
                </a:solidFill>
              </a:rPr>
              <a:t>Pathology of Urinary System 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en-IN" dirty="0" smtClean="0"/>
              <a:t>                                            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                               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                                 </a:t>
            </a:r>
            <a:r>
              <a:rPr lang="en-IN" dirty="0" smtClean="0">
                <a:solidFill>
                  <a:srgbClr val="7030A0"/>
                </a:solidFill>
              </a:rPr>
              <a:t>Dr Deepak Kumar</a:t>
            </a:r>
          </a:p>
          <a:p>
            <a:pPr marL="0" indent="0" algn="ctr">
              <a:buNone/>
            </a:pPr>
            <a:r>
              <a:rPr lang="en-IN" dirty="0" smtClean="0">
                <a:solidFill>
                  <a:srgbClr val="00B0F0"/>
                </a:solidFill>
              </a:rPr>
              <a:t>Assistant Professor </a:t>
            </a:r>
          </a:p>
          <a:p>
            <a:pPr marL="0" indent="0" algn="ctr">
              <a:buNone/>
            </a:pPr>
            <a:r>
              <a:rPr lang="en-IN" dirty="0" smtClean="0">
                <a:solidFill>
                  <a:srgbClr val="00B0F0"/>
                </a:solidFill>
              </a:rPr>
              <a:t>Department of Veterinary Pathology</a:t>
            </a:r>
          </a:p>
          <a:p>
            <a:pPr marL="0" indent="0" algn="ctr">
              <a:buNone/>
            </a:pPr>
            <a:r>
              <a:rPr lang="en-IN" dirty="0" smtClean="0">
                <a:solidFill>
                  <a:srgbClr val="00B0F0"/>
                </a:solidFill>
              </a:rPr>
              <a:t>Bihar Veterinary College, Patna -14</a:t>
            </a:r>
          </a:p>
          <a:p>
            <a:pPr marL="0" indent="0" algn="ctr">
              <a:buNone/>
            </a:pPr>
            <a:r>
              <a:rPr lang="en-IN" dirty="0" smtClean="0">
                <a:solidFill>
                  <a:srgbClr val="00B0F0"/>
                </a:solidFill>
              </a:rPr>
              <a:t>Bihar Animal Sciences University Patna </a:t>
            </a:r>
            <a:endParaRPr lang="en-IN" dirty="0">
              <a:solidFill>
                <a:srgbClr val="00B0F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445" y="1825624"/>
            <a:ext cx="1221077" cy="11022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462" y="1825625"/>
            <a:ext cx="2259623" cy="1251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198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solidFill>
                  <a:srgbClr val="FF0000"/>
                </a:solidFill>
              </a:rPr>
              <a:t>FACTORS AFFECTING RENAL FUNCTION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1"/>
                </a:solidFill>
              </a:rPr>
              <a:t>Extrarenal</a:t>
            </a:r>
            <a:r>
              <a:rPr lang="en-US" dirty="0">
                <a:solidFill>
                  <a:schemeClr val="accent1"/>
                </a:solidFill>
              </a:rPr>
              <a:t> Factors Interfering Kidney Function</a:t>
            </a:r>
          </a:p>
          <a:p>
            <a:r>
              <a:rPr lang="en-US" dirty="0" err="1"/>
              <a:t>Hemoconcentration</a:t>
            </a:r>
            <a:endParaRPr lang="en-US" dirty="0"/>
          </a:p>
          <a:p>
            <a:r>
              <a:rPr lang="en-US" dirty="0"/>
              <a:t>Low blood pressure</a:t>
            </a:r>
          </a:p>
          <a:p>
            <a:r>
              <a:rPr lang="en-US" dirty="0"/>
              <a:t>Obstruction to flow of urine</a:t>
            </a:r>
          </a:p>
          <a:p>
            <a:r>
              <a:rPr lang="en-US" dirty="0" err="1">
                <a:solidFill>
                  <a:srgbClr val="00B050"/>
                </a:solidFill>
              </a:rPr>
              <a:t>Intrarenal</a:t>
            </a:r>
            <a:r>
              <a:rPr lang="en-US" dirty="0">
                <a:solidFill>
                  <a:srgbClr val="00B050"/>
                </a:solidFill>
              </a:rPr>
              <a:t> Factors Interfering Kidney Function</a:t>
            </a:r>
          </a:p>
          <a:p>
            <a:r>
              <a:rPr lang="en-US" dirty="0"/>
              <a:t> Injury to glomeruli</a:t>
            </a:r>
          </a:p>
          <a:p>
            <a:r>
              <a:rPr lang="en-US" dirty="0"/>
              <a:t> Injury to tubules</a:t>
            </a:r>
          </a:p>
          <a:p>
            <a:r>
              <a:rPr lang="en-US" dirty="0"/>
              <a:t> Alteration in blood supply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79954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53823"/>
            <a:ext cx="10787743" cy="6123140"/>
          </a:xfrm>
        </p:spPr>
      </p:pic>
    </p:spTree>
    <p:extLst>
      <p:ext uri="{BB962C8B-B14F-4D97-AF65-F5344CB8AC3E}">
        <p14:creationId xmlns:p14="http://schemas.microsoft.com/office/powerpoint/2010/main" val="2201578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823"/>
            <a:ext cx="10800806" cy="6123140"/>
          </a:xfrm>
        </p:spPr>
      </p:pic>
    </p:spTree>
    <p:extLst>
      <p:ext uri="{BB962C8B-B14F-4D97-AF65-F5344CB8AC3E}">
        <p14:creationId xmlns:p14="http://schemas.microsoft.com/office/powerpoint/2010/main" val="3165267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823"/>
            <a:ext cx="10515600" cy="6123140"/>
          </a:xfrm>
        </p:spPr>
      </p:pic>
    </p:spTree>
    <p:extLst>
      <p:ext uri="{BB962C8B-B14F-4D97-AF65-F5344CB8AC3E}">
        <p14:creationId xmlns:p14="http://schemas.microsoft.com/office/powerpoint/2010/main" val="3607751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823"/>
            <a:ext cx="10515600" cy="6123140"/>
          </a:xfrm>
        </p:spPr>
      </p:pic>
    </p:spTree>
    <p:extLst>
      <p:ext uri="{BB962C8B-B14F-4D97-AF65-F5344CB8AC3E}">
        <p14:creationId xmlns:p14="http://schemas.microsoft.com/office/powerpoint/2010/main" val="305233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823"/>
            <a:ext cx="10683240" cy="6516794"/>
          </a:xfrm>
        </p:spPr>
      </p:pic>
    </p:spTree>
    <p:extLst>
      <p:ext uri="{BB962C8B-B14F-4D97-AF65-F5344CB8AC3E}">
        <p14:creationId xmlns:p14="http://schemas.microsoft.com/office/powerpoint/2010/main" val="3373769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ANOMALIES OF KIDNEYS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Ectopic kidney</a:t>
            </a:r>
          </a:p>
          <a:p>
            <a:r>
              <a:rPr lang="en-IN" dirty="0"/>
              <a:t>Location</a:t>
            </a:r>
          </a:p>
          <a:p>
            <a:pPr lvl="1"/>
            <a:r>
              <a:rPr lang="en-IN" dirty="0"/>
              <a:t>Inguinal region</a:t>
            </a:r>
          </a:p>
          <a:p>
            <a:pPr lvl="1"/>
            <a:r>
              <a:rPr lang="en-IN" dirty="0"/>
              <a:t>Pelvic cavity</a:t>
            </a:r>
          </a:p>
          <a:p>
            <a:r>
              <a:rPr lang="en-IN" dirty="0"/>
              <a:t>Occurrence</a:t>
            </a:r>
          </a:p>
          <a:p>
            <a:pPr lvl="1"/>
            <a:r>
              <a:rPr lang="en-IN" dirty="0"/>
              <a:t>Pigs and dogs</a:t>
            </a:r>
          </a:p>
          <a:p>
            <a:r>
              <a:rPr lang="en-IN" dirty="0"/>
              <a:t>Sequelae</a:t>
            </a:r>
          </a:p>
          <a:p>
            <a:pPr lvl="1"/>
            <a:r>
              <a:rPr lang="en-IN" dirty="0"/>
              <a:t>Ureteral obstruction leads to secondary </a:t>
            </a:r>
            <a:r>
              <a:rPr lang="en-IN" dirty="0" err="1"/>
              <a:t>hydronephrosis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77018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Fused kidneys</a:t>
            </a:r>
          </a:p>
          <a:p>
            <a:r>
              <a:rPr lang="en-US" dirty="0"/>
              <a:t>Fused kidneys look like horse shoe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24843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ANOMALIES OF KIDNEYS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Persistent </a:t>
            </a:r>
            <a:r>
              <a:rPr lang="en-US" dirty="0" err="1"/>
              <a:t>Lobuation</a:t>
            </a:r>
            <a:r>
              <a:rPr lang="en-US" dirty="0"/>
              <a:t> of kidneys</a:t>
            </a:r>
          </a:p>
          <a:p>
            <a:r>
              <a:rPr lang="en-US" dirty="0"/>
              <a:t>Normal in </a:t>
            </a:r>
            <a:r>
              <a:rPr lang="en-US" dirty="0" err="1"/>
              <a:t>foetal</a:t>
            </a:r>
            <a:r>
              <a:rPr lang="en-US" dirty="0"/>
              <a:t> life</a:t>
            </a:r>
          </a:p>
          <a:p>
            <a:r>
              <a:rPr lang="en-US" dirty="0"/>
              <a:t>Occurrence </a:t>
            </a:r>
          </a:p>
          <a:p>
            <a:pPr lvl="1"/>
            <a:r>
              <a:rPr lang="en-US" dirty="0"/>
              <a:t> Dogs, sheep and swine</a:t>
            </a:r>
          </a:p>
          <a:p>
            <a:r>
              <a:rPr lang="en-US" dirty="0"/>
              <a:t>Renal Agenesis</a:t>
            </a:r>
          </a:p>
          <a:p>
            <a:r>
              <a:rPr lang="en-US" dirty="0"/>
              <a:t>Renal agenesis means absence of one or both the kidneys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90232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ANOMALIES OF KIDNEYS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Renal Aplasia</a:t>
            </a:r>
          </a:p>
          <a:p>
            <a:r>
              <a:rPr lang="en-US" dirty="0"/>
              <a:t>It is usually found at necropsy</a:t>
            </a:r>
          </a:p>
          <a:p>
            <a:r>
              <a:rPr lang="en-US" dirty="0"/>
              <a:t>It is seen in </a:t>
            </a:r>
            <a:r>
              <a:rPr lang="en-US" dirty="0" smtClean="0"/>
              <a:t>Doberman </a:t>
            </a:r>
            <a:r>
              <a:rPr lang="en-US" dirty="0"/>
              <a:t>breeds of dogs</a:t>
            </a:r>
          </a:p>
          <a:p>
            <a:r>
              <a:rPr lang="en-US" dirty="0"/>
              <a:t>If unilateral, the condition is compatible with life</a:t>
            </a:r>
          </a:p>
          <a:p>
            <a:r>
              <a:rPr lang="en-US" dirty="0"/>
              <a:t>If bilateral it is usually incompatible with life.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42699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ANOMALIES OF KIDNEYS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Renal Hypoplasia</a:t>
            </a:r>
          </a:p>
          <a:p>
            <a:r>
              <a:rPr lang="en-IN" dirty="0"/>
              <a:t>Definition</a:t>
            </a:r>
          </a:p>
          <a:p>
            <a:pPr lvl="1"/>
            <a:r>
              <a:rPr lang="en-IN" dirty="0"/>
              <a:t>Renal hypoplasia means that the affected kidney is smaller and the unaffected kidney shows compensatory hypertrophy.</a:t>
            </a:r>
          </a:p>
          <a:p>
            <a:pPr lvl="1"/>
            <a:r>
              <a:rPr lang="en-IN" dirty="0"/>
              <a:t>Criteria for considering the kidneys are </a:t>
            </a:r>
            <a:r>
              <a:rPr lang="en-IN" dirty="0" err="1"/>
              <a:t>hypoplastic</a:t>
            </a:r>
            <a:r>
              <a:rPr lang="en-IN" dirty="0"/>
              <a:t> include absence of acquired disease, 50% reduction in size, 1/3 </a:t>
            </a:r>
            <a:r>
              <a:rPr lang="en-IN" dirty="0" err="1"/>
              <a:t>rd</a:t>
            </a:r>
            <a:r>
              <a:rPr lang="en-IN" dirty="0"/>
              <a:t> reduction in mass and reduced number of glomeruli (5-12 glomeruli / LPF normal: 30-35)</a:t>
            </a:r>
          </a:p>
          <a:p>
            <a:r>
              <a:rPr lang="en-IN" dirty="0"/>
              <a:t>Occurrence</a:t>
            </a:r>
          </a:p>
          <a:p>
            <a:pPr lvl="1"/>
            <a:r>
              <a:rPr lang="en-IN" dirty="0"/>
              <a:t>Cattle, pigs and foals</a:t>
            </a:r>
          </a:p>
          <a:p>
            <a:r>
              <a:rPr lang="en-IN" dirty="0"/>
              <a:t>Sequelae</a:t>
            </a:r>
          </a:p>
          <a:p>
            <a:pPr lvl="1"/>
            <a:r>
              <a:rPr lang="en-IN" dirty="0"/>
              <a:t>If unilateral, the other kidney undergoes compensatory hypertrophy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67800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ANOMALIES OF KIDNEYS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Duplication of kidneys</a:t>
            </a:r>
          </a:p>
          <a:p>
            <a:r>
              <a:rPr lang="en-US" dirty="0"/>
              <a:t>Three kidneys may be seen</a:t>
            </a:r>
          </a:p>
          <a:p>
            <a:r>
              <a:rPr lang="en-US" dirty="0"/>
              <a:t>Occurrence -</a:t>
            </a:r>
            <a:r>
              <a:rPr lang="en-US" b="1" dirty="0"/>
              <a:t> </a:t>
            </a:r>
            <a:r>
              <a:rPr lang="en-US" dirty="0"/>
              <a:t>Pigs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81924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220</Words>
  <Application>Microsoft Office PowerPoint</Application>
  <PresentationFormat>Widescreen</PresentationFormat>
  <Paragraphs>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         Pathology of Urinary System </vt:lpstr>
      <vt:lpstr>PowerPoint Presentation</vt:lpstr>
      <vt:lpstr>PowerPoint Presentation</vt:lpstr>
      <vt:lpstr>ANOMALIES OF KIDNEYS</vt:lpstr>
      <vt:lpstr>PowerPoint Presentation</vt:lpstr>
      <vt:lpstr>ANOMALIES OF KIDNEYS</vt:lpstr>
      <vt:lpstr>ANOMALIES OF KIDNEYS</vt:lpstr>
      <vt:lpstr>ANOMALIES OF KIDNEYS</vt:lpstr>
      <vt:lpstr>ANOMALIES OF KIDNEYS</vt:lpstr>
      <vt:lpstr>FACTORS AFFECTING RENAL FUNCTION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9</cp:revision>
  <dcterms:created xsi:type="dcterms:W3CDTF">2021-02-05T06:22:03Z</dcterms:created>
  <dcterms:modified xsi:type="dcterms:W3CDTF">2021-02-05T06:53:00Z</dcterms:modified>
</cp:coreProperties>
</file>