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notesSlides/notesSlide1.xml" ContentType="application/vnd.openxmlformats-officedocument.presentationml.notesSlide+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0"/>
  </p:notesMasterIdLst>
  <p:sldIdLst>
    <p:sldId id="256" r:id="rId2"/>
    <p:sldId id="338" r:id="rId3"/>
    <p:sldId id="341" r:id="rId4"/>
    <p:sldId id="333" r:id="rId5"/>
    <p:sldId id="342" r:id="rId6"/>
    <p:sldId id="343" r:id="rId7"/>
    <p:sldId id="344" r:id="rId8"/>
    <p:sldId id="303" r:id="rId9"/>
  </p:sldIdLst>
  <p:sldSz cx="9144000" cy="6858000" type="screen4x3"/>
  <p:notesSz cx="6858000" cy="9144000"/>
  <p:defaultTextStyle>
    <a:defPPr>
      <a:defRPr lang="en-US"/>
    </a:defPPr>
    <a:lvl1pPr algn="l" rtl="0" fontAlgn="base">
      <a:spcBef>
        <a:spcPct val="0"/>
      </a:spcBef>
      <a:spcAft>
        <a:spcPct val="0"/>
      </a:spcAft>
      <a:defRPr sz="1600" kern="1200">
        <a:solidFill>
          <a:schemeClr val="tx1"/>
        </a:solidFill>
        <a:latin typeface="Arial" charset="0"/>
        <a:ea typeface="+mn-ea"/>
        <a:cs typeface="+mn-cs"/>
      </a:defRPr>
    </a:lvl1pPr>
    <a:lvl2pPr marL="457200" algn="l" rtl="0" fontAlgn="base">
      <a:spcBef>
        <a:spcPct val="0"/>
      </a:spcBef>
      <a:spcAft>
        <a:spcPct val="0"/>
      </a:spcAft>
      <a:defRPr sz="1600" kern="1200">
        <a:solidFill>
          <a:schemeClr val="tx1"/>
        </a:solidFill>
        <a:latin typeface="Arial" charset="0"/>
        <a:ea typeface="+mn-ea"/>
        <a:cs typeface="+mn-cs"/>
      </a:defRPr>
    </a:lvl2pPr>
    <a:lvl3pPr marL="914400" algn="l" rtl="0" fontAlgn="base">
      <a:spcBef>
        <a:spcPct val="0"/>
      </a:spcBef>
      <a:spcAft>
        <a:spcPct val="0"/>
      </a:spcAft>
      <a:defRPr sz="1600" kern="1200">
        <a:solidFill>
          <a:schemeClr val="tx1"/>
        </a:solidFill>
        <a:latin typeface="Arial" charset="0"/>
        <a:ea typeface="+mn-ea"/>
        <a:cs typeface="+mn-cs"/>
      </a:defRPr>
    </a:lvl3pPr>
    <a:lvl4pPr marL="1371600" algn="l" rtl="0" fontAlgn="base">
      <a:spcBef>
        <a:spcPct val="0"/>
      </a:spcBef>
      <a:spcAft>
        <a:spcPct val="0"/>
      </a:spcAft>
      <a:defRPr sz="1600" kern="1200">
        <a:solidFill>
          <a:schemeClr val="tx1"/>
        </a:solidFill>
        <a:latin typeface="Arial" charset="0"/>
        <a:ea typeface="+mn-ea"/>
        <a:cs typeface="+mn-cs"/>
      </a:defRPr>
    </a:lvl4pPr>
    <a:lvl5pPr marL="1828800" algn="l" rtl="0" fontAlgn="base">
      <a:spcBef>
        <a:spcPct val="0"/>
      </a:spcBef>
      <a:spcAft>
        <a:spcPct val="0"/>
      </a:spcAft>
      <a:defRPr sz="1600" kern="1200">
        <a:solidFill>
          <a:schemeClr val="tx1"/>
        </a:solidFill>
        <a:latin typeface="Arial" charset="0"/>
        <a:ea typeface="+mn-ea"/>
        <a:cs typeface="+mn-cs"/>
      </a:defRPr>
    </a:lvl5pPr>
    <a:lvl6pPr marL="2286000" algn="l" defTabSz="914400" rtl="0" eaLnBrk="1" latinLnBrk="0" hangingPunct="1">
      <a:defRPr sz="1600" kern="1200">
        <a:solidFill>
          <a:schemeClr val="tx1"/>
        </a:solidFill>
        <a:latin typeface="Arial" charset="0"/>
        <a:ea typeface="+mn-ea"/>
        <a:cs typeface="+mn-cs"/>
      </a:defRPr>
    </a:lvl6pPr>
    <a:lvl7pPr marL="2743200" algn="l" defTabSz="914400" rtl="0" eaLnBrk="1" latinLnBrk="0" hangingPunct="1">
      <a:defRPr sz="1600" kern="1200">
        <a:solidFill>
          <a:schemeClr val="tx1"/>
        </a:solidFill>
        <a:latin typeface="Arial" charset="0"/>
        <a:ea typeface="+mn-ea"/>
        <a:cs typeface="+mn-cs"/>
      </a:defRPr>
    </a:lvl7pPr>
    <a:lvl8pPr marL="3200400" algn="l" defTabSz="914400" rtl="0" eaLnBrk="1" latinLnBrk="0" hangingPunct="1">
      <a:defRPr sz="1600" kern="1200">
        <a:solidFill>
          <a:schemeClr val="tx1"/>
        </a:solidFill>
        <a:latin typeface="Arial" charset="0"/>
        <a:ea typeface="+mn-ea"/>
        <a:cs typeface="+mn-cs"/>
      </a:defRPr>
    </a:lvl8pPr>
    <a:lvl9pPr marL="3657600" algn="l" defTabSz="914400" rtl="0" eaLnBrk="1" latinLnBrk="0" hangingPunct="1">
      <a:defRPr sz="1600"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66"/>
    <a:srgbClr val="333399"/>
    <a:srgbClr val="FFCC66"/>
    <a:srgbClr val="FF9933"/>
    <a:srgbClr val="57B2B9"/>
    <a:srgbClr val="FF6699"/>
    <a:srgbClr val="A50021"/>
    <a:srgbClr val="6699FF"/>
  </p:clrMru>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8A107856-5554-42FB-B03E-39F5DBC370BA}" styleName="Medium Style 4 - Accent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solidFill>
            <a:schemeClr val="accent2">
              <a:tint val="20000"/>
            </a:schemeClr>
          </a:solidFill>
        </a:fill>
      </a:tcStyle>
    </a:wholeTbl>
    <a:band1H>
      <a:tcStyle>
        <a:tcBdr/>
        <a:fill>
          <a:solidFill>
            <a:schemeClr val="accent2">
              <a:tint val="40000"/>
            </a:schemeClr>
          </a:solidFill>
        </a:fill>
      </a:tcStyle>
    </a:band1H>
    <a:band1V>
      <a:tcStyle>
        <a:tcBdr/>
        <a:fill>
          <a:solidFill>
            <a:schemeClr val="accent2">
              <a:tint val="40000"/>
            </a:schemeClr>
          </a:solidFill>
        </a:fill>
      </a:tcStyle>
    </a:band1V>
    <a:lastCol>
      <a:tcTxStyle b="on"/>
      <a:tcStyle>
        <a:tcBdr/>
      </a:tcStyle>
    </a:lastCol>
    <a:firstCol>
      <a:tcTxStyle b="on"/>
      <a:tcStyle>
        <a:tcBdr/>
      </a:tcStyle>
    </a:firstCol>
    <a:lastRow>
      <a:tcTxStyle b="on"/>
      <a:tcStyle>
        <a:tcBdr>
          <a:top>
            <a:ln w="25400" cmpd="sng">
              <a:solidFill>
                <a:schemeClr val="accent2"/>
              </a:solidFill>
            </a:ln>
          </a:top>
        </a:tcBdr>
        <a:fill>
          <a:solidFill>
            <a:schemeClr val="accent2">
              <a:tint val="20000"/>
            </a:schemeClr>
          </a:solidFill>
        </a:fill>
      </a:tcStyle>
    </a:lastRow>
    <a:firstRow>
      <a:tcTxStyle b="on"/>
      <a:tcStyle>
        <a:tcBdr/>
        <a:fill>
          <a:solidFill>
            <a:schemeClr val="accent2">
              <a:tint val="20000"/>
            </a:schemeClr>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20173" autoAdjust="0"/>
    <p:restoredTop sz="94717" autoAdjust="0"/>
  </p:normalViewPr>
  <p:slideViewPr>
    <p:cSldViewPr>
      <p:cViewPr>
        <p:scale>
          <a:sx n="93" d="100"/>
          <a:sy n="93" d="100"/>
        </p:scale>
        <p:origin x="-456" y="642"/>
      </p:cViewPr>
      <p:guideLst>
        <p:guide orient="horz" pos="2160"/>
        <p:guide pos="2880"/>
      </p:guideLst>
    </p:cSldViewPr>
  </p:slideViewPr>
  <p:notesTextViewPr>
    <p:cViewPr>
      <p:scale>
        <a:sx n="100" d="100"/>
        <a:sy n="100" d="100"/>
      </p:scale>
      <p:origin x="0" y="0"/>
    </p:cViewPr>
  </p:notesTextViewPr>
  <p:sorterViewPr>
    <p:cViewPr>
      <p:scale>
        <a:sx n="66" d="100"/>
        <a:sy n="66" d="100"/>
      </p:scale>
      <p:origin x="0" y="408"/>
    </p:cViewPr>
  </p:sorter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ACD8B0B-C801-459F-A9F1-559532D29F61}" type="datetimeFigureOut">
              <a:rPr lang="en-US" smtClean="0"/>
              <a:pPr/>
              <a:t>2/17/2021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A9A242F-B0D9-47B5-8A08-A96119FE5C63}"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A9A242F-B0D9-47B5-8A08-A96119FE5C63}" type="slidenum">
              <a:rPr lang="en-US" smtClean="0"/>
              <a:pPr/>
              <a:t>2</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A917ED0E-056C-42E0-A7BB-D3C73988389C}" type="slidenum">
              <a:rPr lang="en-US"/>
              <a:pPr>
                <a:defRPr/>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7DF6BDCF-D454-41FA-9EE5-EC6F8CBB2370}" type="slidenum">
              <a:rPr lang="en-US"/>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BFBF20CD-7DA3-4EF9-9395-C23943D11D6C}" type="slidenum">
              <a:rPr lang="en-US"/>
              <a:pPr>
                <a:defRPr/>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FBA20F3D-AC85-4977-82F1-DE42A357DDF7}" type="slidenum">
              <a:rPr lang="en-US"/>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B2C372A2-9050-45E5-BF4E-BD0A69373C22}" type="slidenum">
              <a:rPr lang="en-US"/>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E3A39531-3543-4322-82FE-89AFA0144E72}" type="slidenum">
              <a:rPr lang="en-US"/>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18D39F4B-050D-4442-B639-BB34EDF569EC}" type="slidenum">
              <a:rPr lang="en-US"/>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38F64B99-70E9-4A71-8594-22CA9F5956FF}" type="slidenum">
              <a:rPr lang="en-US"/>
              <a:pPr>
                <a:defRPr/>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563C1A07-D9F6-4D91-AC9F-5619BF32B35D}" type="slidenum">
              <a:rPr lang="en-US"/>
              <a:pPr>
                <a:defRPr/>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C24C8500-4D76-459A-B012-9FEE3692BAB5}"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A199171E-08A3-4CB0-A9DD-9F4C9DF0870A}"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rotWithShape="0">
          <a:gsLst>
            <a:gs pos="0">
              <a:srgbClr val="FEE7F2"/>
            </a:gs>
            <a:gs pos="17999">
              <a:srgbClr val="FBD49C"/>
            </a:gs>
            <a:gs pos="39000">
              <a:srgbClr val="FBA97D"/>
            </a:gs>
            <a:gs pos="64000">
              <a:srgbClr val="FAC77D"/>
            </a:gs>
            <a:gs pos="82001">
              <a:srgbClr val="FEE7F2"/>
            </a:gs>
            <a:gs pos="100000">
              <a:srgbClr val="FBEAC7"/>
            </a:gs>
          </a:gsLst>
          <a:lin ang="5400000" scaled="1"/>
        </a:gra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DF5F1317-4DFA-4063-977B-A73078FCF8B8}"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AutoShape 4"/>
          <p:cNvSpPr>
            <a:spLocks noChangeArrowheads="1"/>
          </p:cNvSpPr>
          <p:nvPr/>
        </p:nvSpPr>
        <p:spPr bwMode="auto">
          <a:xfrm>
            <a:off x="990600" y="381000"/>
            <a:ext cx="7315200" cy="2971800"/>
          </a:xfrm>
          <a:prstGeom prst="roundRect">
            <a:avLst>
              <a:gd name="adj" fmla="val 16667"/>
            </a:avLst>
          </a:prstGeom>
          <a:gradFill rotWithShape="1">
            <a:gsLst>
              <a:gs pos="0">
                <a:srgbClr val="FBEAC7"/>
              </a:gs>
              <a:gs pos="17999">
                <a:srgbClr val="FEE7F2"/>
              </a:gs>
              <a:gs pos="36000">
                <a:srgbClr val="FAC77D"/>
              </a:gs>
              <a:gs pos="61000">
                <a:srgbClr val="FBA97D"/>
              </a:gs>
              <a:gs pos="82001">
                <a:srgbClr val="FBD49C"/>
              </a:gs>
              <a:gs pos="100000">
                <a:srgbClr val="FEE7F2"/>
              </a:gs>
            </a:gsLst>
            <a:path path="shape">
              <a:fillToRect l="50000" t="50000" r="50000" b="50000"/>
            </a:path>
          </a:gradFill>
          <a:ln w="9525">
            <a:noFill/>
            <a:round/>
            <a:headEnd/>
            <a:tailEnd/>
          </a:ln>
        </p:spPr>
        <p:txBody>
          <a:bodyPr wrap="none" anchor="ctr"/>
          <a:lstStyle/>
          <a:p>
            <a:endParaRPr lang="en-US"/>
          </a:p>
        </p:txBody>
      </p:sp>
      <p:sp>
        <p:nvSpPr>
          <p:cNvPr id="2" name="Rectangle 2"/>
          <p:cNvSpPr>
            <a:spLocks noGrp="1" noChangeArrowheads="1"/>
          </p:cNvSpPr>
          <p:nvPr>
            <p:ph type="ctrTitle"/>
          </p:nvPr>
        </p:nvSpPr>
        <p:spPr>
          <a:xfrm>
            <a:off x="609600" y="990600"/>
            <a:ext cx="8001000" cy="1828800"/>
          </a:xfrm>
        </p:spPr>
        <p:txBody>
          <a:bodyPr/>
          <a:lstStyle/>
          <a:p>
            <a:pPr eaLnBrk="1" hangingPunct="1">
              <a:defRPr/>
            </a:pPr>
            <a:r>
              <a:rPr lang="en-US" b="1" dirty="0" smtClean="0">
                <a:solidFill>
                  <a:srgbClr val="FF0000"/>
                </a:solidFill>
              </a:rPr>
              <a:t/>
            </a:r>
            <a:br>
              <a:rPr lang="en-US" b="1" dirty="0" smtClean="0">
                <a:solidFill>
                  <a:srgbClr val="FF0000"/>
                </a:solidFill>
              </a:rPr>
            </a:br>
            <a:r>
              <a:rPr lang="en-US" sz="4000" b="1" dirty="0" smtClean="0">
                <a:solidFill>
                  <a:srgbClr val="FF0000"/>
                </a:solidFill>
              </a:rPr>
              <a:t>Sachet Form Fill Seal System</a:t>
            </a:r>
            <a:br>
              <a:rPr lang="en-US" sz="4000" b="1" dirty="0" smtClean="0">
                <a:solidFill>
                  <a:srgbClr val="FF0000"/>
                </a:solidFill>
              </a:rPr>
            </a:br>
            <a:r>
              <a:rPr lang="en-US" sz="2400" b="1" dirty="0" smtClean="0">
                <a:solidFill>
                  <a:srgbClr val="FF0000"/>
                </a:solidFill>
              </a:rPr>
              <a:t>Dairy Engineering(DTE – 212)</a:t>
            </a:r>
            <a:endParaRPr lang="en-US" sz="2400" b="1" dirty="0" smtClean="0">
              <a:solidFill>
                <a:srgbClr val="FF0000"/>
              </a:solidFill>
              <a:effectLst>
                <a:outerShdw blurRad="38100" dist="38100" dir="2700000" algn="tl">
                  <a:srgbClr val="FFFFFF"/>
                </a:outerShdw>
              </a:effectLst>
            </a:endParaRPr>
          </a:p>
        </p:txBody>
      </p:sp>
      <p:sp>
        <p:nvSpPr>
          <p:cNvPr id="2052" name="Rectangle 3"/>
          <p:cNvSpPr>
            <a:spLocks noGrp="1" noChangeArrowheads="1"/>
          </p:cNvSpPr>
          <p:nvPr>
            <p:ph type="subTitle" idx="1"/>
          </p:nvPr>
        </p:nvSpPr>
        <p:spPr>
          <a:xfrm>
            <a:off x="1066800" y="3962400"/>
            <a:ext cx="6705600" cy="2362200"/>
          </a:xfrm>
        </p:spPr>
        <p:txBody>
          <a:bodyPr/>
          <a:lstStyle/>
          <a:p>
            <a:pPr eaLnBrk="1" hangingPunct="1">
              <a:lnSpc>
                <a:spcPct val="90000"/>
              </a:lnSpc>
            </a:pPr>
            <a:r>
              <a:rPr lang="en-US" b="1" dirty="0" smtClean="0">
                <a:solidFill>
                  <a:srgbClr val="A50021"/>
                </a:solidFill>
              </a:rPr>
              <a:t>Dr. J. </a:t>
            </a:r>
            <a:r>
              <a:rPr lang="en-US" b="1" dirty="0" err="1" smtClean="0">
                <a:solidFill>
                  <a:srgbClr val="A50021"/>
                </a:solidFill>
              </a:rPr>
              <a:t>Badshah</a:t>
            </a:r>
            <a:endParaRPr lang="en-US" b="1" dirty="0" smtClean="0">
              <a:solidFill>
                <a:srgbClr val="A50021"/>
              </a:solidFill>
            </a:endParaRPr>
          </a:p>
          <a:p>
            <a:pPr eaLnBrk="1" hangingPunct="1">
              <a:lnSpc>
                <a:spcPct val="90000"/>
              </a:lnSpc>
            </a:pPr>
            <a:r>
              <a:rPr lang="en-US" sz="2000" b="1" dirty="0" smtClean="0"/>
              <a:t>University Professor – cum - Chief Scientist</a:t>
            </a:r>
          </a:p>
          <a:p>
            <a:pPr eaLnBrk="1" hangingPunct="1">
              <a:lnSpc>
                <a:spcPct val="90000"/>
              </a:lnSpc>
            </a:pPr>
            <a:r>
              <a:rPr lang="en-US" sz="2000" b="1" dirty="0" smtClean="0"/>
              <a:t>Dairy Engineering Department</a:t>
            </a:r>
          </a:p>
          <a:p>
            <a:pPr eaLnBrk="1" hangingPunct="1">
              <a:lnSpc>
                <a:spcPct val="90000"/>
              </a:lnSpc>
            </a:pPr>
            <a:r>
              <a:rPr lang="en-US" sz="2000" b="1" dirty="0" smtClean="0"/>
              <a:t>Sanjay Gandhi Institute of Dairy Science &amp; Technology, </a:t>
            </a:r>
            <a:r>
              <a:rPr lang="en-US" sz="2000" b="1" dirty="0" err="1" smtClean="0"/>
              <a:t>Jagdeopath</a:t>
            </a:r>
            <a:r>
              <a:rPr lang="en-US" sz="2000" b="1" dirty="0" smtClean="0"/>
              <a:t>, Patna</a:t>
            </a:r>
          </a:p>
          <a:p>
            <a:pPr eaLnBrk="1" hangingPunct="1">
              <a:lnSpc>
                <a:spcPct val="90000"/>
              </a:lnSpc>
            </a:pPr>
            <a:r>
              <a:rPr lang="en-US" sz="1800" b="1" dirty="0" smtClean="0"/>
              <a:t>(Bihar Animal Sciences University, Patna)</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39762"/>
          </a:xfrm>
        </p:spPr>
        <p:txBody>
          <a:bodyPr/>
          <a:lstStyle/>
          <a:p>
            <a:r>
              <a:rPr lang="en-US" sz="2800" b="1" dirty="0" smtClean="0">
                <a:solidFill>
                  <a:srgbClr val="FF0000"/>
                </a:solidFill>
              </a:rPr>
              <a:t>Working of FFS machine for milk packing</a:t>
            </a:r>
            <a:endParaRPr lang="en-US" sz="2800" dirty="0" smtClean="0">
              <a:solidFill>
                <a:srgbClr val="FF0000"/>
              </a:solidFill>
            </a:endParaRPr>
          </a:p>
        </p:txBody>
      </p:sp>
      <p:sp>
        <p:nvSpPr>
          <p:cNvPr id="3" name="Content Placeholder 2"/>
          <p:cNvSpPr>
            <a:spLocks noGrp="1"/>
          </p:cNvSpPr>
          <p:nvPr>
            <p:ph idx="1"/>
          </p:nvPr>
        </p:nvSpPr>
        <p:spPr>
          <a:xfrm>
            <a:off x="457200" y="838200"/>
            <a:ext cx="8229600" cy="5715000"/>
          </a:xfrm>
        </p:spPr>
        <p:txBody>
          <a:bodyPr/>
          <a:lstStyle/>
          <a:p>
            <a:pPr algn="just">
              <a:buFont typeface="Wingdings" pitchFamily="2" charset="2"/>
              <a:buChar char="q"/>
            </a:pPr>
            <a:r>
              <a:rPr lang="en-US" sz="2400" b="1" dirty="0" smtClean="0"/>
              <a:t>Heat sealable plastic film is fed continuously from a film roll of film having thickness ranging from 50 to 80 micron normally.</a:t>
            </a:r>
          </a:p>
          <a:p>
            <a:pPr algn="just">
              <a:buFont typeface="Wingdings" pitchFamily="2" charset="2"/>
              <a:buChar char="q"/>
            </a:pPr>
            <a:r>
              <a:rPr lang="en-US" sz="2400" b="1" dirty="0" smtClean="0"/>
              <a:t>Sterilizing of film by UV rays and Folding of film longitudinally to form a cylindrical tube whose edges are sealed between vertical jaws</a:t>
            </a:r>
          </a:p>
          <a:p>
            <a:pPr algn="just">
              <a:buFont typeface="Wingdings" pitchFamily="2" charset="2"/>
              <a:buChar char="q"/>
            </a:pPr>
            <a:r>
              <a:rPr lang="en-US" sz="2400" b="1" dirty="0" smtClean="0"/>
              <a:t>While a continuous cylindrical tube moves down wards, a transverse heat seal is made by horizontal jaws to close the bottom of the sachet/pouch.</a:t>
            </a:r>
          </a:p>
          <a:p>
            <a:pPr algn="just">
              <a:buFont typeface="Wingdings" pitchFamily="2" charset="2"/>
              <a:buChar char="q"/>
            </a:pPr>
            <a:r>
              <a:rPr lang="en-US" sz="2400" b="1" dirty="0" smtClean="0"/>
              <a:t>The injection valve is opened for a preset time and a measured volume of liquid is filled above the seal</a:t>
            </a:r>
          </a:p>
          <a:p>
            <a:pPr algn="just">
              <a:buFont typeface="Wingdings" pitchFamily="2" charset="2"/>
              <a:buChar char="q"/>
            </a:pPr>
            <a:r>
              <a:rPr lang="en-US" sz="2400" b="1" dirty="0" smtClean="0"/>
              <a:t>A further seal above the liquid produces a pillow shaped flexible pouch and it is cut also to separate as an individual pack.</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8229600" cy="609600"/>
          </a:xfrm>
        </p:spPr>
        <p:txBody>
          <a:bodyPr/>
          <a:lstStyle/>
          <a:p>
            <a:r>
              <a:rPr lang="en-US" sz="2800" b="1" dirty="0" smtClean="0">
                <a:solidFill>
                  <a:srgbClr val="FF0000"/>
                </a:solidFill>
              </a:rPr>
              <a:t/>
            </a:r>
            <a:br>
              <a:rPr lang="en-US" sz="2800" b="1" dirty="0" smtClean="0">
                <a:solidFill>
                  <a:srgbClr val="FF0000"/>
                </a:solidFill>
              </a:rPr>
            </a:br>
            <a:r>
              <a:rPr lang="en-US" sz="2800" b="1" dirty="0" smtClean="0">
                <a:solidFill>
                  <a:srgbClr val="FF0000"/>
                </a:solidFill>
              </a:rPr>
              <a:t>Pneumatic System</a:t>
            </a:r>
            <a:r>
              <a:rPr lang="en-US" sz="2800" dirty="0" smtClean="0"/>
              <a:t/>
            </a:r>
            <a:br>
              <a:rPr lang="en-US" sz="2800" dirty="0" smtClean="0"/>
            </a:br>
            <a:endParaRPr lang="en-US" sz="2800" dirty="0"/>
          </a:p>
        </p:txBody>
      </p:sp>
      <p:sp>
        <p:nvSpPr>
          <p:cNvPr id="3" name="Content Placeholder 2"/>
          <p:cNvSpPr>
            <a:spLocks noGrp="1"/>
          </p:cNvSpPr>
          <p:nvPr>
            <p:ph idx="1"/>
          </p:nvPr>
        </p:nvSpPr>
        <p:spPr>
          <a:xfrm>
            <a:off x="381000" y="990600"/>
            <a:ext cx="8458200" cy="5486400"/>
          </a:xfrm>
        </p:spPr>
        <p:txBody>
          <a:bodyPr/>
          <a:lstStyle/>
          <a:p>
            <a:pPr algn="just">
              <a:buFont typeface="Wingdings" pitchFamily="2" charset="2"/>
              <a:buChar char="Ø"/>
            </a:pPr>
            <a:r>
              <a:rPr lang="en-US" sz="2000" b="1" dirty="0" smtClean="0"/>
              <a:t>Filtered and lubricated air supply at a pressure of 6 kg/cm</a:t>
            </a:r>
            <a:r>
              <a:rPr lang="en-US" sz="2000" b="1" baseline="30000" dirty="0" smtClean="0"/>
              <a:t>2</a:t>
            </a:r>
          </a:p>
          <a:p>
            <a:pPr algn="just">
              <a:buFont typeface="Wingdings" pitchFamily="2" charset="2"/>
              <a:buChar char="Ø"/>
            </a:pPr>
            <a:r>
              <a:rPr lang="en-US" sz="2000" b="1" dirty="0" smtClean="0"/>
              <a:t>Air filter, regulator, lubricator are provided to add desired no. of oil drops to the air flow by adjusting the knob located on it.</a:t>
            </a:r>
          </a:p>
          <a:p>
            <a:pPr algn="just">
              <a:buFont typeface="Wingdings" pitchFamily="2" charset="2"/>
              <a:buChar char="Ø"/>
            </a:pPr>
            <a:r>
              <a:rPr lang="en-US" sz="2000" b="1" dirty="0" smtClean="0"/>
              <a:t>Pneumatic cylinder for horizontal seal, vertical seal and film movement imparts necessary force required for sealing. The forward and backward control of cylinder is controlled by a </a:t>
            </a:r>
            <a:r>
              <a:rPr lang="en-US" sz="2000" b="1" dirty="0" err="1" smtClean="0"/>
              <a:t>cushionig</a:t>
            </a:r>
            <a:r>
              <a:rPr lang="en-US" sz="2000" b="1" dirty="0" smtClean="0"/>
              <a:t> screw and pneumatic air supply to cylinder.</a:t>
            </a:r>
          </a:p>
          <a:p>
            <a:pPr algn="just">
              <a:buFont typeface="Wingdings" pitchFamily="2" charset="2"/>
              <a:buChar char="Ø"/>
            </a:pPr>
            <a:r>
              <a:rPr lang="en-US" sz="2000" b="1" dirty="0" smtClean="0"/>
              <a:t>Feed rollers are so adjusted that they should return film equivalent to the sachet length required for maximum quantity to be packed.</a:t>
            </a:r>
          </a:p>
          <a:p>
            <a:pPr algn="just">
              <a:buFont typeface="Wingdings" pitchFamily="2" charset="2"/>
              <a:buChar char="Ø"/>
            </a:pPr>
            <a:r>
              <a:rPr lang="en-US" sz="2000" b="1" dirty="0" smtClean="0"/>
              <a:t>The master solenoid valve is connected for vertical, horizontal and looping cylinder. When the solenoid coil receives signal, it is </a:t>
            </a:r>
            <a:r>
              <a:rPr lang="en-US" sz="2000" b="1" dirty="0" err="1" smtClean="0"/>
              <a:t>energised</a:t>
            </a:r>
            <a:r>
              <a:rPr lang="en-US" sz="2000" b="1" dirty="0" smtClean="0"/>
              <a:t>, and valve gets opened and cylinder is actuated.</a:t>
            </a:r>
          </a:p>
          <a:p>
            <a:pPr algn="just">
              <a:buFont typeface="Wingdings" pitchFamily="2" charset="2"/>
              <a:buChar char="Ø"/>
            </a:pPr>
            <a:r>
              <a:rPr lang="en-US" sz="2000" b="1" dirty="0" smtClean="0"/>
              <a:t>The liquid filling solenoid valve is connected for the actuation of the liquid filling cylinder and filling line air regulator for the pre set time.</a:t>
            </a:r>
          </a:p>
          <a:p>
            <a:pPr algn="just">
              <a:buFont typeface="Wingdings" pitchFamily="2" charset="2"/>
              <a:buChar char="Ø"/>
            </a:pPr>
            <a:endParaRPr lang="en-US" sz="2000" b="1" dirty="0" smtClean="0"/>
          </a:p>
          <a:p>
            <a:pPr algn="just">
              <a:buFont typeface="Wingdings" pitchFamily="2" charset="2"/>
              <a:buChar char="Ø"/>
            </a:pPr>
            <a:endParaRPr lang="en-US" sz="2000"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15962"/>
          </a:xfrm>
        </p:spPr>
        <p:txBody>
          <a:bodyPr/>
          <a:lstStyle/>
          <a:p>
            <a:r>
              <a:rPr lang="en-US" sz="2800" b="1" dirty="0" smtClean="0">
                <a:solidFill>
                  <a:srgbClr val="FF0000"/>
                </a:solidFill>
              </a:rPr>
              <a:t>Film Feed System</a:t>
            </a:r>
            <a:endParaRPr lang="en-US" sz="2800" dirty="0">
              <a:solidFill>
                <a:srgbClr val="FF0000"/>
              </a:solidFill>
            </a:endParaRPr>
          </a:p>
        </p:txBody>
      </p:sp>
      <p:sp>
        <p:nvSpPr>
          <p:cNvPr id="3" name="Content Placeholder 2"/>
          <p:cNvSpPr>
            <a:spLocks noGrp="1"/>
          </p:cNvSpPr>
          <p:nvPr>
            <p:ph idx="1"/>
          </p:nvPr>
        </p:nvSpPr>
        <p:spPr>
          <a:xfrm>
            <a:off x="457200" y="1066800"/>
            <a:ext cx="8229600" cy="5562600"/>
          </a:xfrm>
        </p:spPr>
        <p:txBody>
          <a:bodyPr/>
          <a:lstStyle/>
          <a:p>
            <a:pPr algn="just">
              <a:buFont typeface="Wingdings" pitchFamily="2" charset="2"/>
              <a:buChar char="q"/>
            </a:pPr>
            <a:r>
              <a:rPr lang="en-US" sz="2000" dirty="0" smtClean="0"/>
              <a:t>It has induction motor, clutch and brake card, main clutch brake combination, gear box and paper pulling.</a:t>
            </a:r>
          </a:p>
          <a:p>
            <a:pPr algn="just">
              <a:buFont typeface="Wingdings" pitchFamily="2" charset="2"/>
              <a:buChar char="q"/>
            </a:pPr>
            <a:r>
              <a:rPr lang="en-US" sz="2000" dirty="0" smtClean="0"/>
              <a:t>The clutch coil of the main clutch and brake  system gets energized with 24 V dc thorough electronic programmer which connects gear box with motor. The rotating motion of motor is transmitted to the gear box via  a clutch plate.</a:t>
            </a:r>
          </a:p>
          <a:p>
            <a:pPr algn="just">
              <a:buFont typeface="Wingdings" pitchFamily="2" charset="2"/>
              <a:buChar char="q"/>
            </a:pPr>
            <a:r>
              <a:rPr lang="en-US" sz="2000" dirty="0" smtClean="0"/>
              <a:t>The gear box turns the rubber </a:t>
            </a:r>
            <a:r>
              <a:rPr lang="en-US" sz="2000" dirty="0" err="1" smtClean="0"/>
              <a:t>nipprollers</a:t>
            </a:r>
            <a:r>
              <a:rPr lang="en-US" sz="2000" dirty="0" smtClean="0"/>
              <a:t> and pulls down the film to the required length.</a:t>
            </a:r>
          </a:p>
          <a:p>
            <a:pPr algn="just">
              <a:buFont typeface="Wingdings" pitchFamily="2" charset="2"/>
              <a:buChar char="q"/>
            </a:pPr>
            <a:r>
              <a:rPr lang="en-US" sz="2000" dirty="0" smtClean="0"/>
              <a:t>The 24 V dc applied to clutch coil is removed thereby the gear box rotation stops.</a:t>
            </a:r>
          </a:p>
          <a:p>
            <a:pPr algn="just">
              <a:buFont typeface="Wingdings" pitchFamily="2" charset="2"/>
              <a:buChar char="q"/>
            </a:pPr>
            <a:r>
              <a:rPr lang="en-US" sz="2000" dirty="0" smtClean="0"/>
              <a:t>Immediately below the </a:t>
            </a:r>
            <a:r>
              <a:rPr lang="en-US" sz="2000" dirty="0" err="1" smtClean="0"/>
              <a:t>niprollers</a:t>
            </a:r>
            <a:r>
              <a:rPr lang="en-US" sz="2000" dirty="0" smtClean="0"/>
              <a:t>, </a:t>
            </a:r>
            <a:r>
              <a:rPr lang="en-US" sz="2000" dirty="0" err="1" smtClean="0"/>
              <a:t>horizonta</a:t>
            </a:r>
            <a:r>
              <a:rPr lang="en-US" sz="2000" dirty="0" smtClean="0"/>
              <a:t> jaws are located. On the fixed horizontal jaw , another impulse heated element called horizontal electrode is mounted for sealing</a:t>
            </a:r>
            <a:r>
              <a:rPr lang="en-US" sz="2000" baseline="30000" dirty="0" smtClean="0"/>
              <a:t>.</a:t>
            </a:r>
          </a:p>
          <a:p>
            <a:pPr algn="just">
              <a:buFont typeface="Wingdings" pitchFamily="2" charset="2"/>
              <a:buChar char="q"/>
            </a:pPr>
            <a:r>
              <a:rPr lang="en-US" sz="2000" dirty="0" smtClean="0"/>
              <a:t>The injection valve is located at the bottom of the filling tube just above the horizontal seal jaws. Injection air cylinder is at the top of the machine.</a:t>
            </a:r>
          </a:p>
          <a:p>
            <a:pPr marL="914400" lvl="1" indent="-457200">
              <a:buNone/>
            </a:pPr>
            <a:endParaRPr lang="en-US" sz="2000" dirty="0" smtClean="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563562"/>
          </a:xfrm>
        </p:spPr>
        <p:txBody>
          <a:bodyPr/>
          <a:lstStyle/>
          <a:p>
            <a:r>
              <a:rPr lang="en-US" sz="3200" dirty="0" smtClean="0">
                <a:solidFill>
                  <a:srgbClr val="FF0000"/>
                </a:solidFill>
              </a:rPr>
              <a:t>Electricals and Electronic System</a:t>
            </a:r>
            <a:endParaRPr lang="en-US" sz="3200" dirty="0">
              <a:solidFill>
                <a:srgbClr val="FF0000"/>
              </a:solidFill>
            </a:endParaRPr>
          </a:p>
        </p:txBody>
      </p:sp>
      <p:sp>
        <p:nvSpPr>
          <p:cNvPr id="3" name="Content Placeholder 2"/>
          <p:cNvSpPr>
            <a:spLocks noGrp="1"/>
          </p:cNvSpPr>
          <p:nvPr>
            <p:ph idx="1"/>
          </p:nvPr>
        </p:nvSpPr>
        <p:spPr>
          <a:xfrm>
            <a:off x="457200" y="990600"/>
            <a:ext cx="8229600" cy="5135563"/>
          </a:xfrm>
        </p:spPr>
        <p:txBody>
          <a:bodyPr/>
          <a:lstStyle/>
          <a:p>
            <a:pPr algn="just">
              <a:buFont typeface="Wingdings" pitchFamily="2" charset="2"/>
              <a:buChar char="q"/>
            </a:pPr>
            <a:r>
              <a:rPr lang="en-US" sz="2000" dirty="0" smtClean="0"/>
              <a:t>The supply is fed to electrical control panel, which is further distributed to three phase induction motor, heat control system, electronic control system etc.</a:t>
            </a:r>
          </a:p>
          <a:p>
            <a:pPr algn="just">
              <a:buFont typeface="Wingdings" pitchFamily="2" charset="2"/>
              <a:buChar char="q"/>
            </a:pPr>
            <a:r>
              <a:rPr lang="en-US" sz="2000" dirty="0" smtClean="0"/>
              <a:t>The heat control system consists of heat on/off switches, dimmer and heating transformers and heating elements.</a:t>
            </a:r>
          </a:p>
          <a:p>
            <a:pPr algn="just">
              <a:buFont typeface="Wingdings" pitchFamily="2" charset="2"/>
              <a:buChar char="q"/>
            </a:pPr>
            <a:r>
              <a:rPr lang="en-US" sz="2000" dirty="0" smtClean="0"/>
              <a:t>Two limit switches are mounted on rear side . When the seal jaws are opened, the limit switches which is called clutch and brake switch is in on position and another limit switch called sealing switch is in off position.</a:t>
            </a:r>
          </a:p>
          <a:p>
            <a:pPr algn="just">
              <a:buFont typeface="Wingdings" pitchFamily="2" charset="2"/>
              <a:buChar char="q"/>
            </a:pPr>
            <a:r>
              <a:rPr lang="en-US" sz="2000" dirty="0" smtClean="0"/>
              <a:t>When the auto switch is turned on, the brake releases and clutch engages and </a:t>
            </a:r>
            <a:r>
              <a:rPr lang="en-US" sz="2000" dirty="0" err="1" smtClean="0"/>
              <a:t>niproller</a:t>
            </a:r>
            <a:r>
              <a:rPr lang="en-US" sz="2000" dirty="0" smtClean="0"/>
              <a:t> begins to roll and film moves. The cam controlling the </a:t>
            </a:r>
            <a:r>
              <a:rPr lang="en-US" sz="2000" dirty="0" err="1" smtClean="0"/>
              <a:t>microswitch</a:t>
            </a:r>
            <a:r>
              <a:rPr lang="en-US" sz="2000" dirty="0" smtClean="0"/>
              <a:t> also rotates and releases the switch causing 1 microfarad condenser to charge. After one complete revolution, the cam returns to its starting position. Thus reclosing the </a:t>
            </a:r>
            <a:r>
              <a:rPr lang="en-US" sz="2000" dirty="0" err="1" smtClean="0"/>
              <a:t>microswitch</a:t>
            </a:r>
            <a:r>
              <a:rPr lang="en-US" sz="2000" dirty="0" smtClean="0"/>
              <a:t> and causing the 1 MFD capacitor to discharge. The brake will be applied and clutch will be released.</a:t>
            </a:r>
            <a:endParaRPr lang="en-US" sz="2000"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39762"/>
          </a:xfrm>
        </p:spPr>
        <p:txBody>
          <a:bodyPr/>
          <a:lstStyle/>
          <a:p>
            <a:r>
              <a:rPr lang="en-IN" sz="4000" b="1" dirty="0" smtClean="0"/>
              <a:t/>
            </a:r>
            <a:br>
              <a:rPr lang="en-IN" sz="4000" b="1" dirty="0" smtClean="0"/>
            </a:br>
            <a:r>
              <a:rPr lang="en-IN" sz="4000" b="1" dirty="0" smtClean="0"/>
              <a:t>Electrical </a:t>
            </a:r>
            <a:r>
              <a:rPr lang="en-IN" sz="4000" b="1" dirty="0" smtClean="0"/>
              <a:t>Components</a:t>
            </a:r>
            <a:br>
              <a:rPr lang="en-IN" sz="4000" b="1" dirty="0" smtClean="0"/>
            </a:br>
            <a:endParaRPr lang="en-US" sz="4000" dirty="0"/>
          </a:p>
        </p:txBody>
      </p:sp>
      <p:sp>
        <p:nvSpPr>
          <p:cNvPr id="3" name="Content Placeholder 2"/>
          <p:cNvSpPr>
            <a:spLocks noGrp="1"/>
          </p:cNvSpPr>
          <p:nvPr>
            <p:ph idx="1"/>
          </p:nvPr>
        </p:nvSpPr>
        <p:spPr>
          <a:xfrm>
            <a:off x="457200" y="1066800"/>
            <a:ext cx="8229600" cy="5059363"/>
          </a:xfrm>
        </p:spPr>
        <p:txBody>
          <a:bodyPr/>
          <a:lstStyle/>
          <a:p>
            <a:pPr lvl="1" algn="just">
              <a:buFont typeface="Courier New" pitchFamily="49" charset="0"/>
              <a:buChar char="o"/>
            </a:pPr>
            <a:r>
              <a:rPr lang="en-IN" sz="2400" dirty="0" smtClean="0"/>
              <a:t>Electrical Motor, 3 phase, 0.75 HP</a:t>
            </a:r>
          </a:p>
          <a:p>
            <a:pPr lvl="1" algn="just">
              <a:buFont typeface="Courier New" pitchFamily="49" charset="0"/>
              <a:buChar char="o"/>
            </a:pPr>
            <a:r>
              <a:rPr lang="en-IN" sz="2400" dirty="0" smtClean="0"/>
              <a:t>Power Transformer for power card, 2.5 Amp, 230 V</a:t>
            </a:r>
          </a:p>
          <a:p>
            <a:pPr lvl="1" algn="just">
              <a:buFont typeface="Courier New" pitchFamily="49" charset="0"/>
              <a:buChar char="o"/>
            </a:pPr>
            <a:r>
              <a:rPr lang="en-IN" sz="2400" dirty="0" smtClean="0"/>
              <a:t>Horizontal Transformer, 750 VA, 10 V</a:t>
            </a:r>
          </a:p>
          <a:p>
            <a:pPr lvl="1" algn="just">
              <a:buFont typeface="Courier New" pitchFamily="49" charset="0"/>
              <a:buChar char="o"/>
            </a:pPr>
            <a:r>
              <a:rPr lang="en-IN" sz="2400" dirty="0" smtClean="0"/>
              <a:t>Vertical Transformer 750 VA, 20 V</a:t>
            </a:r>
          </a:p>
          <a:p>
            <a:pPr lvl="1" algn="just">
              <a:buFont typeface="Courier New" pitchFamily="49" charset="0"/>
              <a:buChar char="o"/>
            </a:pPr>
            <a:r>
              <a:rPr lang="en-IN" sz="2400" dirty="0" smtClean="0"/>
              <a:t>Supply line for Power card of 24 V dc, 2.5 Ohm to all solenoid valves</a:t>
            </a:r>
          </a:p>
          <a:p>
            <a:pPr lvl="1" algn="just">
              <a:buFont typeface="Courier New" pitchFamily="49" charset="0"/>
              <a:buChar char="o"/>
            </a:pPr>
            <a:r>
              <a:rPr lang="en-IN" sz="2400" dirty="0" smtClean="0"/>
              <a:t>24 V dc Rectifier</a:t>
            </a:r>
          </a:p>
          <a:p>
            <a:pPr lvl="1" algn="just">
              <a:buFont typeface="Courier New" pitchFamily="49" charset="0"/>
              <a:buChar char="o"/>
            </a:pPr>
            <a:r>
              <a:rPr lang="en-IN" sz="2400" dirty="0" smtClean="0"/>
              <a:t>24 V dc </a:t>
            </a:r>
            <a:r>
              <a:rPr lang="en-IN" sz="2400" dirty="0" err="1" smtClean="0"/>
              <a:t>Microswitch</a:t>
            </a:r>
            <a:endParaRPr lang="en-IN" sz="2400" dirty="0" smtClean="0"/>
          </a:p>
          <a:p>
            <a:pPr lvl="1" algn="just">
              <a:buFont typeface="Courier New" pitchFamily="49" charset="0"/>
              <a:buChar char="o"/>
            </a:pPr>
            <a:r>
              <a:rPr lang="en-IN" sz="2400" dirty="0" smtClean="0"/>
              <a:t>240 V Ac for EVP Card ( Non Regulated Supply)</a:t>
            </a:r>
          </a:p>
          <a:p>
            <a:pPr lvl="1" algn="just">
              <a:buFont typeface="Courier New" pitchFamily="49" charset="0"/>
              <a:buChar char="o"/>
            </a:pPr>
            <a:r>
              <a:rPr lang="en-IN" sz="2400" dirty="0" smtClean="0"/>
              <a:t>240 V Ac for Injection Card (Regulated Supply)</a:t>
            </a:r>
          </a:p>
          <a:p>
            <a:endParaRPr lang="en-US" sz="2400"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39762"/>
          </a:xfrm>
        </p:spPr>
        <p:txBody>
          <a:bodyPr/>
          <a:lstStyle/>
          <a:p>
            <a:r>
              <a:rPr lang="en-US" sz="3600" b="1" dirty="0" smtClean="0"/>
              <a:t>Electronic Cards</a:t>
            </a:r>
            <a:endParaRPr lang="en-US" sz="3600" dirty="0"/>
          </a:p>
        </p:txBody>
      </p:sp>
      <p:sp>
        <p:nvSpPr>
          <p:cNvPr id="3" name="Content Placeholder 2"/>
          <p:cNvSpPr>
            <a:spLocks noGrp="1"/>
          </p:cNvSpPr>
          <p:nvPr>
            <p:ph idx="1"/>
          </p:nvPr>
        </p:nvSpPr>
        <p:spPr>
          <a:xfrm>
            <a:off x="457200" y="1219200"/>
            <a:ext cx="8229600" cy="4906963"/>
          </a:xfrm>
        </p:spPr>
        <p:txBody>
          <a:bodyPr/>
          <a:lstStyle/>
          <a:p>
            <a:pPr>
              <a:buFont typeface="Wingdings" pitchFamily="2" charset="2"/>
              <a:buChar char="Ø"/>
            </a:pPr>
            <a:r>
              <a:rPr lang="en-US" dirty="0" smtClean="0"/>
              <a:t>Power  Card </a:t>
            </a:r>
          </a:p>
          <a:p>
            <a:pPr>
              <a:buFont typeface="Wingdings" pitchFamily="2" charset="2"/>
              <a:buChar char="Ø"/>
            </a:pPr>
            <a:r>
              <a:rPr lang="en-US" dirty="0" smtClean="0"/>
              <a:t>Clutch and Brake Card</a:t>
            </a:r>
          </a:p>
          <a:p>
            <a:pPr>
              <a:buFont typeface="Wingdings" pitchFamily="2" charset="2"/>
              <a:buChar char="Ø"/>
            </a:pPr>
            <a:r>
              <a:rPr lang="en-US" dirty="0" smtClean="0"/>
              <a:t>EVP (Electro Valve Pressing ) Card</a:t>
            </a:r>
          </a:p>
          <a:p>
            <a:pPr>
              <a:buFont typeface="Wingdings" pitchFamily="2" charset="2"/>
              <a:buChar char="Ø"/>
            </a:pPr>
            <a:r>
              <a:rPr lang="en-US" dirty="0" smtClean="0"/>
              <a:t>Sealing Cards</a:t>
            </a:r>
          </a:p>
          <a:p>
            <a:pPr>
              <a:buFont typeface="Wingdings" pitchFamily="2" charset="2"/>
              <a:buChar char="Ø"/>
            </a:pPr>
            <a:r>
              <a:rPr lang="en-US" dirty="0" smtClean="0"/>
              <a:t>Injection Cards</a:t>
            </a:r>
          </a:p>
          <a:p>
            <a:pPr>
              <a:buFont typeface="Wingdings" pitchFamily="2" charset="2"/>
              <a:buChar char="Ø"/>
            </a:pPr>
            <a:r>
              <a:rPr lang="en-US" dirty="0" smtClean="0"/>
              <a:t>Cooling Cards</a:t>
            </a:r>
          </a:p>
          <a:p>
            <a:pPr>
              <a:buFont typeface="Wingdings" pitchFamily="2" charset="2"/>
              <a:buChar char="Ø"/>
            </a:pPr>
            <a:r>
              <a:rPr lang="en-US" dirty="0" err="1" smtClean="0"/>
              <a:t>Demagnetising</a:t>
            </a:r>
            <a:r>
              <a:rPr lang="en-US" smtClean="0"/>
              <a:t> Cards</a:t>
            </a:r>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WordArt 2"/>
          <p:cNvSpPr>
            <a:spLocks noChangeArrowheads="1" noChangeShapeType="1" noTextEdit="1"/>
          </p:cNvSpPr>
          <p:nvPr/>
        </p:nvSpPr>
        <p:spPr bwMode="auto">
          <a:xfrm>
            <a:off x="3171825" y="2703513"/>
            <a:ext cx="2771775" cy="1285875"/>
          </a:xfrm>
          <a:prstGeom prst="rect">
            <a:avLst/>
          </a:prstGeom>
        </p:spPr>
        <p:txBody>
          <a:bodyPr wrap="none" fromWordArt="1">
            <a:prstTxWarp prst="textSlantUp">
              <a:avLst>
                <a:gd name="adj" fmla="val 55556"/>
              </a:avLst>
            </a:prstTxWarp>
          </a:bodyPr>
          <a:lstStyle/>
          <a:p>
            <a:pPr algn="ctr"/>
            <a:r>
              <a:rPr lang="en-US" sz="3200" kern="10">
                <a:ln w="9525">
                  <a:solidFill>
                    <a:srgbClr val="000000"/>
                  </a:solidFill>
                  <a:round/>
                  <a:headEnd/>
                  <a:tailEnd/>
                </a:ln>
                <a:solidFill>
                  <a:srgbClr val="FFFF00"/>
                </a:solidFill>
                <a:latin typeface="Arial Black"/>
              </a:rPr>
              <a:t>THANK YOU</a:t>
            </a:r>
          </a:p>
        </p:txBody>
      </p:sp>
    </p:spTree>
  </p:cSld>
  <p:clrMapOvr>
    <a:masterClrMapping/>
  </p:clrMapOvr>
  <p:transition/>
  <p:timing>
    <p:tnLst>
      <p:par>
        <p:cTn id="1" dur="indefinite" restart="never" nodeType="tmRoot"/>
      </p:par>
    </p:tn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15173892</TotalTime>
  <Words>751</Words>
  <Application>Microsoft Office PowerPoint</Application>
  <PresentationFormat>On-screen Show (4:3)</PresentationFormat>
  <Paragraphs>51</Paragraphs>
  <Slides>8</Slides>
  <Notes>1</Notes>
  <HiddenSlides>0</HiddenSlides>
  <MMClips>0</MMClips>
  <ScaleCrop>false</ScaleCrop>
  <HeadingPairs>
    <vt:vector size="4" baseType="variant">
      <vt:variant>
        <vt:lpstr>Theme</vt:lpstr>
      </vt:variant>
      <vt:variant>
        <vt:i4>1</vt:i4>
      </vt:variant>
      <vt:variant>
        <vt:lpstr>Slide Titles</vt:lpstr>
      </vt:variant>
      <vt:variant>
        <vt:i4>8</vt:i4>
      </vt:variant>
    </vt:vector>
  </HeadingPairs>
  <TitlesOfParts>
    <vt:vector size="9" baseType="lpstr">
      <vt:lpstr>Default Design</vt:lpstr>
      <vt:lpstr> Sachet Form Fill Seal System Dairy Engineering(DTE – 212)</vt:lpstr>
      <vt:lpstr>Working of FFS machine for milk packing</vt:lpstr>
      <vt:lpstr> Pneumatic System </vt:lpstr>
      <vt:lpstr>Film Feed System</vt:lpstr>
      <vt:lpstr>Electricals and Electronic System</vt:lpstr>
      <vt:lpstr> Electrical Components </vt:lpstr>
      <vt:lpstr>Electronic Cards</vt:lpstr>
      <vt:lpstr>Slide 8</vt:lpstr>
    </vt:vector>
  </TitlesOfParts>
  <Company>RSSB</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ICTDF-2007 TRADITIONAL INDIAN DAIRY PRODUCTS: Prospects for Industrialization</dc:title>
  <dc:creator>ps</dc:creator>
  <cp:lastModifiedBy>Jahangir Badshah</cp:lastModifiedBy>
  <cp:revision>215</cp:revision>
  <dcterms:created xsi:type="dcterms:W3CDTF">2007-11-06T10:48:03Z</dcterms:created>
  <dcterms:modified xsi:type="dcterms:W3CDTF">2021-02-17T11:33:16Z</dcterms:modified>
</cp:coreProperties>
</file>