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notesMasterIdLst>
    <p:notesMasterId r:id="rId19"/>
  </p:notesMasterIdLst>
  <p:sldIdLst>
    <p:sldId id="256" r:id="rId2"/>
    <p:sldId id="257" r:id="rId3"/>
    <p:sldId id="258" r:id="rId4"/>
    <p:sldId id="280" r:id="rId5"/>
    <p:sldId id="259" r:id="rId6"/>
    <p:sldId id="260" r:id="rId7"/>
    <p:sldId id="261" r:id="rId8"/>
    <p:sldId id="262" r:id="rId9"/>
    <p:sldId id="281" r:id="rId10"/>
    <p:sldId id="283" r:id="rId11"/>
    <p:sldId id="284" r:id="rId12"/>
    <p:sldId id="263" r:id="rId13"/>
    <p:sldId id="285" r:id="rId14"/>
    <p:sldId id="286" r:id="rId15"/>
    <p:sldId id="264" r:id="rId16"/>
    <p:sldId id="265" r:id="rId17"/>
    <p:sldId id="266" r:id="rId1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1154B"/>
    <a:srgbClr val="CC0000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4" d="100"/>
          <a:sy n="64" d="100"/>
        </p:scale>
        <p:origin x="-1482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3311AF0-346E-4609-A0E9-DB72CD9D1046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8CFB691-6C5F-4854-9FCF-619D60245212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8CFB691-6C5F-4854-9FCF-619D60245212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514350" y="5349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9" name="Title 28"/>
          <p:cNvSpPr>
            <a:spLocks noGrp="1"/>
          </p:cNvSpPr>
          <p:nvPr>
            <p:ph type="ctrTitle"/>
          </p:nvPr>
        </p:nvSpPr>
        <p:spPr>
          <a:xfrm>
            <a:off x="381000" y="4853411"/>
            <a:ext cx="8458200" cy="1222375"/>
          </a:xfrm>
        </p:spPr>
        <p:txBody>
          <a:bodyPr anchor="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381000" y="3886200"/>
            <a:ext cx="8458200" cy="914400"/>
          </a:xfrm>
        </p:spPr>
        <p:txBody>
          <a:bodyPr anchor="b"/>
          <a:lstStyle>
            <a:lvl1pPr marL="0" indent="0" algn="l">
              <a:buNone/>
              <a:defRPr sz="2400">
                <a:solidFill>
                  <a:schemeClr val="tx2">
                    <a:shade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16" name="Date Placeholder 1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2" name="Footer Placeholder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2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7" name="Content Placeholder 2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>
          <a:xfrm>
            <a:off x="3581400" y="76200"/>
            <a:ext cx="2895600" cy="288925"/>
          </a:xfrm>
        </p:spPr>
        <p:txBody>
          <a:bodyPr/>
          <a:lstStyle/>
          <a:p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514350" y="3444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>
          <a:xfrm>
            <a:off x="381000" y="1676400"/>
            <a:ext cx="8458200" cy="1219200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2">
                    <a:shade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9" name="Date Placeholder 1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80475" y="2947085"/>
            <a:ext cx="8686800" cy="1184825"/>
          </a:xfrm>
        </p:spPr>
        <p:txBody>
          <a:bodyPr rtlCol="0" anchor="t"/>
          <a:lstStyle>
            <a:lvl1pPr algn="r"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le 1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4" name="Content Placeholder 13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41910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3434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1" name="Date Placeholder 2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1" name="Slide Number Placeholder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Title 28"/>
          <p:cNvSpPr>
            <a:spLocks noGrp="1"/>
          </p:cNvSpPr>
          <p:nvPr>
            <p:ph type="title"/>
          </p:nvPr>
        </p:nvSpPr>
        <p:spPr>
          <a:xfrm>
            <a:off x="304800" y="5410200"/>
            <a:ext cx="8610600" cy="8826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281444" y="666750"/>
            <a:ext cx="4290556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25" name="Text Placeholder 24"/>
          <p:cNvSpPr>
            <a:spLocks noGrp="1"/>
          </p:cNvSpPr>
          <p:nvPr>
            <p:ph type="body" sz="half" idx="3"/>
          </p:nvPr>
        </p:nvSpPr>
        <p:spPr>
          <a:xfrm>
            <a:off x="4645025" y="666750"/>
            <a:ext cx="4292241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281444" y="1316037"/>
            <a:ext cx="429055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8" name="Content Placeholder 27"/>
          <p:cNvSpPr>
            <a:spLocks noGrp="1"/>
          </p:cNvSpPr>
          <p:nvPr>
            <p:ph sz="quarter" idx="4"/>
          </p:nvPr>
        </p:nvSpPr>
        <p:spPr>
          <a:xfrm>
            <a:off x="4648730" y="1316037"/>
            <a:ext cx="428853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229600" y="6477000"/>
            <a:ext cx="762000" cy="246888"/>
          </a:xfrm>
        </p:spPr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514350" y="6019800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2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24" name="Footer Placeholder 2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514350" y="5849117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Title 11"/>
          <p:cNvSpPr>
            <a:spLocks noGrp="1"/>
          </p:cNvSpPr>
          <p:nvPr>
            <p:ph type="title"/>
          </p:nvPr>
        </p:nvSpPr>
        <p:spPr>
          <a:xfrm>
            <a:off x="457200" y="5486400"/>
            <a:ext cx="8458200" cy="520700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6" name="Text Placeholder 25"/>
          <p:cNvSpPr>
            <a:spLocks noGrp="1"/>
          </p:cNvSpPr>
          <p:nvPr>
            <p:ph type="body" idx="2"/>
          </p:nvPr>
        </p:nvSpPr>
        <p:spPr>
          <a:xfrm>
            <a:off x="457200" y="609600"/>
            <a:ext cx="3008313" cy="4800600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4" name="Content Placeholder 13"/>
          <p:cNvSpPr>
            <a:spLocks noGrp="1"/>
          </p:cNvSpPr>
          <p:nvPr>
            <p:ph sz="half" idx="1"/>
          </p:nvPr>
        </p:nvSpPr>
        <p:spPr>
          <a:xfrm>
            <a:off x="3575050" y="609600"/>
            <a:ext cx="5340350" cy="48006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29" name="Footer Placeholder 2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icture Placeholder 12"/>
          <p:cNvSpPr>
            <a:spLocks noGrp="1"/>
          </p:cNvSpPr>
          <p:nvPr>
            <p:ph type="pic" idx="1"/>
          </p:nvPr>
        </p:nvSpPr>
        <p:spPr>
          <a:xfrm>
            <a:off x="3505200" y="616634"/>
            <a:ext cx="5029200" cy="3657600"/>
          </a:xfrm>
          <a:solidFill>
            <a:schemeClr val="bg1"/>
          </a:solidFill>
          <a:ln w="6350">
            <a:solidFill>
              <a:schemeClr val="accent1"/>
            </a:solidFill>
          </a:ln>
          <a:effectLst>
            <a:reflection blurRad="1000" stA="49000" endA="500" endPos="10000" dist="900" dir="5400000" sy="-90000" algn="bl" rotWithShape="0"/>
          </a:effectLst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1" name="Slide Number Placeholder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7" name="Title 16"/>
          <p:cNvSpPr>
            <a:spLocks noGrp="1"/>
          </p:cNvSpPr>
          <p:nvPr>
            <p:ph type="title"/>
          </p:nvPr>
        </p:nvSpPr>
        <p:spPr>
          <a:xfrm>
            <a:off x="381000" y="4993760"/>
            <a:ext cx="5867400" cy="522288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6" name="Text Placeholder 25"/>
          <p:cNvSpPr>
            <a:spLocks noGrp="1"/>
          </p:cNvSpPr>
          <p:nvPr>
            <p:ph type="body" sz="half" idx="2"/>
          </p:nvPr>
        </p:nvSpPr>
        <p:spPr>
          <a:xfrm>
            <a:off x="381000" y="5533218"/>
            <a:ext cx="5867400" cy="768350"/>
          </a:xfrm>
        </p:spPr>
        <p:txBody>
          <a:bodyPr lIns="109728" tIns="0"/>
          <a:lstStyle>
            <a:lvl1pPr marL="0" indent="0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58000" y="549276"/>
            <a:ext cx="18288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549276"/>
            <a:ext cx="62484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idx="1"/>
          </p:nvPr>
        </p:nvSpPr>
        <p:spPr>
          <a:xfrm>
            <a:off x="304800" y="1554162"/>
            <a:ext cx="8686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1" name="Date Placeholder 10"/>
          <p:cNvSpPr>
            <a:spLocks noGrp="1"/>
          </p:cNvSpPr>
          <p:nvPr>
            <p:ph type="dt" sz="half" idx="2"/>
          </p:nvPr>
        </p:nvSpPr>
        <p:spPr>
          <a:xfrm>
            <a:off x="6477000" y="76200"/>
            <a:ext cx="2514600" cy="288925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890DCAA3-101C-49AB-BC5A-AC877E96091B}" type="datetimeFigureOut">
              <a:rPr lang="en-US" smtClean="0"/>
              <a:pPr/>
              <a:t>1/27/2021</a:t>
            </a:fld>
            <a:endParaRPr lang="en-US"/>
          </a:p>
        </p:txBody>
      </p:sp>
      <p:sp>
        <p:nvSpPr>
          <p:cNvPr id="28" name="Footer Placeholder 27"/>
          <p:cNvSpPr>
            <a:spLocks noGrp="1"/>
          </p:cNvSpPr>
          <p:nvPr>
            <p:ph type="ftr" sz="quarter" idx="3"/>
          </p:nvPr>
        </p:nvSpPr>
        <p:spPr>
          <a:xfrm>
            <a:off x="3124200" y="76200"/>
            <a:ext cx="3352800" cy="2889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"/>
          </p:nvPr>
        </p:nvSpPr>
        <p:spPr>
          <a:xfrm>
            <a:off x="8229600" y="6477000"/>
            <a:ext cx="762000" cy="24447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EB3B12B0-5980-4A50-A510-2510EA75EE5F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Placeholder 9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8382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Straight Connector 11"/>
          <p:cNvSpPr>
            <a:spLocks noChangeShapeType="1"/>
          </p:cNvSpPr>
          <p:nvPr/>
        </p:nvSpPr>
        <p:spPr bwMode="auto">
          <a:xfrm>
            <a:off x="514350" y="1057986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kern="1200" cap="all" baseline="0">
          <a:solidFill>
            <a:schemeClr val="tx2"/>
          </a:solidFill>
          <a:effectLst>
            <a:reflection blurRad="12700" stA="48000" endA="300" endPos="55000" dir="5400000" sy="-90000" algn="bl" rotWithShape="0"/>
          </a:effectLst>
          <a:latin typeface="+mj-lt"/>
          <a:ea typeface="+mj-ea"/>
          <a:cs typeface="+mj-cs"/>
        </a:defRPr>
      </a:lvl1pPr>
    </p:titleStyle>
    <p:bodyStyle>
      <a:lvl1pPr marL="342900" indent="-3429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"/>
        <a:defRPr kumimoji="0" sz="3200" kern="1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"/>
        <a:defRPr kumimoji="0" sz="28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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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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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6pPr>
      <a:lvl7pPr marL="29718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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34290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"/>
        <a:defRPr kumimoji="0" sz="1600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38862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2.jpe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143108" y="571480"/>
            <a:ext cx="6715172" cy="2857520"/>
          </a:xfrm>
        </p:spPr>
        <p:txBody>
          <a:bodyPr>
            <a:noAutofit/>
          </a:bodyPr>
          <a:lstStyle/>
          <a:p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dirty="0" smtClean="0">
                <a:solidFill>
                  <a:schemeClr val="accent4">
                    <a:lumMod val="50000"/>
                  </a:schemeClr>
                </a:solidFill>
              </a:rPr>
              <a:t> DEPARTMENT OF VETERINARY GYNAECOLOGY AND OBSTETRICS </a:t>
            </a: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  <a:t/>
            </a:r>
            <a:br>
              <a:rPr lang="en-IN" sz="3200" u="sng" dirty="0" smtClean="0">
                <a:solidFill>
                  <a:schemeClr val="tx2">
                    <a:lumMod val="75000"/>
                  </a:schemeClr>
                </a:solidFill>
              </a:rPr>
            </a:br>
            <a:r>
              <a:rPr lang="en-IN" sz="3200" dirty="0" smtClean="0">
                <a:solidFill>
                  <a:schemeClr val="accent2">
                    <a:lumMod val="50000"/>
                  </a:schemeClr>
                </a:solidFill>
              </a:rPr>
              <a:t/>
            </a:r>
            <a:br>
              <a:rPr lang="en-IN" sz="3200" dirty="0" smtClean="0">
                <a:solidFill>
                  <a:schemeClr val="accent2">
                    <a:lumMod val="50000"/>
                  </a:schemeClr>
                </a:solidFill>
              </a:rPr>
            </a:br>
            <a:r>
              <a:rPr lang="en-IN" sz="3200" dirty="0" smtClean="0">
                <a:solidFill>
                  <a:schemeClr val="accent2">
                    <a:lumMod val="50000"/>
                  </a:schemeClr>
                </a:solidFill>
              </a:rPr>
              <a:t/>
            </a:r>
            <a:br>
              <a:rPr lang="en-IN" sz="3200" dirty="0" smtClean="0">
                <a:solidFill>
                  <a:schemeClr val="accent2">
                    <a:lumMod val="50000"/>
                  </a:schemeClr>
                </a:solidFill>
              </a:rPr>
            </a:br>
            <a:r>
              <a:rPr lang="en-IN" sz="3200" dirty="0" smtClean="0"/>
              <a:t/>
            </a:r>
            <a:br>
              <a:rPr lang="en-IN" sz="3200" dirty="0" smtClean="0"/>
            </a:br>
            <a:endParaRPr lang="en-US" sz="3200" dirty="0">
              <a:solidFill>
                <a:schemeClr val="accent4">
                  <a:lumMod val="50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57158" y="2500306"/>
            <a:ext cx="8501122" cy="3000396"/>
          </a:xfrm>
        </p:spPr>
        <p:txBody>
          <a:bodyPr numCol="2">
            <a:normAutofit lnSpcReduction="10000"/>
          </a:bodyPr>
          <a:lstStyle/>
          <a:p>
            <a:r>
              <a:rPr lang="en-IN" dirty="0" smtClean="0"/>
              <a:t>                          </a:t>
            </a:r>
          </a:p>
          <a:p>
            <a:r>
              <a:rPr lang="en-IN" sz="3900" dirty="0">
                <a:solidFill>
                  <a:srgbClr val="C00000"/>
                </a:solidFill>
              </a:rPr>
              <a:t> </a:t>
            </a:r>
            <a:r>
              <a:rPr lang="en-IN" sz="3900" dirty="0" smtClean="0">
                <a:solidFill>
                  <a:srgbClr val="C00000"/>
                </a:solidFill>
              </a:rPr>
              <a:t>                                       PUBERTY</a:t>
            </a:r>
          </a:p>
          <a:p>
            <a:endParaRPr lang="en-IN" dirty="0" smtClean="0"/>
          </a:p>
          <a:p>
            <a:endParaRPr lang="en-IN" dirty="0"/>
          </a:p>
          <a:p>
            <a:pPr algn="just"/>
            <a:endParaRPr lang="en-IN" dirty="0" smtClean="0"/>
          </a:p>
          <a:p>
            <a:pPr algn="just"/>
            <a:r>
              <a:rPr lang="en-IN" dirty="0" smtClean="0"/>
              <a:t> </a:t>
            </a:r>
            <a:r>
              <a:rPr lang="en-IN" dirty="0" smtClean="0">
                <a:solidFill>
                  <a:schemeClr val="accent3">
                    <a:lumMod val="50000"/>
                  </a:schemeClr>
                </a:solidFill>
              </a:rPr>
              <a:t>Puberty-I</a:t>
            </a:r>
            <a:endParaRPr lang="en-IN" dirty="0" smtClean="0">
              <a:solidFill>
                <a:schemeClr val="accent3">
                  <a:lumMod val="50000"/>
                </a:schemeClr>
              </a:solidFill>
            </a:endParaRPr>
          </a:p>
          <a:p>
            <a:endParaRPr lang="en-IN" dirty="0"/>
          </a:p>
          <a:p>
            <a:endParaRPr lang="en-IN" dirty="0" smtClean="0">
              <a:solidFill>
                <a:schemeClr val="accent1">
                  <a:lumMod val="50000"/>
                </a:schemeClr>
              </a:solidFill>
            </a:endParaRPr>
          </a:p>
          <a:p>
            <a:r>
              <a:rPr lang="en-IN" dirty="0" smtClean="0">
                <a:solidFill>
                  <a:schemeClr val="accent1">
                    <a:lumMod val="50000"/>
                  </a:schemeClr>
                </a:solidFill>
              </a:rPr>
              <a:t>COMPILED BY</a:t>
            </a:r>
          </a:p>
          <a:p>
            <a:r>
              <a:rPr lang="en-IN" dirty="0" smtClean="0">
                <a:solidFill>
                  <a:schemeClr val="accent1">
                    <a:lumMod val="50000"/>
                  </a:schemeClr>
                </a:solidFill>
              </a:rPr>
              <a:t>D. </a:t>
            </a:r>
            <a:r>
              <a:rPr lang="en-IN" dirty="0" err="1" smtClean="0">
                <a:solidFill>
                  <a:schemeClr val="accent1">
                    <a:lumMod val="50000"/>
                  </a:schemeClr>
                </a:solidFill>
              </a:rPr>
              <a:t>Sengupta</a:t>
            </a:r>
            <a:endParaRPr lang="en-IN" dirty="0" smtClean="0">
              <a:solidFill>
                <a:schemeClr val="accent1">
                  <a:lumMod val="50000"/>
                </a:schemeClr>
              </a:solidFill>
            </a:endParaRPr>
          </a:p>
          <a:p>
            <a:r>
              <a:rPr lang="en-IN" dirty="0" smtClean="0">
                <a:solidFill>
                  <a:schemeClr val="accent1">
                    <a:lumMod val="50000"/>
                  </a:schemeClr>
                </a:solidFill>
              </a:rPr>
              <a:t>Assistant Professor</a:t>
            </a:r>
            <a:r>
              <a:rPr lang="en-IN" dirty="0" smtClean="0">
                <a:solidFill>
                  <a:schemeClr val="accent1">
                    <a:lumMod val="50000"/>
                  </a:schemeClr>
                </a:solidFill>
              </a:rPr>
              <a:t> </a:t>
            </a:r>
            <a:endParaRPr lang="en-IN" dirty="0" smtClean="0">
              <a:solidFill>
                <a:schemeClr val="accent1">
                  <a:lumMod val="50000"/>
                </a:schemeClr>
              </a:solidFill>
            </a:endParaRPr>
          </a:p>
          <a:p>
            <a:r>
              <a:rPr lang="en-IN" dirty="0" smtClean="0">
                <a:solidFill>
                  <a:schemeClr val="accent1">
                    <a:lumMod val="50000"/>
                  </a:schemeClr>
                </a:solidFill>
              </a:rPr>
              <a:t>VGO DEPARTMENT</a:t>
            </a:r>
            <a:endParaRPr lang="en-US" dirty="0">
              <a:solidFill>
                <a:schemeClr val="accent1">
                  <a:lumMod val="50000"/>
                </a:schemeClr>
              </a:solidFill>
            </a:endParaRPr>
          </a:p>
        </p:txBody>
      </p:sp>
      <p:pic>
        <p:nvPicPr>
          <p:cNvPr id="4" name="Picture 3" descr="images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209800" cy="2066925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2500298" y="285728"/>
            <a:ext cx="6286544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sz="2800" u="sng" dirty="0" smtClean="0">
                <a:solidFill>
                  <a:schemeClr val="accent2">
                    <a:lumMod val="50000"/>
                  </a:schemeClr>
                </a:solidFill>
              </a:rPr>
              <a:t>BIHAR VETERINARY COLLEGE       PATNA</a:t>
            </a:r>
            <a:endParaRPr lang="en-US" sz="28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IN" dirty="0" smtClean="0">
                <a:solidFill>
                  <a:srgbClr val="FF0000"/>
                </a:solidFill>
              </a:rPr>
              <a:t>PUBERTY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sz="4000" dirty="0" smtClean="0"/>
              <a:t>Puberty is the age of animal at which the gonads become functional.</a:t>
            </a:r>
          </a:p>
          <a:p>
            <a:endParaRPr lang="en-IN" sz="4000" dirty="0" smtClean="0"/>
          </a:p>
          <a:p>
            <a:endParaRPr lang="en-IN" sz="4000" dirty="0" smtClean="0"/>
          </a:p>
          <a:p>
            <a:endParaRPr lang="en-US" dirty="0"/>
          </a:p>
        </p:txBody>
      </p:sp>
      <p:pic>
        <p:nvPicPr>
          <p:cNvPr id="4" name="Picture 3" descr="juvenile-and-adolescent rott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5786" y="3643314"/>
            <a:ext cx="7143800" cy="2589075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/>
              <a:t>BEHAVIOUR    SIGN</a:t>
            </a:r>
            <a:endParaRPr lang="en-US" dirty="0"/>
          </a:p>
        </p:txBody>
      </p:sp>
      <p:pic>
        <p:nvPicPr>
          <p:cNvPr id="4" name="Content Placeholder 3" descr="flehmen.jpg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00034" y="1571612"/>
            <a:ext cx="5572164" cy="3857652"/>
          </a:xfrm>
        </p:spPr>
      </p:pic>
      <p:sp>
        <p:nvSpPr>
          <p:cNvPr id="6" name="Oval 5"/>
          <p:cNvSpPr/>
          <p:nvPr/>
        </p:nvSpPr>
        <p:spPr>
          <a:xfrm>
            <a:off x="6072198" y="1571612"/>
            <a:ext cx="2786082" cy="2214578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800" dirty="0" smtClean="0">
                <a:solidFill>
                  <a:schemeClr val="tx2">
                    <a:lumMod val="10000"/>
                  </a:schemeClr>
                </a:solidFill>
              </a:rPr>
              <a:t>FLEHMAN REACTION</a:t>
            </a:r>
            <a:endParaRPr lang="en-US" sz="2800" dirty="0">
              <a:solidFill>
                <a:schemeClr val="tx2">
                  <a:lumMod val="10000"/>
                </a:schemeClr>
              </a:solidFill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Flehmen+Response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8596" y="285728"/>
            <a:ext cx="8501122" cy="6286544"/>
          </a:xfrm>
          <a:prstGeom prst="rect">
            <a:avLst/>
          </a:prstGeom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snifing and urination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2976" y="785794"/>
            <a:ext cx="6967565" cy="5357850"/>
          </a:xfrm>
          <a:prstGeom prst="rect">
            <a:avLst/>
          </a:prstGeo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GGRESS OF MONKEY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8662" y="642918"/>
            <a:ext cx="6905704" cy="3181350"/>
          </a:xfrm>
          <a:prstGeom prst="rect">
            <a:avLst/>
          </a:prstGeom>
        </p:spPr>
      </p:pic>
      <p:pic>
        <p:nvPicPr>
          <p:cNvPr id="3" name="Picture 2" descr="AGGRESS OF MONKEY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8662" y="642918"/>
            <a:ext cx="6905704" cy="318135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571604" y="4286256"/>
            <a:ext cx="585791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800" dirty="0" smtClean="0">
                <a:solidFill>
                  <a:schemeClr val="accent5">
                    <a:lumMod val="50000"/>
                  </a:schemeClr>
                </a:solidFill>
              </a:rPr>
              <a:t>AGGRESSIVE , ENERGETIC , EXCITABLE NATURE OF MALES  AND TENDENCY TO FIGHT</a:t>
            </a:r>
            <a:endParaRPr lang="en-US" sz="2800" dirty="0">
              <a:solidFill>
                <a:schemeClr val="accent5">
                  <a:lumMod val="50000"/>
                </a:schemeClr>
              </a:solidFill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357290" y="381000"/>
            <a:ext cx="6072230" cy="39766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5" name="TextBox 4"/>
          <p:cNvSpPr txBox="1"/>
          <p:nvPr/>
        </p:nvSpPr>
        <p:spPr>
          <a:xfrm>
            <a:off x="2000232" y="4786322"/>
            <a:ext cx="500066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4000" dirty="0" smtClean="0">
                <a:solidFill>
                  <a:srgbClr val="002060"/>
                </a:solidFill>
              </a:rPr>
              <a:t>BLUFFING  NATURE </a:t>
            </a:r>
            <a:endParaRPr lang="en-US" sz="4000" dirty="0">
              <a:solidFill>
                <a:srgbClr val="002060"/>
              </a:solidFill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ROLLING CAT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2910" y="500043"/>
            <a:ext cx="4143404" cy="257176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072066" y="1214422"/>
            <a:ext cx="35719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600" dirty="0" smtClean="0">
                <a:solidFill>
                  <a:srgbClr val="002060"/>
                </a:solidFill>
              </a:rPr>
              <a:t>ROLLING OVER THE  FLOOR</a:t>
            </a:r>
            <a:endParaRPr lang="en-US" sz="3600" dirty="0">
              <a:solidFill>
                <a:srgbClr val="002060"/>
              </a:solidFill>
            </a:endParaRPr>
          </a:p>
        </p:txBody>
      </p:sp>
      <p:pic>
        <p:nvPicPr>
          <p:cNvPr id="4" name="Picture 3" descr="urine marking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714348" y="3571876"/>
            <a:ext cx="4003782" cy="2790283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5357818" y="4286256"/>
            <a:ext cx="314327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Urine  marking</a:t>
            </a:r>
            <a:endParaRPr lang="en-US" sz="3600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85786" y="610136"/>
            <a:ext cx="7143800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en-IN" sz="2800" dirty="0" smtClean="0">
                <a:solidFill>
                  <a:srgbClr val="002060"/>
                </a:solidFill>
              </a:rPr>
              <a:t>Scent  marking  generally  by male animal</a:t>
            </a:r>
          </a:p>
          <a:p>
            <a:pPr>
              <a:buFont typeface="Arial" pitchFamily="34" charset="0"/>
              <a:buChar char="•"/>
            </a:pPr>
            <a:r>
              <a:rPr lang="en-IN" sz="2800" dirty="0" smtClean="0">
                <a:solidFill>
                  <a:srgbClr val="002060"/>
                </a:solidFill>
              </a:rPr>
              <a:t>Roaming by male animal</a:t>
            </a:r>
          </a:p>
          <a:p>
            <a:pPr>
              <a:buFont typeface="Arial" pitchFamily="34" charset="0"/>
              <a:buChar char="•"/>
            </a:pPr>
            <a:endParaRPr lang="en-IN" sz="28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28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28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28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28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2800" dirty="0" smtClean="0">
              <a:solidFill>
                <a:srgbClr val="002060"/>
              </a:solidFill>
            </a:endParaRPr>
          </a:p>
        </p:txBody>
      </p:sp>
      <p:pic>
        <p:nvPicPr>
          <p:cNvPr id="3" name="Picture 2" descr="roaming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5786" y="1714488"/>
            <a:ext cx="6643734" cy="4143404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42910" y="714356"/>
            <a:ext cx="7715304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en-IN" sz="3200" dirty="0" smtClean="0">
                <a:solidFill>
                  <a:srgbClr val="002060"/>
                </a:solidFill>
              </a:rPr>
              <a:t>More prepared to protect territory</a:t>
            </a:r>
          </a:p>
          <a:p>
            <a:pPr>
              <a:buFont typeface="Arial" pitchFamily="34" charset="0"/>
              <a:buChar char="•"/>
            </a:pPr>
            <a:r>
              <a:rPr lang="en-IN" sz="3200" dirty="0" smtClean="0">
                <a:solidFill>
                  <a:srgbClr val="002060"/>
                </a:solidFill>
              </a:rPr>
              <a:t>Disobedient  to  previously  taught  cues</a:t>
            </a:r>
          </a:p>
          <a:p>
            <a:endParaRPr lang="en-IN" dirty="0" smtClean="0">
              <a:solidFill>
                <a:srgbClr val="002060"/>
              </a:solidFill>
            </a:endParaRPr>
          </a:p>
          <a:p>
            <a:endParaRPr lang="en-US" dirty="0">
              <a:solidFill>
                <a:srgbClr val="002060"/>
              </a:solidFill>
            </a:endParaRPr>
          </a:p>
        </p:txBody>
      </p:sp>
      <p:pic>
        <p:nvPicPr>
          <p:cNvPr id="3" name="Picture 2" descr="territory tiger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7158" y="2309834"/>
            <a:ext cx="5786478" cy="41910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715140" y="3786190"/>
            <a:ext cx="2071702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Protected  Territory</a:t>
            </a:r>
            <a:endParaRPr lang="en-US" sz="3200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00034" y="285728"/>
            <a:ext cx="8001056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en-IN" sz="2800" dirty="0" smtClean="0">
                <a:solidFill>
                  <a:srgbClr val="002060"/>
                </a:solidFill>
              </a:rPr>
              <a:t>More  sensitive nature  shown  by  female animal</a:t>
            </a:r>
          </a:p>
          <a:p>
            <a:pPr>
              <a:buFont typeface="Arial" pitchFamily="34" charset="0"/>
              <a:buChar char="•"/>
            </a:pPr>
            <a:r>
              <a:rPr lang="en-IN" sz="2800" dirty="0" smtClean="0">
                <a:solidFill>
                  <a:srgbClr val="002060"/>
                </a:solidFill>
              </a:rPr>
              <a:t>More Protective in nature   shown  by  animal</a:t>
            </a:r>
          </a:p>
        </p:txBody>
      </p:sp>
      <p:pic>
        <p:nvPicPr>
          <p:cNvPr id="4" name="Picture 3" descr="protective nature.jpe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5786" y="1500174"/>
            <a:ext cx="3643338" cy="2470060"/>
          </a:xfrm>
          <a:prstGeom prst="rect">
            <a:avLst/>
          </a:prstGeom>
        </p:spPr>
      </p:pic>
      <p:pic>
        <p:nvPicPr>
          <p:cNvPr id="5" name="Picture 4" descr="territory cat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2910" y="4143380"/>
            <a:ext cx="3643338" cy="243364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786314" y="2214554"/>
            <a:ext cx="35004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Protective  Nature</a:t>
            </a:r>
            <a:endParaRPr lang="en-US" sz="3200" dirty="0"/>
          </a:p>
        </p:txBody>
      </p:sp>
      <p:sp>
        <p:nvSpPr>
          <p:cNvPr id="7" name="TextBox 6"/>
          <p:cNvSpPr txBox="1"/>
          <p:nvPr/>
        </p:nvSpPr>
        <p:spPr>
          <a:xfrm>
            <a:off x="5000628" y="4643446"/>
            <a:ext cx="328614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Disobedient</a:t>
            </a:r>
            <a:endParaRPr lang="en-US" sz="3600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SECONDARY    SEXUAL    CHARACTER</a:t>
            </a:r>
            <a:endParaRPr lang="en-US" dirty="0">
              <a:solidFill>
                <a:schemeClr val="accent4">
                  <a:lumMod val="50000"/>
                </a:schemeClr>
              </a:solidFill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285720" y="1357298"/>
            <a:ext cx="8686800" cy="4525963"/>
          </a:xfrm>
        </p:spPr>
        <p:txBody>
          <a:bodyPr>
            <a:normAutofit/>
          </a:bodyPr>
          <a:lstStyle/>
          <a:p>
            <a:r>
              <a:rPr lang="en-IN" sz="2800" dirty="0" smtClean="0">
                <a:solidFill>
                  <a:srgbClr val="002060"/>
                </a:solidFill>
              </a:rPr>
              <a:t>Deep  pitched  voice  of  male</a:t>
            </a:r>
          </a:p>
        </p:txBody>
      </p:sp>
      <p:pic>
        <p:nvPicPr>
          <p:cNvPr id="4" name="Picture 3" descr="tough  skin bull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7158" y="2071678"/>
            <a:ext cx="3714776" cy="3286148"/>
          </a:xfrm>
          <a:prstGeom prst="rect">
            <a:avLst/>
          </a:prstGeom>
        </p:spPr>
      </p:pic>
      <p:pic>
        <p:nvPicPr>
          <p:cNvPr id="5" name="Picture 4" descr="hair lion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357686" y="2214554"/>
            <a:ext cx="4143404" cy="2641901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572000" y="5143512"/>
            <a:ext cx="4071966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200" dirty="0" smtClean="0">
                <a:solidFill>
                  <a:srgbClr val="002060"/>
                </a:solidFill>
              </a:rPr>
              <a:t>Increased  hair  growth over body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71472" y="5500702"/>
            <a:ext cx="3286148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200" dirty="0" smtClean="0">
                <a:solidFill>
                  <a:srgbClr val="002060"/>
                </a:solidFill>
              </a:rPr>
              <a:t>Tough  skin  and  muscular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horn buck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7158" y="500042"/>
            <a:ext cx="4286280" cy="3857652"/>
          </a:xfrm>
          <a:prstGeom prst="rect">
            <a:avLst/>
          </a:prstGeom>
        </p:spPr>
      </p:pic>
      <p:pic>
        <p:nvPicPr>
          <p:cNvPr id="5" name="Picture 4" descr="hump-cow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00628" y="500042"/>
            <a:ext cx="3786214" cy="350046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28596" y="4857760"/>
            <a:ext cx="421484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200" dirty="0" smtClean="0">
                <a:solidFill>
                  <a:srgbClr val="002060"/>
                </a:solidFill>
              </a:rPr>
              <a:t>Horn   growth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000628" y="4500570"/>
            <a:ext cx="378621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200" dirty="0" smtClean="0">
                <a:solidFill>
                  <a:srgbClr val="002060"/>
                </a:solidFill>
              </a:rPr>
              <a:t>Development  of  hump  and  shoulder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57158" y="214290"/>
            <a:ext cx="778674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002060"/>
                </a:solidFill>
              </a:rPr>
              <a:t>Bigger  appearance  of  males  compared to  females</a:t>
            </a:r>
            <a:r>
              <a:rPr lang="en-IN" dirty="0" smtClean="0">
                <a:solidFill>
                  <a:srgbClr val="002060"/>
                </a:solidFill>
              </a:rPr>
              <a:t>.</a:t>
            </a:r>
          </a:p>
        </p:txBody>
      </p:sp>
      <p:pic>
        <p:nvPicPr>
          <p:cNvPr id="4" name="Picture 3" descr="download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7158" y="1000108"/>
            <a:ext cx="8501122" cy="5643602"/>
          </a:xfrm>
          <a:prstGeom prst="rect">
            <a:avLst/>
          </a:prstGeom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00034" y="500042"/>
            <a:ext cx="7572428" cy="15081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600" b="1" dirty="0" smtClean="0"/>
              <a:t>FEMALE   SECONDARY   SEXUAL  CHARACTER</a:t>
            </a:r>
          </a:p>
          <a:p>
            <a:endParaRPr lang="en-US" sz="2000" dirty="0"/>
          </a:p>
        </p:txBody>
      </p:sp>
      <p:sp>
        <p:nvSpPr>
          <p:cNvPr id="5" name="TextBox 4"/>
          <p:cNvSpPr txBox="1"/>
          <p:nvPr/>
        </p:nvSpPr>
        <p:spPr>
          <a:xfrm>
            <a:off x="571472" y="1714488"/>
            <a:ext cx="7786742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en-IN" sz="3200" dirty="0" smtClean="0">
                <a:solidFill>
                  <a:srgbClr val="002060"/>
                </a:solidFill>
              </a:rPr>
              <a:t>Udder development in female animal</a:t>
            </a:r>
          </a:p>
          <a:p>
            <a:pPr>
              <a:buFont typeface="Arial" pitchFamily="34" charset="0"/>
              <a:buChar char="•"/>
            </a:pPr>
            <a:r>
              <a:rPr lang="en-IN" sz="3200" dirty="0" smtClean="0">
                <a:solidFill>
                  <a:srgbClr val="002060"/>
                </a:solidFill>
              </a:rPr>
              <a:t>Hip bone is more prominent</a:t>
            </a:r>
          </a:p>
          <a:p>
            <a:pPr>
              <a:buFont typeface="Arial" pitchFamily="34" charset="0"/>
              <a:buChar char="•"/>
            </a:pPr>
            <a:r>
              <a:rPr lang="en-IN" sz="3200" dirty="0" smtClean="0">
                <a:solidFill>
                  <a:srgbClr val="002060"/>
                </a:solidFill>
              </a:rPr>
              <a:t>Signs  of  </a:t>
            </a:r>
            <a:r>
              <a:rPr lang="en-IN" sz="3200" dirty="0" err="1" smtClean="0">
                <a:solidFill>
                  <a:srgbClr val="002060"/>
                </a:solidFill>
              </a:rPr>
              <a:t>estrus</a:t>
            </a:r>
            <a:r>
              <a:rPr lang="en-IN" sz="3200" dirty="0" smtClean="0">
                <a:solidFill>
                  <a:srgbClr val="002060"/>
                </a:solidFill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IN" sz="3200" dirty="0" smtClean="0">
                <a:solidFill>
                  <a:srgbClr val="002060"/>
                </a:solidFill>
              </a:rPr>
              <a:t>Mounting behaviour </a:t>
            </a:r>
          </a:p>
          <a:p>
            <a:pPr>
              <a:buFont typeface="Arial" pitchFamily="34" charset="0"/>
              <a:buChar char="•"/>
            </a:pPr>
            <a:endParaRPr lang="en-IN" sz="32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3200" dirty="0" smtClean="0">
              <a:solidFill>
                <a:srgbClr val="002060"/>
              </a:solidFill>
            </a:endParaRPr>
          </a:p>
          <a:p>
            <a:pPr>
              <a:buFont typeface="Arial" pitchFamily="34" charset="0"/>
              <a:buChar char="•"/>
            </a:pPr>
            <a:endParaRPr lang="en-IN" sz="3200" dirty="0" smtClean="0">
              <a:solidFill>
                <a:srgbClr val="002060"/>
              </a:solidFill>
            </a:endParaRPr>
          </a:p>
          <a:p>
            <a:endParaRPr lang="en-IN" dirty="0" smtClean="0">
              <a:solidFill>
                <a:srgbClr val="002060"/>
              </a:solidFill>
            </a:endParaRPr>
          </a:p>
          <a:p>
            <a:endParaRPr lang="en-IN" dirty="0" smtClean="0">
              <a:solidFill>
                <a:srgbClr val="002060"/>
              </a:solidFill>
            </a:endParaRPr>
          </a:p>
        </p:txBody>
      </p:sp>
      <p:pic>
        <p:nvPicPr>
          <p:cNvPr id="6" name="Picture 5" descr="MOUNTING COW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472" y="3929066"/>
            <a:ext cx="3857652" cy="2500330"/>
          </a:xfrm>
          <a:prstGeom prst="rect">
            <a:avLst/>
          </a:prstGeom>
        </p:spPr>
      </p:pic>
      <p:pic>
        <p:nvPicPr>
          <p:cNvPr id="7" name="Picture 6" descr="tough cow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00628" y="3429000"/>
            <a:ext cx="3717255" cy="2928958"/>
          </a:xfrm>
          <a:prstGeom prst="rect">
            <a:avLst/>
          </a:prstGeo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600" dirty="0" smtClean="0">
                <a:solidFill>
                  <a:schemeClr val="tx2">
                    <a:lumMod val="10000"/>
                  </a:schemeClr>
                </a:solidFill>
              </a:rPr>
              <a:t>PRIMARY  SEX  ORGAN  DEVELOPMENT</a:t>
            </a:r>
            <a:endParaRPr lang="en-US" sz="3600" dirty="0">
              <a:solidFill>
                <a:schemeClr val="tx2">
                  <a:lumMod val="10000"/>
                </a:schemeClr>
              </a:solidFill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Primary sex organ are ovary and testes in female and male animal respectively.</a:t>
            </a:r>
          </a:p>
          <a:p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Ovary and testes development and maturation occur in both sex.</a:t>
            </a:r>
          </a:p>
          <a:p>
            <a:r>
              <a:rPr lang="en-IN" dirty="0" err="1" smtClean="0">
                <a:solidFill>
                  <a:schemeClr val="accent4">
                    <a:lumMod val="50000"/>
                  </a:schemeClr>
                </a:solidFill>
              </a:rPr>
              <a:t>Folliculogenesis</a:t>
            </a:r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 and first Ovulation (</a:t>
            </a:r>
            <a:r>
              <a:rPr lang="en-IN" dirty="0" err="1" smtClean="0">
                <a:solidFill>
                  <a:schemeClr val="accent4">
                    <a:lumMod val="50000"/>
                  </a:schemeClr>
                </a:solidFill>
              </a:rPr>
              <a:t>estrus</a:t>
            </a:r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) occur in female animal at puberty stage .</a:t>
            </a:r>
          </a:p>
          <a:p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Spermatogenesis and first Ejaculation occur in male animal .</a:t>
            </a:r>
          </a:p>
          <a:p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Secondary sex organ development such as prostate gland , </a:t>
            </a:r>
            <a:r>
              <a:rPr lang="en-IN" dirty="0" err="1" smtClean="0">
                <a:solidFill>
                  <a:schemeClr val="accent4">
                    <a:lumMod val="50000"/>
                  </a:schemeClr>
                </a:solidFill>
              </a:rPr>
              <a:t>bulbourethral</a:t>
            </a:r>
            <a:r>
              <a:rPr lang="en-IN" dirty="0" smtClean="0">
                <a:solidFill>
                  <a:schemeClr val="accent4">
                    <a:lumMod val="50000"/>
                  </a:schemeClr>
                </a:solidFill>
              </a:rPr>
              <a:t> gland ,penis in male animal and uterus and vulva development  in female animal .</a:t>
            </a:r>
          </a:p>
          <a:p>
            <a:endParaRPr lang="en-US" dirty="0">
              <a:solidFill>
                <a:schemeClr val="accent2">
                  <a:lumMod val="50000"/>
                </a:schemeClr>
              </a:solidFill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dirty="0" smtClean="0">
                <a:solidFill>
                  <a:srgbClr val="C00000"/>
                </a:solidFill>
              </a:rPr>
              <a:t>AVERAGE       AGE     FOR     PUBERTY</a:t>
            </a:r>
            <a:endParaRPr lang="en-US" dirty="0">
              <a:solidFill>
                <a:srgbClr val="C00000"/>
              </a:solidFill>
            </a:endParaRP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</p:nvPr>
        </p:nvGraphicFramePr>
        <p:xfrm>
          <a:off x="304800" y="1554163"/>
          <a:ext cx="8686800" cy="4211320"/>
        </p:xfrm>
        <a:graphic>
          <a:graphicData uri="http://schemas.openxmlformats.org/drawingml/2006/table">
            <a:tbl>
              <a:tblPr firstRow="1" bandRow="1">
                <a:tableStyleId>{7DF18680-E054-41AD-8BC1-D1AEF772440D}</a:tableStyleId>
              </a:tblPr>
              <a:tblGrid>
                <a:gridCol w="2895600"/>
                <a:gridCol w="2895600"/>
                <a:gridCol w="2895600"/>
              </a:tblGrid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SPECIES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MALE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FEMALE</a:t>
                      </a:r>
                      <a:endParaRPr lang="en-US" dirty="0"/>
                    </a:p>
                  </a:txBody>
                  <a:tcPr marL="96520" marR="96520"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BOVINE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11  month</a:t>
                      </a:r>
                    </a:p>
                    <a:p>
                      <a:r>
                        <a:rPr lang="en-IN" dirty="0" smtClean="0"/>
                        <a:t>              (7-18)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11  month</a:t>
                      </a:r>
                    </a:p>
                    <a:p>
                      <a:r>
                        <a:rPr lang="en-IN" dirty="0" smtClean="0"/>
                        <a:t>         (9-24) </a:t>
                      </a:r>
                      <a:endParaRPr lang="en-US" dirty="0"/>
                    </a:p>
                  </a:txBody>
                  <a:tcPr marL="96520" marR="96520"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OVINE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7 month</a:t>
                      </a:r>
                    </a:p>
                    <a:p>
                      <a:r>
                        <a:rPr lang="en-IN" dirty="0" smtClean="0"/>
                        <a:t>               (6-9)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7 month</a:t>
                      </a:r>
                    </a:p>
                    <a:p>
                      <a:r>
                        <a:rPr lang="en-IN" dirty="0" smtClean="0"/>
                        <a:t>         (4-14)</a:t>
                      </a:r>
                      <a:endParaRPr lang="en-US" dirty="0"/>
                    </a:p>
                  </a:txBody>
                  <a:tcPr marL="96520" marR="96520"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PORCINE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7 month</a:t>
                      </a:r>
                    </a:p>
                    <a:p>
                      <a:r>
                        <a:rPr lang="en-IN" dirty="0" smtClean="0"/>
                        <a:t>               (5-8)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6 month</a:t>
                      </a:r>
                    </a:p>
                    <a:p>
                      <a:r>
                        <a:rPr lang="en-IN" dirty="0" smtClean="0"/>
                        <a:t>           (5-7) </a:t>
                      </a:r>
                      <a:endParaRPr lang="en-US" dirty="0"/>
                    </a:p>
                  </a:txBody>
                  <a:tcPr marL="96520" marR="96520"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EQUINE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 14 month</a:t>
                      </a:r>
                    </a:p>
                    <a:p>
                      <a:r>
                        <a:rPr lang="en-IN" dirty="0" smtClean="0"/>
                        <a:t>                (10-24)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18 month</a:t>
                      </a:r>
                    </a:p>
                    <a:p>
                      <a:r>
                        <a:rPr lang="en-IN" dirty="0" smtClean="0"/>
                        <a:t>              (12-19) </a:t>
                      </a:r>
                      <a:endParaRPr lang="en-US" dirty="0"/>
                    </a:p>
                  </a:txBody>
                  <a:tcPr marL="96520" marR="96520"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CANINE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 9 month</a:t>
                      </a:r>
                    </a:p>
                    <a:p>
                      <a:r>
                        <a:rPr lang="en-IN" baseline="0" dirty="0" smtClean="0"/>
                        <a:t>                (5-12)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12 month</a:t>
                      </a:r>
                    </a:p>
                    <a:p>
                      <a:r>
                        <a:rPr lang="en-IN" dirty="0" smtClean="0"/>
                        <a:t>               (6-24)  </a:t>
                      </a:r>
                      <a:endParaRPr lang="en-US" dirty="0"/>
                    </a:p>
                  </a:txBody>
                  <a:tcPr marL="96520" marR="96520"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FELINE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  9 month</a:t>
                      </a:r>
                    </a:p>
                    <a:p>
                      <a:r>
                        <a:rPr lang="en-IN" dirty="0" smtClean="0"/>
                        <a:t>                (8-10)</a:t>
                      </a:r>
                      <a:endParaRPr lang="en-US" dirty="0"/>
                    </a:p>
                  </a:txBody>
                  <a:tcPr marL="96520" marR="96520"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             8 month</a:t>
                      </a:r>
                    </a:p>
                    <a:p>
                      <a:r>
                        <a:rPr lang="en-IN" dirty="0" smtClean="0"/>
                        <a:t>                (4-12)</a:t>
                      </a:r>
                      <a:endParaRPr lang="en-US" dirty="0"/>
                    </a:p>
                  </a:txBody>
                  <a:tcPr marL="96520" marR="96520"/>
                </a:tc>
              </a:tr>
            </a:tbl>
          </a:graphicData>
        </a:graphic>
      </p:graphicFrame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Trek">
  <a:themeElements>
    <a:clrScheme name="Trek">
      <a:dk1>
        <a:sysClr val="windowText" lastClr="000000"/>
      </a:dk1>
      <a:lt1>
        <a:sysClr val="window" lastClr="FFFFFF"/>
      </a:lt1>
      <a:dk2>
        <a:srgbClr val="4E3B30"/>
      </a:dk2>
      <a:lt2>
        <a:srgbClr val="FBEEC9"/>
      </a:lt2>
      <a:accent1>
        <a:srgbClr val="F0A22E"/>
      </a:accent1>
      <a:accent2>
        <a:srgbClr val="A5644E"/>
      </a:accent2>
      <a:accent3>
        <a:srgbClr val="B58B80"/>
      </a:accent3>
      <a:accent4>
        <a:srgbClr val="C3986D"/>
      </a:accent4>
      <a:accent5>
        <a:srgbClr val="A19574"/>
      </a:accent5>
      <a:accent6>
        <a:srgbClr val="C17529"/>
      </a:accent6>
      <a:hlink>
        <a:srgbClr val="AD1F1F"/>
      </a:hlink>
      <a:folHlink>
        <a:srgbClr val="FFC42F"/>
      </a:folHlink>
    </a:clrScheme>
    <a:fontScheme name="Trek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隶书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Franklin Gothic Book"/>
        <a:ea typeface=""/>
        <a:cs typeface=""/>
        <a:font script="Jpan" typeface="HGｺﾞｼｯｸE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Trek">
      <a:fillStyleLst>
        <a:solidFill>
          <a:schemeClr val="phClr"/>
        </a:solidFill>
        <a:gradFill rotWithShape="1">
          <a:gsLst>
            <a:gs pos="0">
              <a:schemeClr val="phClr">
                <a:tint val="30000"/>
                <a:satMod val="250000"/>
              </a:schemeClr>
            </a:gs>
            <a:gs pos="72000">
              <a:schemeClr val="phClr">
                <a:tint val="75000"/>
                <a:satMod val="210000"/>
              </a:schemeClr>
            </a:gs>
            <a:gs pos="100000">
              <a:schemeClr val="phClr">
                <a:tint val="85000"/>
                <a:satMod val="21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5000"/>
                <a:shade val="85000"/>
                <a:satMod val="230000"/>
              </a:schemeClr>
            </a:gs>
            <a:gs pos="25000">
              <a:schemeClr val="phClr">
                <a:tint val="90000"/>
                <a:shade val="70000"/>
                <a:satMod val="220000"/>
              </a:schemeClr>
            </a:gs>
            <a:gs pos="50000">
              <a:schemeClr val="phClr">
                <a:tint val="90000"/>
                <a:shade val="58000"/>
                <a:satMod val="225000"/>
              </a:schemeClr>
            </a:gs>
            <a:gs pos="65000">
              <a:schemeClr val="phClr">
                <a:tint val="90000"/>
                <a:shade val="58000"/>
                <a:satMod val="225000"/>
              </a:schemeClr>
            </a:gs>
            <a:gs pos="80000">
              <a:schemeClr val="phClr">
                <a:tint val="90000"/>
                <a:shade val="69000"/>
                <a:satMod val="220000"/>
              </a:schemeClr>
            </a:gs>
            <a:gs pos="100000">
              <a:schemeClr val="phClr">
                <a:tint val="77000"/>
                <a:shade val="80000"/>
                <a:satMod val="230000"/>
              </a:schemeClr>
            </a:gs>
          </a:gsLst>
          <a:lin ang="5400000" scaled="1"/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0"/>
            </a:lightRig>
          </a:scene3d>
          <a:sp3d prstMaterial="metal">
            <a:bevelT w="10000" h="10000"/>
          </a:sp3d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bliqueTopLeft" fov="600000">
              <a:rot lat="0" lon="0" rev="0"/>
            </a:camera>
            <a:lightRig rig="balanced" dir="t">
              <a:rot lat="0" lon="0" rev="19200000"/>
            </a:lightRig>
          </a:scene3d>
          <a:sp3d contourW="12700" prstMaterial="matte">
            <a:bevelT w="60000" h="50800"/>
            <a:contourClr>
              <a:schemeClr val="phClr">
                <a:shade val="60000"/>
                <a:satMod val="110000"/>
              </a:schemeClr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05000"/>
              </a:schemeClr>
            </a:duotone>
          </a:blip>
          <a:tile tx="0" ty="0" sx="95000" sy="95000" flip="none" algn="t"/>
        </a:blipFill>
        <a:blipFill>
          <a:blip xmlns:r="http://schemas.openxmlformats.org/officeDocument/2006/relationships" r:embed="rId2">
            <a:duotone>
              <a:schemeClr val="phClr">
                <a:shade val="30000"/>
                <a:satMod val="455000"/>
              </a:schemeClr>
              <a:schemeClr val="phClr">
                <a:tint val="95000"/>
                <a:satMod val="120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Trek</Template>
  <TotalTime>2071</TotalTime>
  <Words>322</Words>
  <Application>Microsoft Office PowerPoint</Application>
  <PresentationFormat>On-screen Show (4:3)</PresentationFormat>
  <Paragraphs>92</Paragraphs>
  <Slides>17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Trek</vt:lpstr>
      <vt:lpstr>  DEPARTMENT OF VETERINARY GYNAECOLOGY AND OBSTETRICS           </vt:lpstr>
      <vt:lpstr>PUBERTY</vt:lpstr>
      <vt:lpstr>BEHAVIOUR    SIGN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SECONDARY    SEXUAL    CHARACTER</vt:lpstr>
      <vt:lpstr>Slide 13</vt:lpstr>
      <vt:lpstr>Slide 14</vt:lpstr>
      <vt:lpstr>Slide 15</vt:lpstr>
      <vt:lpstr>PRIMARY  SEX  ORGAN  DEVELOPMENT</vt:lpstr>
      <vt:lpstr>AVERAGE       AGE     FOR     PUBERTY</vt:lpstr>
    </vt:vector>
  </TitlesOfParts>
  <Company>HP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BIHAR VETERINARY COLLEGE ,PATNA   DEPARTMENT OF VETERINARY GYNAECOLOGY AND OBSTETRICS</dc:title>
  <dc:creator>Shikha</dc:creator>
  <cp:lastModifiedBy>hp</cp:lastModifiedBy>
  <cp:revision>155</cp:revision>
  <dcterms:created xsi:type="dcterms:W3CDTF">2020-02-16T00:48:23Z</dcterms:created>
  <dcterms:modified xsi:type="dcterms:W3CDTF">2021-01-27T02:09:06Z</dcterms:modified>
</cp:coreProperties>
</file>