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72" r:id="rId3"/>
    <p:sldId id="273" r:id="rId4"/>
    <p:sldId id="261" r:id="rId5"/>
    <p:sldId id="274" r:id="rId6"/>
    <p:sldId id="275" r:id="rId7"/>
    <p:sldId id="276" r:id="rId8"/>
    <p:sldId id="258" r:id="rId9"/>
    <p:sldId id="262" r:id="rId10"/>
    <p:sldId id="259" r:id="rId11"/>
    <p:sldId id="260" r:id="rId12"/>
    <p:sldId id="263" r:id="rId13"/>
    <p:sldId id="264" r:id="rId14"/>
    <p:sldId id="265" r:id="rId15"/>
    <p:sldId id="270" r:id="rId16"/>
    <p:sldId id="269" r:id="rId17"/>
    <p:sldId id="267" r:id="rId18"/>
    <p:sldId id="26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9D645-E021-44BB-AF12-208E1FF5FF4A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1A3A6-EEB7-4B0E-847E-C02C43F082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4295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1A3A6-EEB7-4B0E-847E-C02C43F082DA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2595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1A3A6-EEB7-4B0E-847E-C02C43F082DA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1952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1A3A6-EEB7-4B0E-847E-C02C43F082DA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6100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CB4D-8D91-42E4-B1E8-77E070BDAD73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8D38-AAEE-491B-B711-05593F39E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1789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CB4D-8D91-42E4-B1E8-77E070BDAD73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8D38-AAEE-491B-B711-05593F39E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999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CB4D-8D91-42E4-B1E8-77E070BDAD73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8D38-AAEE-491B-B711-05593F39E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329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CB4D-8D91-42E4-B1E8-77E070BDAD73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8D38-AAEE-491B-B711-05593F39E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091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CB4D-8D91-42E4-B1E8-77E070BDAD73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8D38-AAEE-491B-B711-05593F39E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374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CB4D-8D91-42E4-B1E8-77E070BDAD73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8D38-AAEE-491B-B711-05593F39E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5553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CB4D-8D91-42E4-B1E8-77E070BDAD73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8D38-AAEE-491B-B711-05593F39E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63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CB4D-8D91-42E4-B1E8-77E070BDAD73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8D38-AAEE-491B-B711-05593F39E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431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CB4D-8D91-42E4-B1E8-77E070BDAD73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8D38-AAEE-491B-B711-05593F39E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6552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CB4D-8D91-42E4-B1E8-77E070BDAD73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8D38-AAEE-491B-B711-05593F39E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28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CB4D-8D91-42E4-B1E8-77E070BDAD73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8D38-AAEE-491B-B711-05593F39E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416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DCB4D-8D91-42E4-B1E8-77E070BDAD73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C8D38-AAEE-491B-B711-05593F39E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959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533400"/>
            <a:ext cx="81534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ANIMAL GENETICS &amp; BREEDING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b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endParaRPr lang="en-US" sz="2800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UNIT – III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Principles of Animal Breeding</a:t>
            </a:r>
            <a: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400" b="1" dirty="0" smtClean="0">
                <a:solidFill>
                  <a:srgbClr val="00B05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Theory</a:t>
            </a:r>
            <a:endParaRPr lang="en-US" dirty="0">
              <a:solidFill>
                <a:srgbClr val="00B05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endParaRPr lang="en-US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3200" b="1" dirty="0" smtClean="0">
                <a:solidFill>
                  <a:schemeClr val="tx2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Inbreeding and its consequences</a:t>
            </a:r>
          </a:p>
          <a:p>
            <a:pPr algn="ctr"/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400" b="1" dirty="0">
                <a:solidFill>
                  <a:srgbClr val="7030A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Dr K G Mandal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Department of Animal Genetics &amp; Breeding </a:t>
            </a:r>
            <a:b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Bihar Veterinary College, Patna </a:t>
            </a:r>
            <a:b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Bihar Animal Sciences University, Patna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endParaRPr lang="en-IN" dirty="0"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6893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1671"/>
            <a:ext cx="10515600" cy="55852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(iii) Mating of cousin brother and sister: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A		B.</a:t>
            </a: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	1		2  ( 1 &amp; 2 Full-sibs)</a:t>
            </a: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	S		D   (S &amp; D cousin brother &amp; sister)</a:t>
            </a: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		X	  (X is an inbred individual)</a:t>
            </a:r>
            <a:endParaRPr lang="en-IN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936376" y="1532965"/>
            <a:ext cx="13448" cy="5109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765176" y="1532965"/>
            <a:ext cx="13448" cy="5109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36376" y="2568388"/>
            <a:ext cx="0" cy="57822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765176" y="2568388"/>
            <a:ext cx="0" cy="57822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949824" y="3550024"/>
            <a:ext cx="766482" cy="64545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004457" y="3550024"/>
            <a:ext cx="566057" cy="64545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119086" y="1532965"/>
            <a:ext cx="1646090" cy="5109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943100" y="1532965"/>
            <a:ext cx="1627414" cy="6151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051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9944"/>
            <a:ext cx="10515600" cy="5727020"/>
          </a:xfrm>
        </p:spPr>
        <p:txBody>
          <a:bodyPr/>
          <a:lstStyle/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IN" dirty="0" smtClean="0">
                <a:latin typeface="Comic Sans MS" panose="030F0702030302020204" pitchFamily="66" charset="0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Genetic consequences of inbreeding:</a:t>
            </a:r>
            <a:endParaRPr lang="en-IN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1. </a:t>
            </a:r>
            <a:r>
              <a:rPr lang="en-IN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Increases homozygosity in the population at the cost 	of heterozygosity.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2. 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It does not change the gene frequency in the 	population.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3. </a:t>
            </a:r>
            <a:r>
              <a:rPr lang="en-IN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All pairs of genes that segregate independently are 	made homozygous at the same rate.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4. </a:t>
            </a:r>
            <a:r>
              <a:rPr lang="en-IN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The rate of inbreeding in case of animals is much 	slower than the plants</a:t>
            </a:r>
            <a:r>
              <a:rPr lang="en-IN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	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5. Inbreeding causes fixation of genes in the inbred line.</a:t>
            </a:r>
            <a:endParaRPr lang="en-IN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4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2514"/>
            <a:ext cx="10515600" cy="5654449"/>
          </a:xfrm>
        </p:spPr>
        <p:txBody>
          <a:bodyPr/>
          <a:lstStyle/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IN" dirty="0">
                <a:latin typeface="Comic Sans MS" panose="030F0702030302020204" pitchFamily="66" charset="0"/>
              </a:rPr>
              <a:t> </a:t>
            </a:r>
            <a:r>
              <a:rPr lang="en-IN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Genetic effect of inbreeding can be illustrated with the following example considering a pair of alleles D &amp; d :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Assumption: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1. </a:t>
            </a:r>
            <a:r>
              <a:rPr lang="en-IN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Dealing with self fertilized plant.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2. </a:t>
            </a:r>
            <a:r>
              <a:rPr lang="en-IN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There is no selection for or against the dominant or 	recessive gene.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3. 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Parent generation contains 1600 individuals and are 	heterozygous for the same pair of genes.</a:t>
            </a:r>
            <a:endParaRPr lang="en-IN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730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0914"/>
            <a:ext cx="10515600" cy="5756049"/>
          </a:xfrm>
        </p:spPr>
        <p:txBody>
          <a:bodyPr/>
          <a:lstStyle/>
          <a:p>
            <a:pPr marL="0" indent="0">
              <a:buNone/>
            </a:pPr>
            <a:r>
              <a:rPr lang="en-IN" b="1" dirty="0" smtClean="0">
                <a:latin typeface="Comic Sans MS" panose="030F0702030302020204" pitchFamily="66" charset="0"/>
              </a:rPr>
              <a:t>Illustration:</a:t>
            </a: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755289"/>
              </p:ext>
            </p:extLst>
          </p:nvPr>
        </p:nvGraphicFramePr>
        <p:xfrm>
          <a:off x="838199" y="1503437"/>
          <a:ext cx="10062031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172">
                  <a:extLst>
                    <a:ext uri="{9D8B030D-6E8A-4147-A177-3AD203B41FA5}">
                      <a16:colId xmlns:a16="http://schemas.microsoft.com/office/drawing/2014/main" val="1005269590"/>
                    </a:ext>
                  </a:extLst>
                </a:gridCol>
                <a:gridCol w="1303694">
                  <a:extLst>
                    <a:ext uri="{9D8B030D-6E8A-4147-A177-3AD203B41FA5}">
                      <a16:colId xmlns:a16="http://schemas.microsoft.com/office/drawing/2014/main" val="3112674659"/>
                    </a:ext>
                  </a:extLst>
                </a:gridCol>
                <a:gridCol w="1437433">
                  <a:extLst>
                    <a:ext uri="{9D8B030D-6E8A-4147-A177-3AD203B41FA5}">
                      <a16:colId xmlns:a16="http://schemas.microsoft.com/office/drawing/2014/main" val="365410275"/>
                    </a:ext>
                  </a:extLst>
                </a:gridCol>
                <a:gridCol w="1177731">
                  <a:extLst>
                    <a:ext uri="{9D8B030D-6E8A-4147-A177-3AD203B41FA5}">
                      <a16:colId xmlns:a16="http://schemas.microsoft.com/office/drawing/2014/main" val="2325237056"/>
                    </a:ext>
                  </a:extLst>
                </a:gridCol>
                <a:gridCol w="1886857">
                  <a:extLst>
                    <a:ext uri="{9D8B030D-6E8A-4147-A177-3AD203B41FA5}">
                      <a16:colId xmlns:a16="http://schemas.microsoft.com/office/drawing/2014/main" val="530299213"/>
                    </a:ext>
                  </a:extLst>
                </a:gridCol>
                <a:gridCol w="1247711">
                  <a:extLst>
                    <a:ext uri="{9D8B030D-6E8A-4147-A177-3AD203B41FA5}">
                      <a16:colId xmlns:a16="http://schemas.microsoft.com/office/drawing/2014/main" val="1435422312"/>
                    </a:ext>
                  </a:extLst>
                </a:gridCol>
                <a:gridCol w="1437433">
                  <a:extLst>
                    <a:ext uri="{9D8B030D-6E8A-4147-A177-3AD203B41FA5}">
                      <a16:colId xmlns:a16="http://schemas.microsoft.com/office/drawing/2014/main" val="2460902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Generation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Genotypes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% homozygotes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Gene</a:t>
                      </a:r>
                      <a:r>
                        <a:rPr lang="en-IN" sz="2000" b="1" baseline="0" dirty="0" smtClean="0">
                          <a:latin typeface="Comic Sans MS" panose="030F0702030302020204" pitchFamily="66" charset="0"/>
                        </a:rPr>
                        <a:t> frequency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021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DD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err="1" smtClean="0">
                          <a:latin typeface="Comic Sans MS" panose="030F0702030302020204" pitchFamily="66" charset="0"/>
                        </a:rPr>
                        <a:t>Dd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err="1" smtClean="0">
                          <a:latin typeface="Comic Sans MS" panose="030F0702030302020204" pitchFamily="66" charset="0"/>
                        </a:rPr>
                        <a:t>dd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D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d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273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1600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0.5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0.5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553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400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800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400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50.0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0.5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0.5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62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400</a:t>
                      </a:r>
                      <a:r>
                        <a:rPr lang="en-IN" sz="2000" b="1" baseline="0" dirty="0" smtClean="0">
                          <a:latin typeface="Comic Sans MS" panose="030F0702030302020204" pitchFamily="66" charset="0"/>
                        </a:rPr>
                        <a:t> + 200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400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600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75.0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0.5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0.5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152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700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200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700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87.50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0.5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0.5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49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815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4457"/>
            <a:ext cx="10515600" cy="571250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IN" dirty="0" smtClean="0">
                <a:latin typeface="Comic Sans MS" panose="030F0702030302020204" pitchFamily="66" charset="0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General consequences of inbreeding :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1. 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Inbreeding increases homozygosity.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2.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It does not change the gene frequency.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3. </a:t>
            </a:r>
            <a:r>
              <a:rPr lang="en-IN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Inbreeding results into expression of hidden 	 	recessive genes in the population by making 	theme 	homozygous</a:t>
            </a:r>
            <a:r>
              <a:rPr lang="en-IN" sz="3200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4.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Inbreeding fixes characters in an inbred 	population.</a:t>
            </a:r>
            <a:endParaRPr lang="en-IN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53176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545"/>
            <a:ext cx="10515600" cy="5276418"/>
          </a:xfrm>
        </p:spPr>
        <p:txBody>
          <a:bodyPr/>
          <a:lstStyle/>
          <a:p>
            <a:pPr marL="0" indent="0" algn="just">
              <a:buNone/>
            </a:pPr>
            <a:r>
              <a:rPr lang="en-IN" dirty="0" smtClean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5</a:t>
            </a:r>
            <a:r>
              <a:rPr lang="en-IN" sz="3200" dirty="0">
                <a:latin typeface="Comic Sans MS" panose="030F0702030302020204" pitchFamily="66" charset="0"/>
              </a:rPr>
              <a:t>. </a:t>
            </a:r>
            <a:r>
              <a:rPr lang="en-IN" sz="3200" dirty="0">
                <a:solidFill>
                  <a:srgbClr val="7030A0"/>
                </a:solidFill>
                <a:latin typeface="Comic Sans MS" panose="030F0702030302020204" pitchFamily="66" charset="0"/>
              </a:rPr>
              <a:t>Inbreeding causes inbreeding depression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Decreasing in mean phenotypic value of the characters associated with fitness, reproduction and physiological efficiency due to inbreeding is known as inbreeding depression.</a:t>
            </a:r>
            <a:endParaRPr lang="en-IN" sz="32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6. </a:t>
            </a:r>
            <a:r>
              <a:rPr lang="en-IN" sz="3200" dirty="0">
                <a:solidFill>
                  <a:srgbClr val="7030A0"/>
                </a:solidFill>
                <a:latin typeface="Comic Sans MS" panose="030F0702030302020204" pitchFamily="66" charset="0"/>
              </a:rPr>
              <a:t>Inbreeding increases prepotency.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 </a:t>
            </a:r>
            <a:r>
              <a:rPr lang="en-IN" sz="3200" dirty="0">
                <a:solidFill>
                  <a:srgbClr val="00B050"/>
                </a:solidFill>
                <a:latin typeface="Comic Sans MS" panose="030F0702030302020204" pitchFamily="66" charset="0"/>
              </a:rPr>
              <a:t>Prepotency is the ability of an individual to stump of its 	characteristics to its progeny so that progeny resemble 	the parents.</a:t>
            </a:r>
            <a:endParaRPr lang="en-IN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17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3583"/>
            <a:ext cx="10515600" cy="56733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IN" dirty="0" smtClean="0">
                <a:latin typeface="Comic Sans MS" panose="030F0702030302020204" pitchFamily="66" charset="0"/>
              </a:rPr>
              <a:t> </a:t>
            </a:r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Use of inbreeding :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1. 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To determine the genetic worth of an individual.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2. </a:t>
            </a: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It is practiced for selection against a recessive gene.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3. </a:t>
            </a:r>
            <a:r>
              <a:rPr lang="en-IN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It is used to form different families and strains of 	lab animals.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4. 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Inbreeding combined with selection over a period of 	time results into development of new breeds.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5. </a:t>
            </a: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It is used for production of prepotent animals.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6. 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most important use of inbreeding is the 	production of inbred lines.</a:t>
            </a:r>
            <a:endParaRPr lang="en-IN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221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0330"/>
            <a:ext cx="10515600" cy="568663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IN" dirty="0" smtClean="0">
                <a:latin typeface="Comic Sans MS" panose="030F0702030302020204" pitchFamily="66" charset="0"/>
              </a:rPr>
              <a:t> </a:t>
            </a:r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Disadvantage: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1. </a:t>
            </a: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Inbreeding increases the frequency of undesirable 	traits in the population.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2. It exposes lethal and </a:t>
            </a:r>
            <a:r>
              <a:rPr lang="en-IN" dirty="0" err="1" smtClean="0">
                <a:latin typeface="Comic Sans MS" panose="030F0702030302020204" pitchFamily="66" charset="0"/>
              </a:rPr>
              <a:t>sublethal</a:t>
            </a:r>
            <a:r>
              <a:rPr lang="en-IN" dirty="0" smtClean="0">
                <a:latin typeface="Comic Sans MS" panose="030F0702030302020204" pitchFamily="66" charset="0"/>
              </a:rPr>
              <a:t> genes by making them 	homozygous.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3. </a:t>
            </a:r>
            <a:r>
              <a:rPr lang="en-IN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 traits related to fitness (survivability, 	reproduction and physiological efficiency) and vigour are 	reduced in farm and laboratory animals.</a:t>
            </a:r>
            <a:endParaRPr lang="en-IN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245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8764"/>
            <a:ext cx="10515600" cy="5678199"/>
          </a:xfrm>
        </p:spPr>
        <p:txBody>
          <a:bodyPr/>
          <a:lstStyle/>
          <a:p>
            <a:pPr marL="0" indent="0">
              <a:buNone/>
            </a:pPr>
            <a:endParaRPr lang="en-IN" sz="96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9600" b="1" dirty="0">
                <a:latin typeface="Comic Sans MS" panose="030F0702030302020204" pitchFamily="66" charset="0"/>
              </a:rPr>
              <a:t>	</a:t>
            </a:r>
            <a:r>
              <a:rPr lang="en-IN" sz="96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THANK 	YOU</a:t>
            </a:r>
            <a:endParaRPr lang="en-IN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4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Inbreeding:</a:t>
            </a:r>
            <a:r>
              <a:rPr lang="en-IN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Mating of individuals which are more closely related to each other than the average relationship of the population concerned.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Related individuals:</a:t>
            </a:r>
            <a:r>
              <a:rPr lang="en-IN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Two individuals are said to be related if they have common ancestor in the preceding 4 – 6 generations of their pedigree.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Ancestor:</a:t>
            </a:r>
            <a:r>
              <a:rPr lang="en-IN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An individual which transmits its genetic material to the descendants. 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Descendant:</a:t>
            </a:r>
            <a:r>
              <a:rPr lang="en-IN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An individual who receives some of its genetic material from the ancestor.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881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3143"/>
            <a:ext cx="10515600" cy="552382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Common ancestor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Individual who transmits its genetic materials to the inbred through sire’s and dam’s pedigree of </a:t>
            </a:r>
            <a:r>
              <a:rPr lang="en-IN" dirty="0">
                <a:solidFill>
                  <a:srgbClr val="0070C0"/>
                </a:solidFill>
                <a:latin typeface="Comic Sans MS" panose="030F0702030302020204" pitchFamily="66" charset="0"/>
              </a:rPr>
              <a:t>the </a:t>
            </a: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inbred individual is known as common ancestor.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Inbred:</a:t>
            </a: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The individual which is produced by mating of relatives is known as inbred.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b="1" dirty="0">
                <a:solidFill>
                  <a:srgbClr val="FF0000"/>
                </a:solidFill>
                <a:latin typeface="Comic Sans MS" panose="030F0702030302020204" pitchFamily="66" charset="0"/>
              </a:rPr>
              <a:t>Pedigree:</a:t>
            </a:r>
            <a:r>
              <a:rPr lang="en-IN" dirty="0">
                <a:solidFill>
                  <a:srgbClr val="0070C0"/>
                </a:solidFill>
                <a:latin typeface="Comic Sans MS" panose="030F0702030302020204" pitchFamily="66" charset="0"/>
              </a:rPr>
              <a:t> Systematic list of all ancestors to which an individual is genetically related</a:t>
            </a: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Application of pedigree: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b="1" dirty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en-IN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i</a:t>
            </a: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) To estimate breeding value based on pedigree record.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(ii) To facilitate early selection based on pedigree record.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(iii) To estimate genetic parameter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(iv) To formulate breeding plan</a:t>
            </a:r>
            <a:endParaRPr lang="en-IN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55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5000"/>
            <a:ext cx="10515600" cy="5541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Inbreeding:</a:t>
            </a:r>
          </a:p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Example :   (</a:t>
            </a:r>
            <a:r>
              <a:rPr lang="en-IN" dirty="0" err="1" smtClean="0">
                <a:latin typeface="Comic Sans MS" panose="030F0702030302020204" pitchFamily="66" charset="0"/>
              </a:rPr>
              <a:t>i</a:t>
            </a:r>
            <a:r>
              <a:rPr lang="en-IN" dirty="0" smtClean="0">
                <a:latin typeface="Comic Sans MS" panose="030F0702030302020204" pitchFamily="66" charset="0"/>
              </a:rPr>
              <a:t>) </a:t>
            </a:r>
            <a:r>
              <a:rPr lang="en-IN" dirty="0" err="1" smtClean="0">
                <a:latin typeface="Comic Sans MS" panose="030F0702030302020204" pitchFamily="66" charset="0"/>
              </a:rPr>
              <a:t>Selfing</a:t>
            </a:r>
            <a:endParaRPr lang="en-IN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		(ii) Full – sib mating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	(iii) Half-sib mating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	(iv) Parent-offspring mating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	(v) Mating of cousin brother – sister, etc.</a:t>
            </a:r>
          </a:p>
          <a:p>
            <a:endParaRPr lang="en-IN" dirty="0" smtClean="0">
              <a:latin typeface="Comic Sans MS" panose="030F0702030302020204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Classification </a:t>
            </a:r>
            <a:r>
              <a:rPr lang="en-IN" b="1" dirty="0">
                <a:solidFill>
                  <a:srgbClr val="FF0000"/>
                </a:solidFill>
                <a:latin typeface="Comic Sans MS" panose="030F0702030302020204" pitchFamily="66" charset="0"/>
              </a:rPr>
              <a:t>of Inbreeding</a:t>
            </a:r>
            <a:r>
              <a:rPr lang="en-IN" dirty="0">
                <a:solidFill>
                  <a:srgbClr val="FF0000"/>
                </a:solidFill>
                <a:latin typeface="Comic Sans MS" panose="030F0702030302020204" pitchFamily="66" charset="0"/>
              </a:rPr>
              <a:t> :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1</a:t>
            </a:r>
            <a:r>
              <a:rPr lang="en-IN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r>
              <a:rPr lang="en-IN" b="1" dirty="0">
                <a:solidFill>
                  <a:srgbClr val="002060"/>
                </a:solidFill>
                <a:latin typeface="Comic Sans MS" panose="030F0702030302020204" pitchFamily="66" charset="0"/>
              </a:rPr>
              <a:t> Close breeding:</a:t>
            </a:r>
            <a:r>
              <a:rPr lang="en-IN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	</a:t>
            </a:r>
            <a:r>
              <a:rPr lang="en-IN" dirty="0">
                <a:solidFill>
                  <a:srgbClr val="7030A0"/>
                </a:solidFill>
                <a:latin typeface="Comic Sans MS" panose="030F0702030302020204" pitchFamily="66" charset="0"/>
              </a:rPr>
              <a:t>Mating of more closely related individuals.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Example:    (</a:t>
            </a:r>
            <a:r>
              <a:rPr lang="en-IN" dirty="0" err="1">
                <a:latin typeface="Comic Sans MS" panose="030F0702030302020204" pitchFamily="66" charset="0"/>
              </a:rPr>
              <a:t>i</a:t>
            </a:r>
            <a:r>
              <a:rPr lang="en-IN" dirty="0">
                <a:latin typeface="Comic Sans MS" panose="030F0702030302020204" pitchFamily="66" charset="0"/>
              </a:rPr>
              <a:t>) </a:t>
            </a:r>
            <a:r>
              <a:rPr lang="en-IN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Selfing</a:t>
            </a:r>
            <a:r>
              <a:rPr lang="en-IN" dirty="0">
                <a:solidFill>
                  <a:srgbClr val="002060"/>
                </a:solidFill>
                <a:latin typeface="Comic Sans MS" panose="030F0702030302020204" pitchFamily="66" charset="0"/>
              </a:rPr>
              <a:t> – the closest form of inbreeding</a:t>
            </a:r>
            <a:r>
              <a:rPr lang="en-IN" dirty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		(ii) </a:t>
            </a:r>
            <a:r>
              <a:rPr lang="en-IN" dirty="0">
                <a:solidFill>
                  <a:srgbClr val="002060"/>
                </a:solidFill>
                <a:latin typeface="Comic Sans MS" panose="030F0702030302020204" pitchFamily="66" charset="0"/>
              </a:rPr>
              <a:t>Parent – offspring mating</a:t>
            </a:r>
          </a:p>
          <a:p>
            <a:pPr marL="0" indent="0">
              <a:buNone/>
            </a:pPr>
            <a:r>
              <a:rPr lang="en-IN" dirty="0">
                <a:solidFill>
                  <a:srgbClr val="002060"/>
                </a:solidFill>
                <a:latin typeface="Comic Sans MS" panose="030F0702030302020204" pitchFamily="66" charset="0"/>
              </a:rPr>
              <a:t>			(iii) Full-sib mating</a:t>
            </a:r>
          </a:p>
        </p:txBody>
      </p:sp>
    </p:spTree>
    <p:extLst>
      <p:ext uri="{BB962C8B-B14F-4D97-AF65-F5344CB8AC3E}">
        <p14:creationId xmlns:p14="http://schemas.microsoft.com/office/powerpoint/2010/main" val="749246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5429"/>
            <a:ext cx="10515600" cy="599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Diagrammatic presentation of close breeding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Full-sib mating:	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		</a:t>
            </a:r>
            <a:r>
              <a:rPr lang="en-IN" dirty="0" smtClean="0">
                <a:latin typeface="Comic Sans MS" panose="030F0702030302020204" pitchFamily="66" charset="0"/>
              </a:rPr>
              <a:t>S</a:t>
            </a:r>
            <a:r>
              <a:rPr lang="en-IN" dirty="0">
                <a:latin typeface="Comic Sans MS" panose="030F0702030302020204" pitchFamily="66" charset="0"/>
              </a:rPr>
              <a:t>		</a:t>
            </a:r>
            <a:r>
              <a:rPr lang="en-IN" dirty="0" smtClean="0">
                <a:latin typeface="Comic Sans MS" panose="030F0702030302020204" pitchFamily="66" charset="0"/>
              </a:rPr>
              <a:t>A	Where, X = Offspring</a:t>
            </a:r>
            <a:endParaRPr lang="en-IN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	</a:t>
            </a:r>
            <a:r>
              <a:rPr lang="en-IN" dirty="0" smtClean="0">
                <a:latin typeface="Comic Sans MS" panose="030F0702030302020204" pitchFamily="66" charset="0"/>
              </a:rPr>
              <a:t>X					S &amp; D = Full-sibs	</a:t>
            </a:r>
            <a:endParaRPr lang="en-IN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		D		</a:t>
            </a:r>
            <a:r>
              <a:rPr lang="en-IN" dirty="0" smtClean="0">
                <a:latin typeface="Comic Sans MS" panose="030F0702030302020204" pitchFamily="66" charset="0"/>
              </a:rPr>
              <a:t>B		A &amp; B = Parents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Parent – offspring mating: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				S (sire)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	(offspring)	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X		D (daughter)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( Arrow diagram showing pedigree of inbred individual X)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	</a:t>
            </a:r>
            <a:endParaRPr lang="en-IN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048000" y="1524004"/>
            <a:ext cx="580571" cy="36285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3048000" y="2002974"/>
            <a:ext cx="580571" cy="3773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933371" y="2474691"/>
            <a:ext cx="1502230" cy="72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933371" y="1436919"/>
            <a:ext cx="1516744" cy="5805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3933371" y="1596575"/>
            <a:ext cx="1502230" cy="7547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933373" y="1582058"/>
            <a:ext cx="1567541" cy="82731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4078518" y="4122064"/>
            <a:ext cx="1422396" cy="7256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617029" y="3454404"/>
            <a:ext cx="0" cy="4209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078514" y="3360061"/>
            <a:ext cx="1306287" cy="70394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478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229" y="522514"/>
            <a:ext cx="10515600" cy="5712506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Bracketed diagram showing full-sib mating: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		A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	S		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		B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X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		A	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	D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		B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	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			</a:t>
            </a:r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9" name="Left Brace 8"/>
          <p:cNvSpPr/>
          <p:nvPr/>
        </p:nvSpPr>
        <p:spPr>
          <a:xfrm>
            <a:off x="2293257" y="1524000"/>
            <a:ext cx="391886" cy="242388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Left Brace 9"/>
          <p:cNvSpPr/>
          <p:nvPr/>
        </p:nvSpPr>
        <p:spPr>
          <a:xfrm>
            <a:off x="3526971" y="1030514"/>
            <a:ext cx="101600" cy="1451429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Left Brace 10"/>
          <p:cNvSpPr/>
          <p:nvPr/>
        </p:nvSpPr>
        <p:spPr>
          <a:xfrm>
            <a:off x="3541494" y="3077028"/>
            <a:ext cx="101600" cy="1393371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5740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2857"/>
            <a:ext cx="10515600" cy="5814106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Arrow diagram showing continuous full-sib mating: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			S		1		A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		X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				D		2		B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Direction of arrow indicates flow of genetic material. “X” is an inbred offspring produced by mating of full-sibs S &amp; D.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 S &amp; D are produced by mating of another full-sibs 1 &amp; 2.</a:t>
            </a:r>
            <a:endParaRPr lang="en-IN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106057" y="1146629"/>
            <a:ext cx="1422400" cy="87085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4884057" y="1146628"/>
            <a:ext cx="1524000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662057" y="3127828"/>
            <a:ext cx="1494972" cy="362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6662057" y="1299029"/>
            <a:ext cx="1494972" cy="15893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662057" y="1146629"/>
            <a:ext cx="160745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662057" y="1320800"/>
            <a:ext cx="1607457" cy="15675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4833257" y="1320800"/>
            <a:ext cx="1422400" cy="16183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833257" y="1299029"/>
            <a:ext cx="1574800" cy="16909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3106057" y="2144486"/>
            <a:ext cx="1397000" cy="94342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884057" y="3127828"/>
            <a:ext cx="1447800" cy="362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8649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2600"/>
            <a:ext cx="10515600" cy="5694363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dirty="0" smtClean="0">
                <a:latin typeface="Comic Sans MS" panose="030F0702030302020204" pitchFamily="66" charset="0"/>
              </a:rPr>
              <a:t>2.</a:t>
            </a:r>
            <a:r>
              <a:rPr lang="en-IN" b="1" dirty="0" smtClean="0">
                <a:latin typeface="Comic Sans MS" panose="030F0702030302020204" pitchFamily="66" charset="0"/>
              </a:rPr>
              <a:t> </a:t>
            </a:r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Line breeding:</a:t>
            </a:r>
            <a:r>
              <a:rPr lang="en-IN" dirty="0" smtClean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It is a form of inbreeding in which an attempt is made to increase the frequency of superior genes of an outstanding ancestor among the </a:t>
            </a:r>
            <a:r>
              <a:rPr lang="en-IN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inbreds</a:t>
            </a:r>
            <a:r>
              <a:rPr lang="en-IN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of future generations.</a:t>
            </a:r>
          </a:p>
          <a:p>
            <a:pPr marL="0" indent="0" algn="just">
              <a:buNone/>
            </a:pPr>
            <a:r>
              <a:rPr lang="en-IN" dirty="0" smtClean="0">
                <a:latin typeface="Comic Sans MS" panose="030F0702030302020204" pitchFamily="66" charset="0"/>
              </a:rPr>
              <a:t>	Example :   (</a:t>
            </a:r>
            <a:r>
              <a:rPr lang="en-IN" dirty="0" err="1" smtClean="0">
                <a:latin typeface="Comic Sans MS" panose="030F0702030302020204" pitchFamily="66" charset="0"/>
              </a:rPr>
              <a:t>i</a:t>
            </a:r>
            <a:r>
              <a:rPr lang="en-IN" dirty="0" smtClean="0">
                <a:latin typeface="Comic Sans MS" panose="030F0702030302020204" pitchFamily="66" charset="0"/>
              </a:rPr>
              <a:t>) 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Half-sib mating</a:t>
            </a:r>
          </a:p>
          <a:p>
            <a:pPr marL="0" indent="0" algn="just">
              <a:buNone/>
            </a:pPr>
            <a:r>
              <a:rPr lang="en-GB" dirty="0">
                <a:solidFill>
                  <a:srgbClr val="00B050"/>
                </a:solidFill>
                <a:latin typeface="Comic Sans MS" panose="030F0702030302020204" pitchFamily="66" charset="0"/>
              </a:rPr>
              <a:t>	</a:t>
            </a:r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				</a:t>
            </a:r>
            <a:r>
              <a:rPr lang="en-GB" dirty="0" smtClean="0">
                <a:latin typeface="Comic Sans MS" panose="030F0702030302020204" pitchFamily="66" charset="0"/>
              </a:rPr>
              <a:t>S</a:t>
            </a:r>
          </a:p>
          <a:p>
            <a:pPr marL="0" indent="0" algn="just"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			X			A</a:t>
            </a:r>
          </a:p>
          <a:p>
            <a:pPr marL="0" indent="0" algn="just"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				D</a:t>
            </a:r>
            <a:endParaRPr lang="en-IN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GB" dirty="0" smtClean="0">
                <a:latin typeface="Comic Sans MS" panose="030F0702030302020204" pitchFamily="66" charset="0"/>
              </a:rPr>
              <a:t>Where,	X = inbred offspring produced by mating of half-sibs S &amp; D. “A” is the common ancestor which transmitted the genetic material to the inbred individual “X” through S &amp; D. </a:t>
            </a:r>
            <a:endParaRPr lang="en-IN" sz="32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862286" y="2873829"/>
            <a:ext cx="580571" cy="4209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4862286" y="3447143"/>
            <a:ext cx="580572" cy="3991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747657" y="2873829"/>
            <a:ext cx="1516744" cy="4922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747657" y="3447143"/>
            <a:ext cx="1516743" cy="3991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030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0657"/>
            <a:ext cx="10515600" cy="55927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IN" dirty="0">
                <a:latin typeface="Comic Sans MS" panose="030F0702030302020204" pitchFamily="66" charset="0"/>
              </a:rPr>
              <a:t>(ii) </a:t>
            </a:r>
            <a:r>
              <a:rPr lang="en-IN" dirty="0">
                <a:solidFill>
                  <a:srgbClr val="0070C0"/>
                </a:solidFill>
                <a:latin typeface="Comic Sans MS" panose="030F0702030302020204" pitchFamily="66" charset="0"/>
              </a:rPr>
              <a:t>Mating of a sire continuously with its daughter, grand daughter, grate grand daughter, and so on, so that superior genes of </a:t>
            </a: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an outstanding </a:t>
            </a:r>
            <a:r>
              <a:rPr lang="en-IN" dirty="0">
                <a:solidFill>
                  <a:srgbClr val="0070C0"/>
                </a:solidFill>
                <a:latin typeface="Comic Sans MS" panose="030F0702030302020204" pitchFamily="66" charset="0"/>
              </a:rPr>
              <a:t>sire persist among the progeny</a:t>
            </a:r>
            <a:r>
              <a:rPr lang="en-IN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				</a:t>
            </a:r>
            <a:r>
              <a:rPr lang="en-IN" sz="3200" dirty="0" smtClean="0">
                <a:latin typeface="Comic Sans MS" panose="030F0702030302020204" pitchFamily="66" charset="0"/>
              </a:rPr>
              <a:t>		S (sire) D (dam)</a:t>
            </a:r>
          </a:p>
          <a:p>
            <a:pPr marL="0" indent="0" algn="just">
              <a:buNone/>
            </a:pPr>
            <a:r>
              <a:rPr lang="en-GB" sz="3200" dirty="0">
                <a:latin typeface="Comic Sans MS" panose="030F0702030302020204" pitchFamily="66" charset="0"/>
              </a:rPr>
              <a:t>	</a:t>
            </a:r>
            <a:r>
              <a:rPr lang="en-GB" sz="3200" dirty="0" smtClean="0">
                <a:latin typeface="Comic Sans MS" panose="030F0702030302020204" pitchFamily="66" charset="0"/>
              </a:rPr>
              <a:t>					</a:t>
            </a:r>
            <a:endParaRPr lang="en-IN" sz="32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IN" sz="32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d3			d2  </a:t>
            </a: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d1 (Daughter)</a:t>
            </a:r>
          </a:p>
          <a:p>
            <a:pPr marL="0" indent="0" algn="just">
              <a:buNone/>
            </a:pPr>
            <a:r>
              <a:rPr lang="en-GB" sz="3200" dirty="0" smtClean="0">
                <a:latin typeface="Comic Sans MS" panose="030F0702030302020204" pitchFamily="66" charset="0"/>
              </a:rPr>
              <a:t>Where, </a:t>
            </a:r>
          </a:p>
          <a:p>
            <a:pPr marL="0" indent="0" algn="just">
              <a:buNone/>
            </a:pPr>
            <a:r>
              <a:rPr lang="en-GB" sz="3200" dirty="0" smtClean="0">
                <a:latin typeface="Comic Sans MS" panose="030F0702030302020204" pitchFamily="66" charset="0"/>
              </a:rPr>
              <a:t>	d2 = grand daughter  </a:t>
            </a:r>
          </a:p>
          <a:p>
            <a:pPr marL="0" indent="0" algn="just">
              <a:buNone/>
            </a:pPr>
            <a:r>
              <a:rPr lang="en-GB" sz="3200" dirty="0" smtClean="0">
                <a:latin typeface="Comic Sans MS" panose="030F0702030302020204" pitchFamily="66" charset="0"/>
              </a:rPr>
              <a:t>	d3 = great grand daughter</a:t>
            </a:r>
            <a:endParaRPr lang="en-IN" dirty="0"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776686" y="2119086"/>
            <a:ext cx="1702707" cy="158931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479393" y="2119086"/>
            <a:ext cx="9751" cy="158931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7616370" y="2119086"/>
            <a:ext cx="1324430" cy="158931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3251200" y="2119086"/>
            <a:ext cx="4100968" cy="17489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096000" y="3889829"/>
            <a:ext cx="1199243" cy="4354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3251200" y="3868061"/>
            <a:ext cx="2149928" cy="2176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844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313</Words>
  <Application>Microsoft Office PowerPoint</Application>
  <PresentationFormat>Widescreen</PresentationFormat>
  <Paragraphs>163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Aharoni</vt:lpstr>
      <vt:lpstr>Arial</vt:lpstr>
      <vt:lpstr>Calibri</vt:lpstr>
      <vt:lpstr>Calibri Light</vt:lpstr>
      <vt:lpstr>Comic Sans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Dr K G Mandal</cp:lastModifiedBy>
  <cp:revision>65</cp:revision>
  <dcterms:created xsi:type="dcterms:W3CDTF">2020-06-25T08:49:40Z</dcterms:created>
  <dcterms:modified xsi:type="dcterms:W3CDTF">2021-04-27T05:19:55Z</dcterms:modified>
</cp:coreProperties>
</file>