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584" r:id="rId2"/>
    <p:sldId id="585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61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169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26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16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54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29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94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910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96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>
                <a:solidFill>
                  <a:srgbClr val="7030A0"/>
                </a:solidFill>
                <a:latin typeface="Bell MT" panose="02020503060305020303" pitchFamily="18" charset="0"/>
              </a:rPr>
              <a:t>Patna-800014</a:t>
            </a:r>
            <a:endParaRPr lang="en-US" sz="2000" b="1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317460" y="83983"/>
            <a:ext cx="5976664" cy="190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Ascaridia</a:t>
            </a:r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galli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(Poultry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Ascarid worm)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21" descr="Laying Hen Stock Illustrations – 478 Laying Hen Stock Illustrations,  Vectors &amp; Clipart - Dreamstim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4"/>
          <a:stretch/>
        </p:blipFill>
        <p:spPr bwMode="auto">
          <a:xfrm>
            <a:off x="3419872" y="1985590"/>
            <a:ext cx="2512695" cy="2454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File:Ascaridia galli.jpg - Wikimedia Commons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0"/>
          <a:stretch/>
        </p:blipFill>
        <p:spPr bwMode="auto">
          <a:xfrm rot="20692696">
            <a:off x="1509419" y="2903428"/>
            <a:ext cx="2400300" cy="179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eterakis gallinarum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202" r="31311"/>
          <a:stretch/>
        </p:blipFill>
        <p:spPr bwMode="auto">
          <a:xfrm rot="19803179">
            <a:off x="5692745" y="2379380"/>
            <a:ext cx="1114425" cy="1552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6091433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4041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algn="just"/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F670C3-9969-4BA6-A3B9-AFC98EE9BC14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US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59732" y="1556792"/>
            <a:ext cx="450050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Final Hosts </a:t>
            </a:r>
            <a:r>
              <a:rPr lang="en-US" b="1" dirty="0">
                <a:latin typeface="Arial Rounded MT Bold" panose="020F0704030504030204" pitchFamily="34" charset="0"/>
              </a:rPr>
              <a:t>: Domestic &amp; wild </a:t>
            </a:r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birds</a:t>
            </a:r>
          </a:p>
          <a:p>
            <a:pPr algn="ctr"/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Location: </a:t>
            </a:r>
            <a:r>
              <a:rPr lang="en-US" b="1" dirty="0">
                <a:latin typeface="Arial Rounded MT Bold" panose="020F0704030504030204" pitchFamily="34" charset="0"/>
              </a:rPr>
              <a:t>Small Intestine</a:t>
            </a:r>
          </a:p>
          <a:p>
            <a:pPr algn="ctr"/>
            <a:endParaRPr lang="en-US" sz="1800" dirty="0">
              <a:solidFill>
                <a:srgbClr val="01020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Largest nematode of poultry </a:t>
            </a:r>
            <a:endParaRPr lang="en-IN" sz="2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28778-BBF9-4D08-96EC-B320FB5A3F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5" y="4717630"/>
            <a:ext cx="2597150" cy="206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05E65-FF0D-4D92-9DBE-58D5A2017AD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6974" r="1946" b="49624"/>
          <a:stretch/>
        </p:blipFill>
        <p:spPr bwMode="auto">
          <a:xfrm>
            <a:off x="2732886" y="4717630"/>
            <a:ext cx="3279274" cy="2140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A1329-3A67-4CDD-B57D-276B7BB2E0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01" y="4585579"/>
            <a:ext cx="3157517" cy="2197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080236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4032448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Males are 50-76 mm whereas Females are  72-116 mm long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Worms are stout, densely white and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oesophagus</a:t>
            </a:r>
            <a:r>
              <a:rPr lang="en-US" sz="2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has no posterior bulb.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Male worm has 10 pairs anal papillae.</a:t>
            </a:r>
            <a:endParaRPr lang="en-US" sz="20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Egg</a:t>
            </a:r>
            <a:r>
              <a:rPr lang="en-US" sz="2000" spc="14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is</a:t>
            </a:r>
            <a:r>
              <a:rPr lang="en-US" sz="2000" spc="14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oval</a:t>
            </a:r>
            <a:r>
              <a:rPr lang="en-US" sz="2000" spc="14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with</a:t>
            </a:r>
            <a:r>
              <a:rPr lang="en-US" sz="2000" spc="14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smooth</a:t>
            </a:r>
            <a:r>
              <a:rPr lang="en-US" sz="2000" spc="14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shells</a:t>
            </a:r>
            <a:endParaRPr lang="en-IN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6871E-EB8D-4427-9720-FBD9796A73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1432560" cy="108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78078-97EE-4BBB-9566-5E73C1816A6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8100" r="14974" b="4932"/>
          <a:stretch/>
        </p:blipFill>
        <p:spPr bwMode="auto">
          <a:xfrm>
            <a:off x="5218375" y="2276872"/>
            <a:ext cx="3314065" cy="278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A3339C-C080-4A96-BD3A-58E4DD3D34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0" y="766825"/>
            <a:ext cx="2090663" cy="139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344493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3888432" cy="62181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Transport host: Earthworm</a:t>
            </a:r>
          </a:p>
          <a:p>
            <a:pPr algn="just"/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Transmission:</a:t>
            </a:r>
            <a:endParaRPr lang="en-US" dirty="0">
              <a:solidFill>
                <a:srgbClr val="010202"/>
              </a:solidFill>
              <a:latin typeface="Arial Rounded MT Bold" panose="020F0704030504030204" pitchFamily="34" charset="0"/>
            </a:endParaRP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1115616" y="2718"/>
            <a:ext cx="5940660" cy="599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219" y="3140968"/>
            <a:ext cx="4860032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Transmission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 through </a:t>
            </a:r>
          </a:p>
          <a:p>
            <a:pPr marL="342900" lvl="0" indent="-342900" algn="ctr">
              <a:buAutoNum type="arabicPeriod"/>
            </a:pPr>
            <a:r>
              <a:rPr lang="en-US" b="1" dirty="0">
                <a:solidFill>
                  <a:srgbClr val="010202"/>
                </a:solidFill>
                <a:latin typeface="Arial Rounded MT Bold" panose="020F0704030504030204" pitchFamily="34" charset="0"/>
                <a:ea typeface="Schoolbook Uralic"/>
                <a:cs typeface="Schoolbook Uralic"/>
              </a:rPr>
              <a:t>I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ngestion of infective egg containing</a:t>
            </a:r>
            <a:r>
              <a:rPr lang="en-US" sz="1800" b="1" spc="-15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L</a:t>
            </a:r>
            <a:r>
              <a:rPr lang="en-US" sz="1800" b="1" baseline="-250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2  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with food or water</a:t>
            </a:r>
          </a:p>
          <a:p>
            <a:pPr marL="342900" indent="-342900" algn="ctr">
              <a:buFontTx/>
              <a:buAutoNum type="arabicPeriod"/>
            </a:pPr>
            <a:r>
              <a:rPr lang="en-US" sz="1800" spc="-2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Eggs</a:t>
            </a:r>
            <a:r>
              <a:rPr lang="en-US" sz="1800" spc="-6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are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sometimes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ingested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by</a:t>
            </a:r>
            <a:r>
              <a:rPr lang="en-US" sz="1800" spc="-6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earthworms,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which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may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act</a:t>
            </a:r>
            <a:r>
              <a:rPr lang="en-US" sz="1800" spc="-6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as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transport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host. </a:t>
            </a:r>
            <a:r>
              <a:rPr lang="en-US" spc="-25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o,  ingestion of earthworm containing L</a:t>
            </a:r>
            <a:r>
              <a:rPr lang="en-US" sz="1800" spc="-25" baseline="-25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2 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larva</a:t>
            </a:r>
            <a:r>
              <a:rPr lang="en-IN" spc="-25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</a:t>
            </a:r>
            <a:endParaRPr lang="en-US" sz="1800" b="1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lvl="0" algn="ctr"/>
            <a:endParaRPr lang="en-US" sz="1800" b="1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lvl="0" algn="ctr"/>
            <a:r>
              <a:rPr lang="en-US" sz="1800" b="1" baseline="-250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E7FA3-58C1-4B9E-97D5-EF22048497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700808"/>
            <a:ext cx="403244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085C319-4C18-4600-823E-47EFC9F8C2BB}"/>
              </a:ext>
            </a:extLst>
          </p:cNvPr>
          <p:cNvSpPr/>
          <p:nvPr/>
        </p:nvSpPr>
        <p:spPr>
          <a:xfrm rot="2163920">
            <a:off x="3870178" y="5049179"/>
            <a:ext cx="15476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5BE4AE3-3EF1-4635-B69E-6C4958672FA4}"/>
              </a:ext>
            </a:extLst>
          </p:cNvPr>
          <p:cNvSpPr/>
          <p:nvPr/>
        </p:nvSpPr>
        <p:spPr>
          <a:xfrm rot="1695974" flipV="1">
            <a:off x="3896802" y="4486460"/>
            <a:ext cx="1585562" cy="84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76021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6264696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BC7858B-C4F8-409E-803B-9ECD258578FF}"/>
              </a:ext>
            </a:extLst>
          </p:cNvPr>
          <p:cNvSpPr/>
          <p:nvPr/>
        </p:nvSpPr>
        <p:spPr>
          <a:xfrm rot="10308485">
            <a:off x="5134275" y="5295645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74D30-FE82-45CB-A4E3-614E7DE5D914}"/>
              </a:ext>
            </a:extLst>
          </p:cNvPr>
          <p:cNvSpPr txBox="1"/>
          <p:nvPr/>
        </p:nvSpPr>
        <p:spPr>
          <a:xfrm>
            <a:off x="6582478" y="4967880"/>
            <a:ext cx="13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Occlusion of Intestine</a:t>
            </a:r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187624" y="144855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5576" y="1501924"/>
            <a:ext cx="7416824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lvl="0" indent="-342900" algn="just">
              <a:lnSpc>
                <a:spcPct val="101000"/>
              </a:lnSpc>
              <a:spcBef>
                <a:spcPts val="25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Young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birds under twelve weeks of age are more susceptible to infection than adult birds.</a:t>
            </a: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 algn="just">
              <a:lnSpc>
                <a:spcPct val="101000"/>
              </a:lnSpc>
              <a:spcBef>
                <a:spcPts val="23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Highly pathogenic in chickens of 1-3 months of age and chickens over three months of age are more resistant to infection.</a:t>
            </a:r>
            <a:endParaRPr lang="en-IN" sz="18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 algn="just">
              <a:lnSpc>
                <a:spcPct val="88000"/>
              </a:lnSpc>
              <a:spcBef>
                <a:spcPts val="33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Dietary</a:t>
            </a:r>
            <a:r>
              <a:rPr lang="en-US" sz="1800" spc="-4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deficiency</a:t>
            </a:r>
            <a:r>
              <a:rPr lang="en-US" sz="1800" spc="-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such</a:t>
            </a:r>
            <a:r>
              <a:rPr lang="en-US" sz="1800" spc="-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as</a:t>
            </a:r>
            <a:r>
              <a:rPr lang="en-US" sz="1800" spc="-4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those</a:t>
            </a:r>
            <a:r>
              <a:rPr lang="en-US" sz="1800" spc="-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of</a:t>
            </a:r>
            <a:r>
              <a:rPr lang="en-US" sz="1800" spc="-5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Vitamin</a:t>
            </a:r>
            <a:r>
              <a:rPr lang="en-US" sz="1800" spc="-9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A,</a:t>
            </a:r>
            <a:r>
              <a:rPr lang="en-US" sz="1800" spc="-4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</a:t>
            </a:r>
            <a:r>
              <a:rPr lang="en-US" sz="1800" spc="-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and</a:t>
            </a:r>
            <a:r>
              <a:rPr lang="en-US" sz="1800" spc="-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B12,</a:t>
            </a:r>
            <a:r>
              <a:rPr lang="en-US" sz="1800" spc="-2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various</a:t>
            </a:r>
            <a:r>
              <a:rPr lang="en-US" sz="1800" spc="-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minerals and proteins, predispose to heavier</a:t>
            </a:r>
            <a:r>
              <a:rPr lang="en-US" sz="1800" spc="-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infections.</a:t>
            </a:r>
          </a:p>
          <a:p>
            <a:pPr marL="342900" marR="112395" lvl="0" indent="-342900" algn="just">
              <a:lnSpc>
                <a:spcPct val="88000"/>
              </a:lnSpc>
              <a:spcBef>
                <a:spcPts val="33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Larvae cause catarrhal or </a:t>
            </a:r>
            <a:r>
              <a:rPr lang="en-US" sz="1800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haemorrhgaic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enteric whereas the adult worms may cause intestinal occlusion and death.</a:t>
            </a: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6B26A-2D5B-4DBA-BF8E-B4CF8ECCC1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82244"/>
            <a:ext cx="3268555" cy="233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331979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Clinical signs: </a:t>
            </a:r>
            <a:endParaRPr lang="en-US" sz="2400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28FC1-0687-48CD-9C34-B42F6EFADF3C}"/>
              </a:ext>
            </a:extLst>
          </p:cNvPr>
          <p:cNvSpPr/>
          <p:nvPr/>
        </p:nvSpPr>
        <p:spPr>
          <a:xfrm>
            <a:off x="899592" y="1988840"/>
            <a:ext cx="5760640" cy="42484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31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400" spc="-2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Worms </a:t>
            </a:r>
            <a:r>
              <a:rPr lang="en-US" sz="24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cause </a:t>
            </a:r>
            <a:r>
              <a:rPr lang="en-US" sz="2400" dirty="0" err="1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haemorrhagic</a:t>
            </a:r>
            <a:r>
              <a:rPr lang="en-US" sz="24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enteritis,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anaemic</a:t>
            </a:r>
            <a:r>
              <a:rPr lang="en-US" sz="24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, emaciation and</a:t>
            </a:r>
            <a:r>
              <a:rPr lang="en-US" sz="2400" spc="25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diarrhoea</a:t>
            </a:r>
            <a:r>
              <a:rPr lang="en-US" sz="24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endParaRPr lang="en-IN" sz="2400" dirty="0">
              <a:solidFill>
                <a:srgbClr val="FFFF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 algn="just"/>
            <a:endParaRPr lang="en-IN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E3F38F-3F23-458B-8F38-99BD748248F2}"/>
              </a:ext>
            </a:extLst>
          </p:cNvPr>
          <p:cNvSpPr/>
          <p:nvPr/>
        </p:nvSpPr>
        <p:spPr>
          <a:xfrm>
            <a:off x="2159732" y="164927"/>
            <a:ext cx="4932548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Adult A. galli (indicated by arrows) in the small intestine of laying hens.">
            <a:extLst>
              <a:ext uri="{FF2B5EF4-FFF2-40B4-BE49-F238E27FC236}">
                <a16:creationId xmlns:a16="http://schemas.microsoft.com/office/drawing/2014/main" id="{84437D06-FDC5-4599-AE90-8521212F1E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8930"/>
            <a:ext cx="3110230" cy="210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642454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EBA5CB-12FF-4DD5-818A-5BCB23018219}"/>
              </a:ext>
            </a:extLst>
          </p:cNvPr>
          <p:cNvSpPr/>
          <p:nvPr/>
        </p:nvSpPr>
        <p:spPr>
          <a:xfrm>
            <a:off x="323528" y="904610"/>
            <a:ext cx="7120985" cy="56886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Diagnosis 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 the basis of Clinical signs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Microscopic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faecal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examination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Large  adult worms are found in small intestine during necropsy </a:t>
            </a:r>
            <a:endParaRPr lang="en-IN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E3F38F-3F23-458B-8F38-99BD748248F2}"/>
              </a:ext>
            </a:extLst>
          </p:cNvPr>
          <p:cNvSpPr/>
          <p:nvPr/>
        </p:nvSpPr>
        <p:spPr>
          <a:xfrm>
            <a:off x="2159732" y="164927"/>
            <a:ext cx="4932548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0A3AF-0067-4A22-B3DF-17D33C5BD9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85" y="4365104"/>
            <a:ext cx="1432560" cy="108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94577-A85E-487F-830F-D467BCEA363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" b="24024"/>
          <a:stretch/>
        </p:blipFill>
        <p:spPr bwMode="auto">
          <a:xfrm>
            <a:off x="5868144" y="1412126"/>
            <a:ext cx="3275856" cy="2494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476165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Treatment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5162E8-25C2-4319-B884-69C8B8BC72F0}"/>
              </a:ext>
            </a:extLst>
          </p:cNvPr>
          <p:cNvSpPr/>
          <p:nvPr/>
        </p:nvSpPr>
        <p:spPr>
          <a:xfrm>
            <a:off x="2123728" y="163446"/>
            <a:ext cx="5400600" cy="110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F294B-18B7-4B3F-A166-F386223146CE}"/>
              </a:ext>
            </a:extLst>
          </p:cNvPr>
          <p:cNvSpPr/>
          <p:nvPr/>
        </p:nvSpPr>
        <p:spPr>
          <a:xfrm>
            <a:off x="899592" y="2276872"/>
            <a:ext cx="626469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Piperazine adipate, Mebendazole,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Tetramisole</a:t>
            </a: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, Phenothiazine, mixture of Phenothiazine and Piperazine are used in the</a:t>
            </a:r>
            <a:r>
              <a:rPr lang="en-US" sz="2000" spc="-3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treatment.</a:t>
            </a:r>
            <a:endParaRPr lang="en-IN" sz="20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427D8-00FC-4D49-8BA5-536460CE65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56915"/>
            <a:ext cx="374904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509679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Control: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5162E8-25C2-4319-B884-69C8B8BC72F0}"/>
              </a:ext>
            </a:extLst>
          </p:cNvPr>
          <p:cNvSpPr/>
          <p:nvPr/>
        </p:nvSpPr>
        <p:spPr>
          <a:xfrm>
            <a:off x="2123728" y="163446"/>
            <a:ext cx="5400600" cy="110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Ascaridia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galli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F294B-18B7-4B3F-A166-F386223146CE}"/>
              </a:ext>
            </a:extLst>
          </p:cNvPr>
          <p:cNvSpPr/>
          <p:nvPr/>
        </p:nvSpPr>
        <p:spPr>
          <a:xfrm>
            <a:off x="899592" y="2276872"/>
            <a:ext cx="626469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Treatment of infected birds</a:t>
            </a:r>
          </a:p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Regular deworming</a:t>
            </a:r>
          </a:p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Regular cleaning of floor,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feeding and watering utensils etc.</a:t>
            </a:r>
          </a:p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Segregation  of adult and young birds</a:t>
            </a:r>
            <a:endParaRPr lang="en-IN" sz="20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4AC83-AEEE-41D2-AF22-F09B89DFEF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85" y="5008245"/>
            <a:ext cx="3839845" cy="184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476904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4403</TotalTime>
  <Words>326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Arial Rounded MT Bold</vt:lpstr>
      <vt:lpstr>Bell MT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516</cp:revision>
  <dcterms:created xsi:type="dcterms:W3CDTF">2006-08-16T00:00:00Z</dcterms:created>
  <dcterms:modified xsi:type="dcterms:W3CDTF">2021-04-27T13:47:54Z</dcterms:modified>
</cp:coreProperties>
</file>