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2" r:id="rId2"/>
    <p:sldId id="535" r:id="rId3"/>
    <p:sldId id="538" r:id="rId4"/>
    <p:sldId id="479" r:id="rId5"/>
    <p:sldId id="536" r:id="rId6"/>
    <p:sldId id="537" r:id="rId7"/>
    <p:sldId id="541" r:id="rId8"/>
    <p:sldId id="543" r:id="rId9"/>
    <p:sldId id="544" r:id="rId10"/>
    <p:sldId id="539" r:id="rId11"/>
    <p:sldId id="540" r:id="rId12"/>
    <p:sldId id="542" r:id="rId13"/>
    <p:sldId id="5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0E2"/>
    <a:srgbClr val="F96FF2"/>
    <a:srgbClr val="10E6CD"/>
    <a:srgbClr val="30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27-04-2021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09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25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17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374" y="373676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3" y="23206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B6380-FA8E-4AEE-AE66-4652DA2D74B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5833"/>
            <a:ext cx="1512168" cy="117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17521-B87D-42E9-9E90-571490A1B2D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851112"/>
            <a:ext cx="1440160" cy="128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8DE1E-FECF-47B9-ADE8-B56C51D3CBF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8718" r="50000" b="52821"/>
          <a:stretch/>
        </p:blipFill>
        <p:spPr bwMode="auto">
          <a:xfrm>
            <a:off x="3729002" y="2867609"/>
            <a:ext cx="1815108" cy="1340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7978F-7774-428B-8B14-499B27164A9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r="12821"/>
          <a:stretch/>
        </p:blipFill>
        <p:spPr bwMode="auto">
          <a:xfrm>
            <a:off x="5667353" y="2905833"/>
            <a:ext cx="1641276" cy="1340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70408-2E4D-43B4-8FDD-37E6133959A7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9677" r="11655" b="5138"/>
          <a:stretch/>
        </p:blipFill>
        <p:spPr bwMode="auto">
          <a:xfrm>
            <a:off x="7356575" y="2810392"/>
            <a:ext cx="1757476" cy="1448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E1B8A-30C8-48CC-A637-2A4A7D8CA7F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4093" r="29615" b="34158"/>
          <a:stretch/>
        </p:blipFill>
        <p:spPr bwMode="auto">
          <a:xfrm rot="1413894">
            <a:off x="594701" y="1871254"/>
            <a:ext cx="1122896" cy="930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8D38B-E929-4EC0-86EC-8F198C45879E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729" r="4987" b="7088"/>
          <a:stretch/>
        </p:blipFill>
        <p:spPr bwMode="auto">
          <a:xfrm rot="2528257">
            <a:off x="4050089" y="1432378"/>
            <a:ext cx="1368440" cy="1227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2A1646-DEF1-4E10-B5C2-3DE63EBABE04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8816" r="4990" b="7347"/>
          <a:stretch/>
        </p:blipFill>
        <p:spPr bwMode="auto">
          <a:xfrm rot="2965876">
            <a:off x="5698570" y="1426345"/>
            <a:ext cx="1615915" cy="1156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292EB2-1C89-4381-99BB-F18B5BBD6601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218">
            <a:off x="7762881" y="1638789"/>
            <a:ext cx="1150843" cy="107718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57FAFD7-65F3-4EDA-8C24-50F21466752C}"/>
              </a:ext>
            </a:extLst>
          </p:cNvPr>
          <p:cNvSpPr/>
          <p:nvPr/>
        </p:nvSpPr>
        <p:spPr>
          <a:xfrm>
            <a:off x="1188588" y="51499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US" sz="2800" i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Family: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Ascarididae</a:t>
            </a: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63C4A1-E156-498C-971F-FF21EAFE7E77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26273" r="52167" b="6328"/>
          <a:stretch/>
        </p:blipFill>
        <p:spPr bwMode="auto">
          <a:xfrm rot="2836216">
            <a:off x="2338259" y="1372997"/>
            <a:ext cx="1094768" cy="1381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Young pigs ( below 6 months of age)  are chiefly affected and show signs of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pneumonia (Ascaris</a:t>
            </a:r>
            <a:r>
              <a:rPr lang="en-IN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pneumonitis)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Coughing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 Rounded MT Bold" panose="020F0704030504030204" pitchFamily="34" charset="0"/>
              </a:rPr>
              <a:t>Decreased growth rate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 Rounded MT Bold" panose="020F0704030504030204" pitchFamily="34" charset="0"/>
              </a:rPr>
              <a:t>Diarrhoea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562728"/>
            <a:ext cx="648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Ascaris</a:t>
            </a:r>
            <a: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suum</a:t>
            </a:r>
            <a:endParaRPr lang="en-US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7071F-2F8E-40C9-8349-CD0BA21BEB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81493"/>
            <a:ext cx="4104456" cy="2469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E79AC78-BD7E-4B9A-B07B-E2B030B059D3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68553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32086"/>
            <a:ext cx="7200800" cy="5673994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Diagnosis: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On the basis of Clinical signs.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Microscopic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faecal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examination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 algn="just"/>
            <a:r>
              <a:rPr lang="en-US" sz="2000" dirty="0">
                <a:latin typeface="Arial Rounded MT Bold" panose="020F0704030504030204" pitchFamily="34" charset="0"/>
              </a:rPr>
              <a:t>                          Egg is brownish yellow ovoid with thick shells, the outer layer of which is irregularly mamillated.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File:Ascaris suum egg.jpg - Wikimedia Commons">
            <a:extLst>
              <a:ext uri="{FF2B5EF4-FFF2-40B4-BE49-F238E27FC236}">
                <a16:creationId xmlns:a16="http://schemas.microsoft.com/office/drawing/2014/main" id="{C7DC9407-5DBC-4C47-97DF-B9C2FEF902B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109" r="18106" b="17660"/>
          <a:stretch/>
        </p:blipFill>
        <p:spPr bwMode="auto">
          <a:xfrm>
            <a:off x="1691680" y="4005064"/>
            <a:ext cx="1962150" cy="1720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scaris structure fertilized unfertilized egg Vector Image">
            <a:extLst>
              <a:ext uri="{FF2B5EF4-FFF2-40B4-BE49-F238E27FC236}">
                <a16:creationId xmlns:a16="http://schemas.microsoft.com/office/drawing/2014/main" id="{8EA53C7F-B68B-428F-8216-C0FA7DCE3AB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9" t="15077" r="1803" b="7385"/>
          <a:stretch/>
        </p:blipFill>
        <p:spPr bwMode="auto">
          <a:xfrm>
            <a:off x="4351969" y="3492433"/>
            <a:ext cx="1381125" cy="3359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038944-32B8-4672-AF84-62FC6EABAAE0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0697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lvl="0" algn="just"/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Treatment: </a:t>
            </a:r>
          </a:p>
          <a:p>
            <a:pPr lvl="0" algn="just"/>
            <a:r>
              <a:rPr lang="en-US" sz="2000" dirty="0">
                <a:latin typeface="Arial Rounded MT Bold" panose="020F0704030504030204" pitchFamily="34" charset="0"/>
              </a:rPr>
              <a:t>    Levamisole, Fenbendazole, </a:t>
            </a:r>
            <a:r>
              <a:rPr lang="en-US" sz="2000" dirty="0" err="1">
                <a:latin typeface="Arial Rounded MT Bold" panose="020F0704030504030204" pitchFamily="34" charset="0"/>
              </a:rPr>
              <a:t>Pyrantel</a:t>
            </a:r>
            <a:r>
              <a:rPr lang="en-US" sz="2000" dirty="0">
                <a:latin typeface="Arial Rounded MT Bold" panose="020F0704030504030204" pitchFamily="34" charset="0"/>
              </a:rPr>
              <a:t> tartrate, </a:t>
            </a:r>
            <a:r>
              <a:rPr lang="en-US" sz="2000" dirty="0" err="1">
                <a:latin typeface="Arial Rounded MT Bold" panose="020F0704030504030204" pitchFamily="34" charset="0"/>
              </a:rPr>
              <a:t>Piperazine</a:t>
            </a:r>
            <a:r>
              <a:rPr lang="en-US" sz="2000" dirty="0">
                <a:latin typeface="Arial Rounded MT Bold" panose="020F0704030504030204" pitchFamily="34" charset="0"/>
              </a:rPr>
              <a:t> salts, </a:t>
            </a:r>
            <a:r>
              <a:rPr lang="en-US" sz="2000" dirty="0" err="1">
                <a:latin typeface="Arial Rounded MT Bold" panose="020F0704030504030204" pitchFamily="34" charset="0"/>
              </a:rPr>
              <a:t>ivermectin</a:t>
            </a:r>
            <a:r>
              <a:rPr lang="en-US" sz="2000" dirty="0">
                <a:latin typeface="Arial Rounded MT Bold" panose="020F0704030504030204" pitchFamily="34" charset="0"/>
              </a:rPr>
              <a:t> etc. are used in the treatment.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Control: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Treatment of Infected pigs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Regular deworming: every 3-6 months interval with suitable anthelmintic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House  of pigs should be cleaned and faeces disposed regularly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562728"/>
            <a:ext cx="648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FFB342-3815-488C-A910-600F57A0F90D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63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C45B2-9EDB-46AB-81B5-712CF5A7F484}"/>
              </a:ext>
            </a:extLst>
          </p:cNvPr>
          <p:cNvSpPr/>
          <p:nvPr/>
        </p:nvSpPr>
        <p:spPr>
          <a:xfrm>
            <a:off x="1763688" y="1412776"/>
            <a:ext cx="507656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83128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46921" y="1340768"/>
            <a:ext cx="4257127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General Characters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Three well developed lips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Buccal capsule or pharynx absent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Oesophagus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is usually club-shaped,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Male has paired spicules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Direct life-cycle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Worms are commonly called </a:t>
            </a:r>
            <a:r>
              <a:rPr lang="en-US" sz="2000" dirty="0" err="1">
                <a:solidFill>
                  <a:srgbClr val="92D050"/>
                </a:solidFill>
                <a:latin typeface="Arial Rounded MT Bold" panose="020F0704030504030204" pitchFamily="34" charset="0"/>
              </a:rPr>
              <a:t>ascarids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Genus: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Ascaris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Parascaris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Toxocara</a:t>
            </a:r>
            <a:r>
              <a:rPr lang="en-US" sz="20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000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Toxascaris</a:t>
            </a:r>
            <a:r>
              <a:rPr lang="en-US" sz="20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spp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Dissection of a Roundworm ( Ascaris suum) | SpringerLin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57" y="1043704"/>
            <a:ext cx="413995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7255B2-9C95-4788-A3CA-89C25F957FE7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Family: </a:t>
            </a:r>
            <a:r>
              <a:rPr lang="en-US" sz="2800" dirty="0" err="1">
                <a:latin typeface="Arial Rounded MT Bold" panose="020F0704030504030204" pitchFamily="34" charset="0"/>
              </a:rPr>
              <a:t>Ascarididae</a:t>
            </a:r>
            <a:endParaRPr lang="en-IN" sz="28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بسم الله الرحمن الرحيم. - ppt video online downloa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6430" r="60089" b="35920"/>
          <a:stretch/>
        </p:blipFill>
        <p:spPr bwMode="auto">
          <a:xfrm>
            <a:off x="5004236" y="5264897"/>
            <a:ext cx="720081" cy="1441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940152" y="6093296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Club shaped </a:t>
            </a:r>
            <a:r>
              <a:rPr lang="en-US" sz="12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Oesophagus</a:t>
            </a:r>
            <a:endParaRPr lang="en-IN" sz="1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1568851">
            <a:off x="5445508" y="6261505"/>
            <a:ext cx="452138" cy="135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189865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23919"/>
              </p:ext>
            </p:extLst>
          </p:nvPr>
        </p:nvGraphicFramePr>
        <p:xfrm>
          <a:off x="611560" y="1397000"/>
          <a:ext cx="7344816" cy="534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06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Sl. No.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 Species of </a:t>
                      </a:r>
                      <a:r>
                        <a:rPr lang="en-US" dirty="0" err="1">
                          <a:latin typeface="Arial Rounded MT Bold" panose="020F0704030504030204" pitchFamily="34" charset="0"/>
                        </a:rPr>
                        <a:t>Ascarid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 Common name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9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1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Ascaris</a:t>
                      </a:r>
                      <a:r>
                        <a:rPr lang="en-US" i="1" baseline="0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baseline="0" dirty="0" err="1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suum</a:t>
                      </a:r>
                      <a:endParaRPr lang="en-IN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Ascarid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worm of pig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Toxocara</a:t>
                      </a:r>
                      <a:r>
                        <a:rPr lang="en-US" i="1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vitulorum</a:t>
                      </a:r>
                      <a:endParaRPr lang="en-IN" i="1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Ascarid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worm of  cattle, buffalo, sheep and goat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  <a:endParaRPr lang="en-IN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Toxocara</a:t>
                      </a:r>
                      <a:r>
                        <a:rPr lang="en-US" i="1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cati</a:t>
                      </a:r>
                      <a:endParaRPr lang="en-IN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Ascarid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worm of cat</a:t>
                      </a:r>
                      <a:endParaRPr lang="en-IN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  <a:endParaRPr lang="en-IN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Toxocara</a:t>
                      </a:r>
                      <a:r>
                        <a:rPr lang="en-US" i="1" dirty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 </a:t>
                      </a:r>
                      <a:r>
                        <a:rPr lang="en-US" i="1" dirty="0" err="1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canis</a:t>
                      </a:r>
                      <a:endParaRPr lang="en-IN" i="1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Ascarid</a:t>
                      </a:r>
                      <a:r>
                        <a:rPr lang="en-US" dirty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worm of dog</a:t>
                      </a:r>
                      <a:endParaRPr lang="en-IN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5</a:t>
                      </a:r>
                      <a:endParaRPr lang="en-IN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Toxascaris</a:t>
                      </a:r>
                      <a:r>
                        <a:rPr lang="en-US" i="1" baseline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baseline="0" dirty="0" err="1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leonina</a:t>
                      </a:r>
                      <a:endParaRPr lang="en-IN" i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Ascarid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worm of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dog and cat</a:t>
                      </a:r>
                      <a:endParaRPr lang="en-IN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6</a:t>
                      </a:r>
                      <a:endParaRPr lang="en-IN" dirty="0">
                        <a:solidFill>
                          <a:srgbClr val="FFC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Parascaris</a:t>
                      </a:r>
                      <a:r>
                        <a:rPr lang="en-US" i="1" dirty="0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equorum</a:t>
                      </a:r>
                      <a:endParaRPr lang="en-IN" i="1" dirty="0">
                        <a:solidFill>
                          <a:srgbClr val="FFC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Ascarid</a:t>
                      </a:r>
                      <a:r>
                        <a:rPr lang="en-US" dirty="0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 worm of horse</a:t>
                      </a:r>
                      <a:endParaRPr lang="en-IN" dirty="0">
                        <a:solidFill>
                          <a:srgbClr val="FFC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7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Arial Rounded MT Bold" panose="020F0704030504030204" pitchFamily="34" charset="0"/>
                        </a:rPr>
                        <a:t>Ascaris</a:t>
                      </a:r>
                      <a:r>
                        <a:rPr lang="en-US" i="1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>
                          <a:latin typeface="Arial Rounded MT Bold" panose="020F0704030504030204" pitchFamily="34" charset="0"/>
                        </a:rPr>
                        <a:t>lumbricoides</a:t>
                      </a:r>
                      <a:endParaRPr lang="en-IN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Rounded MT Bold" panose="020F0704030504030204" pitchFamily="34" charset="0"/>
                        </a:rPr>
                        <a:t>Ascarid</a:t>
                      </a:r>
                      <a:r>
                        <a:rPr lang="en-US" dirty="0">
                          <a:latin typeface="Arial Rounded MT Bold" panose="020F0704030504030204" pitchFamily="34" charset="0"/>
                        </a:rPr>
                        <a:t> worm of man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0828D26-9CC5-4551-99B9-60A27B4BE63A}"/>
              </a:ext>
            </a:extLst>
          </p:cNvPr>
          <p:cNvSpPr/>
          <p:nvPr/>
        </p:nvSpPr>
        <p:spPr>
          <a:xfrm>
            <a:off x="755576" y="62260"/>
            <a:ext cx="6768752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Species of Ascarid worms</a:t>
            </a:r>
            <a:endParaRPr lang="en-IN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23933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63760"/>
            <a:ext cx="4896544" cy="5342320"/>
          </a:xfrm>
        </p:spPr>
        <p:txBody>
          <a:bodyPr>
            <a:normAutofit/>
          </a:bodyPr>
          <a:lstStyle/>
          <a:p>
            <a:pPr algn="just"/>
            <a:r>
              <a:rPr lang="en-US" sz="2000" i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Ascaris</a:t>
            </a:r>
            <a:r>
              <a:rPr lang="en-US" sz="2000" i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suum</a:t>
            </a:r>
            <a:endParaRPr lang="en-US" sz="2000" i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Final Host/ Host: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Pig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Predilection site: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Small Intestine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Largest nematode of pig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7512E-DAA5-42F2-BC0B-68B9C11B3B2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4093" r="29615" b="34158"/>
          <a:stretch/>
        </p:blipFill>
        <p:spPr bwMode="auto">
          <a:xfrm>
            <a:off x="179512" y="4005064"/>
            <a:ext cx="2985120" cy="2470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8495EE-1D0B-49E3-A79C-735CFF2B0A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32" y="3212976"/>
            <a:ext cx="2985120" cy="267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7FD82-F3AF-43FF-8CF2-DB1F3D5BDB1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0" y="4005064"/>
            <a:ext cx="2985120" cy="2801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770B18-10D0-4027-98C7-47260B5F2E1C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82124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4032448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Characters: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Male are 15-25 cm whereas Females are up to 40 cm long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Three well developed lips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Eggs are oval shaped, brownish yellow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clour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with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thicked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shell, the outer layer</a:t>
            </a:r>
            <a:r>
              <a:rPr lang="en-US" sz="2000" dirty="0">
                <a:latin typeface="Arial Rounded MT Bold" panose="020F0704030504030204" pitchFamily="34" charset="0"/>
              </a:rPr>
              <a:t> of which is irregularly </a:t>
            </a:r>
            <a:r>
              <a:rPr lang="en-US" sz="2000" dirty="0" err="1">
                <a:latin typeface="Arial Rounded MT Bold" panose="020F0704030504030204" pitchFamily="34" charset="0"/>
              </a:rPr>
              <a:t>mammillated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Dissection of a Roundworm ( Ascaris suum) | SpringerLink">
            <a:extLst>
              <a:ext uri="{FF2B5EF4-FFF2-40B4-BE49-F238E27FC236}">
                <a16:creationId xmlns:a16="http://schemas.microsoft.com/office/drawing/2014/main" id="{CA22E44F-EFA6-4366-ACDD-C30C937C07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30290"/>
            <a:ext cx="4139952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D6ECC-39D9-4E9A-B329-7BC526A8C6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8814"/>
            <a:ext cx="2172925" cy="181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scaris structure fertilized unfertilized egg Vector Image">
            <a:extLst>
              <a:ext uri="{FF2B5EF4-FFF2-40B4-BE49-F238E27FC236}">
                <a16:creationId xmlns:a16="http://schemas.microsoft.com/office/drawing/2014/main" id="{3E00E721-F3BD-40F0-A681-2B144A3DD29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23694" r="43362" b="7385"/>
          <a:stretch/>
        </p:blipFill>
        <p:spPr bwMode="auto">
          <a:xfrm>
            <a:off x="4574614" y="2338701"/>
            <a:ext cx="1199636" cy="2477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601E224-0C3E-42AD-9E7B-2630EF0E19A2}"/>
              </a:ext>
            </a:extLst>
          </p:cNvPr>
          <p:cNvSpPr/>
          <p:nvPr/>
        </p:nvSpPr>
        <p:spPr>
          <a:xfrm>
            <a:off x="1043608" y="90621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82098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6768752" cy="534232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Direct life-cycle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Infective stage: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 containing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Transmission: 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by the ingestion of egg containing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 with food and water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Ingested infective eggs containing 2</a:t>
            </a:r>
            <a:r>
              <a:rPr lang="en-US" sz="2000" baseline="30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stage larvae hatch in the small intestine and L</a:t>
            </a:r>
            <a:r>
              <a:rPr lang="en-US" sz="2000" baseline="-25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reach to the liver where develop into L</a:t>
            </a:r>
            <a:r>
              <a:rPr lang="en-US" sz="2000" baseline="-25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  <a:endParaRPr lang="en-IN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</a:t>
            </a:r>
            <a:r>
              <a:rPr lang="en-US" sz="2000" baseline="-25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finally reach into the small intestine via trachea and </a:t>
            </a:r>
            <a:r>
              <a:rPr lang="en-US" sz="20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oesophagus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(Tracheal route migration).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</a:t>
            </a:r>
            <a:r>
              <a:rPr lang="en-US" sz="2000" baseline="-25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via blood-stream enter into the lungs and thence final two parasitic</a:t>
            </a:r>
            <a:r>
              <a:rPr lang="en-IN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moults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occur in the small intestine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A08BF5-CF43-4222-A70C-31B4155BB0DF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67502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Figure 1. Life cycle of Ascaris su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 bwMode="auto">
          <a:xfrm>
            <a:off x="611560" y="1484784"/>
            <a:ext cx="7200800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659659-08BE-4D23-9CC8-053FA05C5EAB}"/>
              </a:ext>
            </a:extLst>
          </p:cNvPr>
          <p:cNvSpPr/>
          <p:nvPr/>
        </p:nvSpPr>
        <p:spPr>
          <a:xfrm>
            <a:off x="1151620" y="93762"/>
            <a:ext cx="5976664" cy="1102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Life-cycle of </a:t>
            </a:r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27497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085948"/>
            <a:ext cx="7200800" cy="534232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Pathogenesis: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 the liver, the migrating L</a:t>
            </a:r>
            <a:r>
              <a:rPr lang="en-US" sz="20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and L</a:t>
            </a:r>
            <a:r>
              <a:rPr lang="en-US" sz="20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can cause </a:t>
            </a:r>
            <a:r>
              <a:rPr lang="en-US" sz="20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milk spots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which appear as cloudy whitish spots of up to 1.0 cm in diameter.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</a:t>
            </a:r>
            <a:r>
              <a:rPr lang="en-US" sz="2000" baseline="-25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larvae followed tracheal route of migration which result </a:t>
            </a:r>
            <a:r>
              <a:rPr 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haemorrhagic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lesions in alveoli.</a:t>
            </a:r>
            <a:endParaRPr lang="en-IN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fig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73075"/>
            <a:ext cx="3515360" cy="335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BC7858B-C4F8-409E-803B-9ECD258578FF}"/>
              </a:ext>
            </a:extLst>
          </p:cNvPr>
          <p:cNvSpPr/>
          <p:nvPr/>
        </p:nvSpPr>
        <p:spPr>
          <a:xfrm rot="10308485">
            <a:off x="5076056" y="5229200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74D30-FE82-45CB-A4E3-614E7DE5D914}"/>
              </a:ext>
            </a:extLst>
          </p:cNvPr>
          <p:cNvSpPr txBox="1"/>
          <p:nvPr/>
        </p:nvSpPr>
        <p:spPr>
          <a:xfrm>
            <a:off x="6582478" y="4967880"/>
            <a:ext cx="13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milk spots</a:t>
            </a:r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A08BF5-CF43-4222-A70C-31B4155BB0DF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12990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085948"/>
            <a:ext cx="7200800" cy="534232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Pathogenesis: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IN" sz="20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Adult Ascaris </a:t>
            </a:r>
            <a:r>
              <a:rPr lang="en-IN" sz="2000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suum</a:t>
            </a:r>
            <a:r>
              <a:rPr lang="en-IN" sz="20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 </a:t>
            </a: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less pathogenic. Intestinal Obstruction  may be found in heavy infection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BC7858B-C4F8-409E-803B-9ECD258578FF}"/>
              </a:ext>
            </a:extLst>
          </p:cNvPr>
          <p:cNvSpPr/>
          <p:nvPr/>
        </p:nvSpPr>
        <p:spPr>
          <a:xfrm rot="10308485">
            <a:off x="5076056" y="5229200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74D30-FE82-45CB-A4E3-614E7DE5D914}"/>
              </a:ext>
            </a:extLst>
          </p:cNvPr>
          <p:cNvSpPr txBox="1"/>
          <p:nvPr/>
        </p:nvSpPr>
        <p:spPr>
          <a:xfrm>
            <a:off x="6582478" y="4967880"/>
            <a:ext cx="139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Intestinal Obstruction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DAC73-8BF3-48E3-86F9-F2860868D80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/>
          <a:stretch/>
        </p:blipFill>
        <p:spPr bwMode="auto">
          <a:xfrm>
            <a:off x="1679854" y="4332768"/>
            <a:ext cx="3329940" cy="209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7B1ADC1-CA3A-4F95-A663-E243CB9B3642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Arial Rounded MT Bold" panose="020F0704030504030204" pitchFamily="34" charset="0"/>
              </a:rPr>
              <a:t>Ascaris </a:t>
            </a:r>
            <a:r>
              <a:rPr lang="en-US" sz="2800" i="1" dirty="0" err="1">
                <a:latin typeface="Arial Rounded MT Bold" panose="020F0704030504030204" pitchFamily="34" charset="0"/>
              </a:rPr>
              <a:t>suum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24510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3914</TotalTime>
  <Words>501</Words>
  <Application>Microsoft Office PowerPoint</Application>
  <PresentationFormat>On-screen Show (4:3)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Arial Rounded MT Bold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473</cp:revision>
  <dcterms:created xsi:type="dcterms:W3CDTF">2006-08-16T00:00:00Z</dcterms:created>
  <dcterms:modified xsi:type="dcterms:W3CDTF">2021-04-27T13:58:12Z</dcterms:modified>
</cp:coreProperties>
</file>