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584" r:id="rId2"/>
    <p:sldId id="586" r:id="rId3"/>
    <p:sldId id="614" r:id="rId4"/>
    <p:sldId id="585" r:id="rId5"/>
    <p:sldId id="587" r:id="rId6"/>
    <p:sldId id="615" r:id="rId7"/>
    <p:sldId id="616" r:id="rId8"/>
    <p:sldId id="588" r:id="rId9"/>
    <p:sldId id="589" r:id="rId10"/>
    <p:sldId id="590" r:id="rId11"/>
    <p:sldId id="591" r:id="rId12"/>
    <p:sldId id="592" r:id="rId13"/>
    <p:sldId id="61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0E2"/>
    <a:srgbClr val="F96FF2"/>
    <a:srgbClr val="10E6CD"/>
    <a:srgbClr val="30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3" autoAdjust="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6AC89-1D24-4F9E-982F-DA5BF7ECD9F4}" type="datetimeFigureOut">
              <a:rPr lang="en-IN" smtClean="0"/>
              <a:pPr/>
              <a:t>28-04-2021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6353-8F37-4299-9A00-D215CE4B5BD8}" type="slidenum">
              <a:rPr lang="en-IN" smtClean="0"/>
              <a:pPr/>
              <a:t>‹#›</a:t>
            </a:fld>
            <a:endParaRPr lang="en-IN" dirty="0"/>
          </a:p>
        </p:txBody>
      </p:sp>
    </p:spTree>
    <p:extLst>
      <p:ext uri="{BB962C8B-B14F-4D97-AF65-F5344CB8AC3E}">
        <p14:creationId xmlns:p14="http://schemas.microsoft.com/office/powerpoint/2010/main" val="10103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a:t>
            </a:fld>
            <a:endParaRPr lang="en-IN" dirty="0"/>
          </a:p>
        </p:txBody>
      </p:sp>
    </p:spTree>
    <p:extLst>
      <p:ext uri="{BB962C8B-B14F-4D97-AF65-F5344CB8AC3E}">
        <p14:creationId xmlns:p14="http://schemas.microsoft.com/office/powerpoint/2010/main" val="410293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10</a:t>
            </a:fld>
            <a:endParaRPr lang="en-IN"/>
          </a:p>
        </p:txBody>
      </p:sp>
    </p:spTree>
    <p:extLst>
      <p:ext uri="{BB962C8B-B14F-4D97-AF65-F5344CB8AC3E}">
        <p14:creationId xmlns:p14="http://schemas.microsoft.com/office/powerpoint/2010/main" val="94494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11</a:t>
            </a:fld>
            <a:endParaRPr lang="en-IN"/>
          </a:p>
        </p:txBody>
      </p:sp>
    </p:spTree>
    <p:extLst>
      <p:ext uri="{BB962C8B-B14F-4D97-AF65-F5344CB8AC3E}">
        <p14:creationId xmlns:p14="http://schemas.microsoft.com/office/powerpoint/2010/main" val="78910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12</a:t>
            </a:fld>
            <a:endParaRPr lang="en-IN"/>
          </a:p>
        </p:txBody>
      </p:sp>
    </p:spTree>
    <p:extLst>
      <p:ext uri="{BB962C8B-B14F-4D97-AF65-F5344CB8AC3E}">
        <p14:creationId xmlns:p14="http://schemas.microsoft.com/office/powerpoint/2010/main" val="426096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13</a:t>
            </a:fld>
            <a:endParaRPr lang="en-IN"/>
          </a:p>
        </p:txBody>
      </p:sp>
    </p:spTree>
    <p:extLst>
      <p:ext uri="{BB962C8B-B14F-4D97-AF65-F5344CB8AC3E}">
        <p14:creationId xmlns:p14="http://schemas.microsoft.com/office/powerpoint/2010/main" val="103609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a:t>
            </a:fld>
            <a:endParaRPr lang="en-IN"/>
          </a:p>
        </p:txBody>
      </p:sp>
    </p:spTree>
    <p:extLst>
      <p:ext uri="{BB962C8B-B14F-4D97-AF65-F5344CB8AC3E}">
        <p14:creationId xmlns:p14="http://schemas.microsoft.com/office/powerpoint/2010/main" val="31982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3</a:t>
            </a:fld>
            <a:endParaRPr lang="en-IN"/>
          </a:p>
        </p:txBody>
      </p:sp>
    </p:spTree>
    <p:extLst>
      <p:ext uri="{BB962C8B-B14F-4D97-AF65-F5344CB8AC3E}">
        <p14:creationId xmlns:p14="http://schemas.microsoft.com/office/powerpoint/2010/main" val="358425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4</a:t>
            </a:fld>
            <a:endParaRPr lang="en-IN"/>
          </a:p>
        </p:txBody>
      </p:sp>
    </p:spTree>
    <p:extLst>
      <p:ext uri="{BB962C8B-B14F-4D97-AF65-F5344CB8AC3E}">
        <p14:creationId xmlns:p14="http://schemas.microsoft.com/office/powerpoint/2010/main" val="299810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5</a:t>
            </a:fld>
            <a:endParaRPr lang="en-IN"/>
          </a:p>
        </p:txBody>
      </p:sp>
    </p:spTree>
    <p:extLst>
      <p:ext uri="{BB962C8B-B14F-4D97-AF65-F5344CB8AC3E}">
        <p14:creationId xmlns:p14="http://schemas.microsoft.com/office/powerpoint/2010/main" val="50916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6</a:t>
            </a:fld>
            <a:endParaRPr lang="en-IN"/>
          </a:p>
        </p:txBody>
      </p:sp>
    </p:spTree>
    <p:extLst>
      <p:ext uri="{BB962C8B-B14F-4D97-AF65-F5344CB8AC3E}">
        <p14:creationId xmlns:p14="http://schemas.microsoft.com/office/powerpoint/2010/main" val="36211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7</a:t>
            </a:fld>
            <a:endParaRPr lang="en-IN"/>
          </a:p>
        </p:txBody>
      </p:sp>
    </p:spTree>
    <p:extLst>
      <p:ext uri="{BB962C8B-B14F-4D97-AF65-F5344CB8AC3E}">
        <p14:creationId xmlns:p14="http://schemas.microsoft.com/office/powerpoint/2010/main" val="403233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8</a:t>
            </a:fld>
            <a:endParaRPr lang="en-IN"/>
          </a:p>
        </p:txBody>
      </p:sp>
    </p:spTree>
    <p:extLst>
      <p:ext uri="{BB962C8B-B14F-4D97-AF65-F5344CB8AC3E}">
        <p14:creationId xmlns:p14="http://schemas.microsoft.com/office/powerpoint/2010/main" val="218554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9</a:t>
            </a:fld>
            <a:endParaRPr lang="en-IN"/>
          </a:p>
        </p:txBody>
      </p:sp>
    </p:spTree>
    <p:extLst>
      <p:ext uri="{BB962C8B-B14F-4D97-AF65-F5344CB8AC3E}">
        <p14:creationId xmlns:p14="http://schemas.microsoft.com/office/powerpoint/2010/main" val="179229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8" y="2404536"/>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8"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6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5"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363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482714"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2"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09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600"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759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9"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482714"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2"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8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50"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9"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4760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84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4"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7"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440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946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645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1"/>
            <a:ext cx="6347715"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6" y="2160590"/>
            <a:ext cx="3088111"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45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4"/>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71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6347715"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020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754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8605"/>
            <a:ext cx="279018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777069"/>
            <a:ext cx="279018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034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1"/>
            <a:ext cx="634771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5"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600" y="5367340"/>
            <a:ext cx="6347715"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7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2" y="609601"/>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5"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9"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4/28/2021</a:t>
            </a:fld>
            <a:endParaRPr lang="en-US" dirty="0"/>
          </a:p>
        </p:txBody>
      </p:sp>
      <p:sp>
        <p:nvSpPr>
          <p:cNvPr id="5" name="Footer Placeholder 4"/>
          <p:cNvSpPr>
            <a:spLocks noGrp="1"/>
          </p:cNvSpPr>
          <p:nvPr>
            <p:ph type="ftr" sz="quarter" idx="3"/>
          </p:nvPr>
        </p:nvSpPr>
        <p:spPr>
          <a:xfrm>
            <a:off x="609600"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8" y="6041365"/>
            <a:ext cx="5126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947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su.org.in/"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4572008"/>
            <a:ext cx="6477000" cy="2143140"/>
          </a:xfrm>
        </p:spPr>
        <p:txBody>
          <a:bodyPr>
            <a:normAutofit/>
          </a:bodyPr>
          <a:lstStyle/>
          <a:p>
            <a:pPr algn="ctr" eaLnBrk="1" hangingPunct="1">
              <a:lnSpc>
                <a:spcPct val="80000"/>
              </a:lnSpc>
            </a:pPr>
            <a:r>
              <a:rPr lang="pt-BR" sz="2000" b="1" dirty="0">
                <a:solidFill>
                  <a:srgbClr val="7030A0"/>
                </a:solidFill>
                <a:latin typeface="Bell MT" panose="02020503060305020303" pitchFamily="18" charset="0"/>
              </a:rPr>
              <a:t>Dr. AJIT KUMAR</a:t>
            </a:r>
          </a:p>
          <a:p>
            <a:pPr algn="ctr" eaLnBrk="1" hangingPunct="1">
              <a:lnSpc>
                <a:spcPct val="80000"/>
              </a:lnSpc>
            </a:pPr>
            <a:r>
              <a:rPr lang="en-US" sz="2000" b="1" dirty="0">
                <a:solidFill>
                  <a:srgbClr val="7030A0"/>
                </a:solidFill>
                <a:latin typeface="Bell MT" panose="02020503060305020303" pitchFamily="18" charset="0"/>
              </a:rPr>
              <a:t>Department of Veterinary Parasitology</a:t>
            </a:r>
          </a:p>
          <a:p>
            <a:pPr algn="ctr" eaLnBrk="1" hangingPunct="1">
              <a:lnSpc>
                <a:spcPct val="80000"/>
              </a:lnSpc>
            </a:pPr>
            <a:r>
              <a:rPr lang="en-US" sz="2000" b="1" dirty="0">
                <a:solidFill>
                  <a:srgbClr val="7030A0"/>
                </a:solidFill>
                <a:latin typeface="Bell MT" panose="02020503060305020303" pitchFamily="18" charset="0"/>
              </a:rPr>
              <a:t>Bihar Veterinary College</a:t>
            </a:r>
          </a:p>
          <a:p>
            <a:pPr algn="ctr" eaLnBrk="1" hangingPunct="1">
              <a:lnSpc>
                <a:spcPct val="80000"/>
              </a:lnSpc>
            </a:pPr>
            <a:r>
              <a:rPr lang="en-US" sz="2000" b="1" dirty="0">
                <a:solidFill>
                  <a:srgbClr val="7030A0"/>
                </a:solidFill>
                <a:latin typeface="Bell MT" panose="02020503060305020303" pitchFamily="18" charset="0"/>
              </a:rPr>
              <a:t>Bihar Animal Sciences University</a:t>
            </a:r>
          </a:p>
          <a:p>
            <a:pPr algn="ctr" eaLnBrk="1" hangingPunct="1">
              <a:lnSpc>
                <a:spcPct val="80000"/>
              </a:lnSpc>
            </a:pPr>
            <a:r>
              <a:rPr lang="en-US" sz="2000" b="1" dirty="0">
                <a:solidFill>
                  <a:srgbClr val="7030A0"/>
                </a:solidFill>
                <a:latin typeface="Bell MT" panose="02020503060305020303" pitchFamily="18" charset="0"/>
              </a:rPr>
              <a:t>Patna-800014</a:t>
            </a:r>
          </a:p>
        </p:txBody>
      </p:sp>
      <p:pic>
        <p:nvPicPr>
          <p:cNvPr id="10" name="Picture 9" descr="Bihar Animal Sciences University | बिहार पशु विज्ञान विश्वविद्यालय">
            <a:hlinkClick r:id="rId3" tooltip="&quot;Bihar Animal Sciences University | बिहार पशु विज्ञान विश्वविद्यालय - &quot;"/>
          </p:cNvPr>
          <p:cNvPicPr/>
          <p:nvPr/>
        </p:nvPicPr>
        <p:blipFill>
          <a:blip r:embed="rId4"/>
          <a:srcRect/>
          <a:stretch>
            <a:fillRect/>
          </a:stretch>
        </p:blipFill>
        <p:spPr bwMode="auto">
          <a:xfrm>
            <a:off x="168374" y="373676"/>
            <a:ext cx="1149087" cy="1193163"/>
          </a:xfrm>
          <a:prstGeom prst="rect">
            <a:avLst/>
          </a:prstGeom>
          <a:noFill/>
          <a:ln w="9525">
            <a:noFill/>
            <a:miter lim="800000"/>
            <a:headEnd/>
            <a:tailEnd/>
          </a:ln>
        </p:spPr>
      </p:pic>
      <p:pic>
        <p:nvPicPr>
          <p:cNvPr id="11" name="Picture 10" descr="Colour Logofinal"/>
          <p:cNvPicPr/>
          <p:nvPr/>
        </p:nvPicPr>
        <p:blipFill>
          <a:blip r:embed="rId5" cstate="print"/>
          <a:srcRect/>
          <a:stretch>
            <a:fillRect/>
          </a:stretch>
        </p:blipFill>
        <p:spPr bwMode="auto">
          <a:xfrm>
            <a:off x="7698333" y="232060"/>
            <a:ext cx="1099891" cy="1246392"/>
          </a:xfrm>
          <a:prstGeom prst="rect">
            <a:avLst/>
          </a:prstGeom>
          <a:noFill/>
          <a:ln w="9525">
            <a:noFill/>
            <a:miter lim="800000"/>
            <a:headEnd/>
            <a:tailEnd/>
          </a:ln>
        </p:spPr>
      </p:pic>
      <p:sp>
        <p:nvSpPr>
          <p:cNvPr id="20" name="Oval 19">
            <a:extLst>
              <a:ext uri="{FF2B5EF4-FFF2-40B4-BE49-F238E27FC236}">
                <a16:creationId xmlns:a16="http://schemas.microsoft.com/office/drawing/2014/main" id="{457FAFD7-65F3-4EDA-8C24-50F21466752C}"/>
              </a:ext>
            </a:extLst>
          </p:cNvPr>
          <p:cNvSpPr/>
          <p:nvPr/>
        </p:nvSpPr>
        <p:spPr>
          <a:xfrm>
            <a:off x="1403648" y="-10310"/>
            <a:ext cx="5976664" cy="1351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a:p>
            <a:pPr algn="ctr"/>
            <a:endParaRPr lang="en-US" sz="2800" dirty="0">
              <a:solidFill>
                <a:srgbClr val="FF0000"/>
              </a:solidFill>
              <a:latin typeface="Arial Black" panose="020B0A04020102020204" pitchFamily="34" charset="0"/>
            </a:endParaRPr>
          </a:p>
        </p:txBody>
      </p:sp>
      <p:pic>
        <p:nvPicPr>
          <p:cNvPr id="15" name="Picture 14">
            <a:extLst>
              <a:ext uri="{FF2B5EF4-FFF2-40B4-BE49-F238E27FC236}">
                <a16:creationId xmlns:a16="http://schemas.microsoft.com/office/drawing/2014/main" id="{BE2B0838-884B-4310-85E9-5E89BA3D8945}"/>
              </a:ext>
            </a:extLst>
          </p:cNvPr>
          <p:cNvPicPr/>
          <p:nvPr/>
        </p:nvPicPr>
        <p:blipFill rotWithShape="1">
          <a:blip r:embed="rId6" cstate="print">
            <a:extLst>
              <a:ext uri="{28A0092B-C50C-407E-A947-70E740481C1C}">
                <a14:useLocalDpi xmlns:a14="http://schemas.microsoft.com/office/drawing/2010/main" val="0"/>
              </a:ext>
            </a:extLst>
          </a:blip>
          <a:srcRect l="21670" t="3594"/>
          <a:stretch/>
        </p:blipFill>
        <p:spPr bwMode="auto">
          <a:xfrm>
            <a:off x="3437572" y="1916832"/>
            <a:ext cx="2192655" cy="1797685"/>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8FD44791-9CF3-49E2-8AB2-D0B968A75B2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52119" y="2708920"/>
            <a:ext cx="2046213" cy="1999150"/>
          </a:xfrm>
          <a:prstGeom prst="rect">
            <a:avLst/>
          </a:prstGeom>
          <a:noFill/>
          <a:ln>
            <a:noFill/>
          </a:ln>
        </p:spPr>
      </p:pic>
      <p:sp>
        <p:nvSpPr>
          <p:cNvPr id="13" name="Rectangle 4">
            <a:extLst>
              <a:ext uri="{FF2B5EF4-FFF2-40B4-BE49-F238E27FC236}">
                <a16:creationId xmlns:a16="http://schemas.microsoft.com/office/drawing/2014/main" id="{26B75126-754B-441F-835B-E50B87626483}"/>
              </a:ext>
            </a:extLst>
          </p:cNvPr>
          <p:cNvSpPr>
            <a:spLocks noChangeArrowheads="1"/>
          </p:cNvSpPr>
          <p:nvPr/>
        </p:nvSpPr>
        <p:spPr bwMode="auto">
          <a:xfrm>
            <a:off x="7020272" y="6625940"/>
            <a:ext cx="2123728" cy="192539"/>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407609143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11560" y="639852"/>
            <a:ext cx="4104456" cy="6218148"/>
          </a:xfrm>
        </p:spPr>
        <p:txBody>
          <a:bodyPr>
            <a:normAutofit/>
          </a:bodyPr>
          <a:lstStyle/>
          <a:p>
            <a:pPr lvl="0" algn="just">
              <a:spcBef>
                <a:spcPts val="315"/>
              </a:spcBef>
              <a:tabLst>
                <a:tab pos="355600" algn="l"/>
              </a:tabLst>
            </a:pPr>
            <a:r>
              <a:rPr lang="en-US" sz="2000" b="1" dirty="0">
                <a:solidFill>
                  <a:srgbClr val="00B0F0"/>
                </a:solidFill>
                <a:latin typeface="Arial Rounded MT Bold" panose="020F0704030504030204" pitchFamily="34" charset="0"/>
              </a:rPr>
              <a:t>      </a:t>
            </a:r>
            <a:endParaRPr lang="en-IN" sz="2000" dirty="0">
              <a:solidFill>
                <a:srgbClr val="00B0F0"/>
              </a:solidFill>
              <a:latin typeface="Arial Rounded MT Bold" panose="020F0704030504030204" pitchFamily="34" charset="0"/>
            </a:endParaRPr>
          </a:p>
        </p:txBody>
      </p:sp>
      <p:sp>
        <p:nvSpPr>
          <p:cNvPr id="3" name="Isosceles Triangle 2">
            <a:extLst>
              <a:ext uri="{FF2B5EF4-FFF2-40B4-BE49-F238E27FC236}">
                <a16:creationId xmlns:a16="http://schemas.microsoft.com/office/drawing/2014/main" id="{75B93E88-46EE-4D41-A32F-5C57D1E3AD88}"/>
              </a:ext>
            </a:extLst>
          </p:cNvPr>
          <p:cNvSpPr/>
          <p:nvPr/>
        </p:nvSpPr>
        <p:spPr>
          <a:xfrm>
            <a:off x="395536" y="1947843"/>
            <a:ext cx="6263348" cy="4910157"/>
          </a:xfrm>
          <a:prstGeom prst="triangle">
            <a:avLst>
              <a:gd name="adj" fmla="val 50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en-US" dirty="0">
                <a:latin typeface="Arial Rounded MT Bold" panose="020F0704030504030204" pitchFamily="34" charset="0"/>
              </a:rPr>
              <a:t>On the basis of symptoms.</a:t>
            </a:r>
          </a:p>
          <a:p>
            <a:pPr marL="285750" indent="-285750" algn="just">
              <a:buFont typeface="Wingdings" panose="05000000000000000000" pitchFamily="2" charset="2"/>
              <a:buChar char="Ø"/>
            </a:pPr>
            <a:r>
              <a:rPr lang="en-US" sz="1800" dirty="0">
                <a:solidFill>
                  <a:srgbClr val="010202"/>
                </a:solidFill>
                <a:effectLst/>
                <a:latin typeface="Arial Rounded MT Bold" panose="020F0704030504030204" pitchFamily="34" charset="0"/>
                <a:ea typeface="Times New Roman" panose="02020603050405020304" pitchFamily="18" charset="0"/>
              </a:rPr>
              <a:t>Microscopic examination of urine reveals eggs of</a:t>
            </a:r>
            <a:r>
              <a:rPr lang="en-US" sz="1800" spc="-20" dirty="0">
                <a:solidFill>
                  <a:srgbClr val="010202"/>
                </a:solidFill>
                <a:effectLst/>
                <a:latin typeface="Arial Rounded MT Bold" panose="020F0704030504030204" pitchFamily="34" charset="0"/>
                <a:ea typeface="Times New Roman" panose="02020603050405020304" pitchFamily="18" charset="0"/>
              </a:rPr>
              <a:t> </a:t>
            </a:r>
            <a:r>
              <a:rPr lang="en-US" sz="1800" dirty="0">
                <a:solidFill>
                  <a:srgbClr val="010202"/>
                </a:solidFill>
                <a:effectLst/>
                <a:latin typeface="Arial Rounded MT Bold" panose="020F0704030504030204" pitchFamily="34" charset="0"/>
                <a:ea typeface="Times New Roman" panose="02020603050405020304" pitchFamily="18" charset="0"/>
              </a:rPr>
              <a:t>worm.</a:t>
            </a:r>
          </a:p>
          <a:p>
            <a:pPr marL="285750" indent="-285750" algn="just">
              <a:buFont typeface="Wingdings" panose="05000000000000000000" pitchFamily="2" charset="2"/>
              <a:buChar char="Ø"/>
            </a:pPr>
            <a:r>
              <a:rPr lang="en-US" dirty="0">
                <a:solidFill>
                  <a:srgbClr val="7030A0"/>
                </a:solidFill>
                <a:latin typeface="Arial Rounded MT Bold" panose="020F0704030504030204" pitchFamily="34" charset="0"/>
              </a:rPr>
              <a:t>Eggs are barrel–shaped, brown </a:t>
            </a:r>
            <a:r>
              <a:rPr lang="en-US" dirty="0" err="1">
                <a:solidFill>
                  <a:srgbClr val="7030A0"/>
                </a:solidFill>
                <a:latin typeface="Arial Rounded MT Bold" panose="020F0704030504030204" pitchFamily="34" charset="0"/>
              </a:rPr>
              <a:t>colour</a:t>
            </a:r>
            <a:r>
              <a:rPr lang="en-US" dirty="0">
                <a:solidFill>
                  <a:srgbClr val="7030A0"/>
                </a:solidFill>
                <a:latin typeface="Arial Rounded MT Bold" panose="020F0704030504030204" pitchFamily="34" charset="0"/>
              </a:rPr>
              <a:t> </a:t>
            </a:r>
            <a:r>
              <a:rPr lang="en-US" dirty="0">
                <a:solidFill>
                  <a:srgbClr val="7030A0"/>
                </a:solidFill>
                <a:effectLst/>
                <a:latin typeface="Arial Rounded MT Bold" panose="020F0704030504030204" pitchFamily="34" charset="0"/>
                <a:ea typeface="Times New Roman" panose="02020603050405020304" pitchFamily="18" charset="0"/>
              </a:rPr>
              <a:t>and the shells are pitted except at the</a:t>
            </a:r>
            <a:r>
              <a:rPr lang="en-US" spc="-55" dirty="0">
                <a:solidFill>
                  <a:srgbClr val="7030A0"/>
                </a:solidFill>
                <a:effectLst/>
                <a:latin typeface="Arial Rounded MT Bold" panose="020F0704030504030204" pitchFamily="34" charset="0"/>
                <a:ea typeface="Times New Roman" panose="02020603050405020304" pitchFamily="18" charset="0"/>
              </a:rPr>
              <a:t> </a:t>
            </a:r>
            <a:r>
              <a:rPr lang="en-US" dirty="0">
                <a:solidFill>
                  <a:srgbClr val="7030A0"/>
                </a:solidFill>
                <a:effectLst/>
                <a:latin typeface="Arial Rounded MT Bold" panose="020F0704030504030204" pitchFamily="34" charset="0"/>
                <a:ea typeface="Times New Roman" panose="02020603050405020304" pitchFamily="18" charset="0"/>
              </a:rPr>
              <a:t>poles.</a:t>
            </a:r>
            <a:endParaRPr lang="en-IN" dirty="0">
              <a:solidFill>
                <a:srgbClr val="7030A0"/>
              </a:solidFill>
              <a:effectLst/>
              <a:latin typeface="Arial Rounded MT Bold" panose="020F0704030504030204" pitchFamily="34" charset="0"/>
              <a:ea typeface="Times New Roman" panose="02020603050405020304" pitchFamily="18" charset="0"/>
            </a:endParaRPr>
          </a:p>
          <a:p>
            <a:pPr algn="ctr"/>
            <a:endParaRPr lang="en-IN" dirty="0"/>
          </a:p>
        </p:txBody>
      </p:sp>
      <p:sp>
        <p:nvSpPr>
          <p:cNvPr id="10" name="TextBox 9">
            <a:extLst>
              <a:ext uri="{FF2B5EF4-FFF2-40B4-BE49-F238E27FC236}">
                <a16:creationId xmlns:a16="http://schemas.microsoft.com/office/drawing/2014/main" id="{5C7E7018-C9D0-47CB-84C4-61E4F2983B36}"/>
              </a:ext>
            </a:extLst>
          </p:cNvPr>
          <p:cNvSpPr txBox="1"/>
          <p:nvPr/>
        </p:nvSpPr>
        <p:spPr>
          <a:xfrm>
            <a:off x="971600" y="1136285"/>
            <a:ext cx="4586140" cy="400110"/>
          </a:xfrm>
          <a:prstGeom prst="rect">
            <a:avLst/>
          </a:prstGeom>
          <a:noFill/>
        </p:spPr>
        <p:txBody>
          <a:bodyPr wrap="square">
            <a:spAutoFit/>
          </a:bodyPr>
          <a:lstStyle/>
          <a:p>
            <a:r>
              <a:rPr lang="en-US" sz="1800" dirty="0">
                <a:solidFill>
                  <a:srgbClr val="FF0000"/>
                </a:solidFill>
                <a:latin typeface="Arial Rounded MT Bold" panose="020F0704030504030204" pitchFamily="34" charset="0"/>
                <a:ea typeface="Times New Roman" panose="02020603050405020304" pitchFamily="18" charset="0"/>
              </a:rPr>
              <a:t> </a:t>
            </a:r>
            <a:r>
              <a:rPr lang="en-US" sz="2000" dirty="0">
                <a:solidFill>
                  <a:srgbClr val="FF0000"/>
                </a:solidFill>
                <a:latin typeface="Arial Rounded MT Bold" panose="020F0704030504030204" pitchFamily="34" charset="0"/>
                <a:ea typeface="Times New Roman" panose="02020603050405020304" pitchFamily="18" charset="0"/>
              </a:rPr>
              <a:t>Diagnosis: </a:t>
            </a:r>
            <a:endParaRPr lang="en-IN" sz="2000" dirty="0"/>
          </a:p>
        </p:txBody>
      </p:sp>
      <p:sp>
        <p:nvSpPr>
          <p:cNvPr id="5" name="Flowchart: Alternate Process 4">
            <a:extLst>
              <a:ext uri="{FF2B5EF4-FFF2-40B4-BE49-F238E27FC236}">
                <a16:creationId xmlns:a16="http://schemas.microsoft.com/office/drawing/2014/main" id="{30DC9868-50C5-4D4E-AF22-2DBDC7A30E58}"/>
              </a:ext>
            </a:extLst>
          </p:cNvPr>
          <p:cNvSpPr/>
          <p:nvPr/>
        </p:nvSpPr>
        <p:spPr>
          <a:xfrm>
            <a:off x="6725862" y="5617089"/>
            <a:ext cx="1008112" cy="3059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EGG</a:t>
            </a:r>
            <a:endParaRPr lang="en-IN" dirty="0"/>
          </a:p>
        </p:txBody>
      </p:sp>
      <p:sp>
        <p:nvSpPr>
          <p:cNvPr id="12" name="Oval 11">
            <a:extLst>
              <a:ext uri="{FF2B5EF4-FFF2-40B4-BE49-F238E27FC236}">
                <a16:creationId xmlns:a16="http://schemas.microsoft.com/office/drawing/2014/main" id="{6C6EAAB6-69F0-4E79-BAB1-86BE0FB99FBE}"/>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13" name="Picture 12">
            <a:extLst>
              <a:ext uri="{FF2B5EF4-FFF2-40B4-BE49-F238E27FC236}">
                <a16:creationId xmlns:a16="http://schemas.microsoft.com/office/drawing/2014/main" id="{2CF4380A-D850-40DF-84D2-3456E835E281}"/>
              </a:ext>
            </a:extLst>
          </p:cNvPr>
          <p:cNvPicPr/>
          <p:nvPr/>
        </p:nvPicPr>
        <p:blipFill rotWithShape="1">
          <a:blip r:embed="rId3">
            <a:extLst>
              <a:ext uri="{28A0092B-C50C-407E-A947-70E740481C1C}">
                <a14:useLocalDpi xmlns:a14="http://schemas.microsoft.com/office/drawing/2010/main" val="0"/>
              </a:ext>
            </a:extLst>
          </a:blip>
          <a:srcRect r="2139" b="32820"/>
          <a:stretch/>
        </p:blipFill>
        <p:spPr bwMode="auto">
          <a:xfrm>
            <a:off x="4634321" y="1222081"/>
            <a:ext cx="3138170" cy="2206919"/>
          </a:xfrm>
          <a:prstGeom prst="rect">
            <a:avLst/>
          </a:prstGeom>
          <a:noFill/>
          <a:ln>
            <a:noFill/>
          </a:ln>
          <a:extLst>
            <a:ext uri="{53640926-AAD7-44D8-BBD7-CCE9431645EC}">
              <a14:shadowObscured xmlns:a14="http://schemas.microsoft.com/office/drawing/2010/main"/>
            </a:ext>
          </a:extLst>
        </p:spPr>
      </p:pic>
      <p:sp>
        <p:nvSpPr>
          <p:cNvPr id="6" name="Callout: Up Arrow 5">
            <a:extLst>
              <a:ext uri="{FF2B5EF4-FFF2-40B4-BE49-F238E27FC236}">
                <a16:creationId xmlns:a16="http://schemas.microsoft.com/office/drawing/2014/main" id="{4356CBD2-5261-46BA-8813-29696A9F55BE}"/>
              </a:ext>
            </a:extLst>
          </p:cNvPr>
          <p:cNvSpPr/>
          <p:nvPr/>
        </p:nvSpPr>
        <p:spPr>
          <a:xfrm>
            <a:off x="5720180" y="3410170"/>
            <a:ext cx="2719132" cy="20682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a:extLst>
              <a:ext uri="{FF2B5EF4-FFF2-40B4-BE49-F238E27FC236}">
                <a16:creationId xmlns:a16="http://schemas.microsoft.com/office/drawing/2014/main" id="{351DBBD5-DF65-47B1-BB2F-595A2DCDB861}"/>
              </a:ext>
            </a:extLst>
          </p:cNvPr>
          <p:cNvPicPr/>
          <p:nvPr/>
        </p:nvPicPr>
        <p:blipFill rotWithShape="1">
          <a:blip r:embed="rId4" cstate="print">
            <a:extLst>
              <a:ext uri="{28A0092B-C50C-407E-A947-70E740481C1C}">
                <a14:useLocalDpi xmlns:a14="http://schemas.microsoft.com/office/drawing/2010/main" val="0"/>
              </a:ext>
            </a:extLst>
          </a:blip>
          <a:srcRect l="20872" t="17219" r="17430" b="16214"/>
          <a:stretch/>
        </p:blipFill>
        <p:spPr bwMode="auto">
          <a:xfrm>
            <a:off x="6313660" y="4129082"/>
            <a:ext cx="1668780" cy="127952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E5E51BBC-2CC4-4A37-BB12-788F15A20682}"/>
              </a:ext>
            </a:extLst>
          </p:cNvPr>
          <p:cNvPicPr/>
          <p:nvPr/>
        </p:nvPicPr>
        <p:blipFill rotWithShape="1">
          <a:blip r:embed="rId5">
            <a:extLst>
              <a:ext uri="{28A0092B-C50C-407E-A947-70E740481C1C}">
                <a14:useLocalDpi xmlns:a14="http://schemas.microsoft.com/office/drawing/2010/main" val="0"/>
              </a:ext>
            </a:extLst>
          </a:blip>
          <a:srcRect l="55422" r="11245" b="6917"/>
          <a:stretch/>
        </p:blipFill>
        <p:spPr bwMode="auto">
          <a:xfrm>
            <a:off x="8332028" y="116632"/>
            <a:ext cx="632460" cy="1478280"/>
          </a:xfrm>
          <a:prstGeom prst="rect">
            <a:avLst/>
          </a:prstGeom>
          <a:noFill/>
          <a:ln>
            <a:noFill/>
          </a:ln>
          <a:extLst>
            <a:ext uri="{53640926-AAD7-44D8-BBD7-CCE9431645EC}">
              <a14:shadowObscured xmlns:a14="http://schemas.microsoft.com/office/drawing/2010/main"/>
            </a:ext>
          </a:extLst>
        </p:spPr>
      </p:pic>
      <p:sp>
        <p:nvSpPr>
          <p:cNvPr id="14" name="Arrow: Right 13">
            <a:extLst>
              <a:ext uri="{FF2B5EF4-FFF2-40B4-BE49-F238E27FC236}">
                <a16:creationId xmlns:a16="http://schemas.microsoft.com/office/drawing/2014/main" id="{D4E216BE-3388-457D-B527-7CC7FA971FD3}"/>
              </a:ext>
            </a:extLst>
          </p:cNvPr>
          <p:cNvSpPr/>
          <p:nvPr/>
        </p:nvSpPr>
        <p:spPr>
          <a:xfrm rot="6812686">
            <a:off x="7668048" y="1613854"/>
            <a:ext cx="826353" cy="481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26476165"/>
      </p:ext>
    </p:extLst>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83568" y="1268760"/>
            <a:ext cx="5400600" cy="5342320"/>
          </a:xfrm>
        </p:spPr>
        <p:txBody>
          <a:bodyPr>
            <a:normAutofit/>
          </a:bodyPr>
          <a:lstStyle/>
          <a:p>
            <a:pPr algn="just"/>
            <a:r>
              <a:rPr lang="en-US" sz="2400" dirty="0">
                <a:solidFill>
                  <a:srgbClr val="FF0000"/>
                </a:solidFill>
                <a:effectLst/>
                <a:latin typeface="Arial Rounded MT Bold" panose="020F0704030504030204" pitchFamily="34" charset="0"/>
                <a:ea typeface="Times New Roman" panose="02020603050405020304" pitchFamily="18" charset="0"/>
              </a:rPr>
              <a:t>Treatment :</a:t>
            </a:r>
          </a:p>
        </p:txBody>
      </p:sp>
      <p:sp>
        <p:nvSpPr>
          <p:cNvPr id="4" name="Rectangle: Rounded Corners 3">
            <a:extLst>
              <a:ext uri="{FF2B5EF4-FFF2-40B4-BE49-F238E27FC236}">
                <a16:creationId xmlns:a16="http://schemas.microsoft.com/office/drawing/2014/main" id="{4A0F294B-18B7-4B3F-A166-F386223146CE}"/>
              </a:ext>
            </a:extLst>
          </p:cNvPr>
          <p:cNvSpPr/>
          <p:nvPr/>
        </p:nvSpPr>
        <p:spPr>
          <a:xfrm>
            <a:off x="822550" y="1935526"/>
            <a:ext cx="6264696" cy="2463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310"/>
              </a:spcBef>
              <a:buFont typeface="Wingdings" panose="05000000000000000000" pitchFamily="2" charset="2"/>
              <a:buChar char=""/>
              <a:tabLst>
                <a:tab pos="354965" algn="l"/>
                <a:tab pos="355600" algn="l"/>
              </a:tabLst>
            </a:pPr>
            <a:r>
              <a:rPr lang="en-US" sz="2400" spc="-20" dirty="0">
                <a:solidFill>
                  <a:srgbClr val="002060"/>
                </a:solidFill>
                <a:effectLst/>
                <a:latin typeface="Arial Rounded MT Bold" panose="020F0704030504030204" pitchFamily="34" charset="0"/>
                <a:ea typeface="Times New Roman" panose="02020603050405020304" pitchFamily="18" charset="0"/>
              </a:rPr>
              <a:t>Worms </a:t>
            </a:r>
            <a:r>
              <a:rPr lang="en-US" sz="2400" dirty="0">
                <a:solidFill>
                  <a:srgbClr val="002060"/>
                </a:solidFill>
                <a:effectLst/>
                <a:latin typeface="Arial Rounded MT Bold" panose="020F0704030504030204" pitchFamily="34" charset="0"/>
                <a:ea typeface="Times New Roman" panose="02020603050405020304" pitchFamily="18" charset="0"/>
              </a:rPr>
              <a:t>may be removed</a:t>
            </a:r>
            <a:r>
              <a:rPr lang="en-US" sz="2400" spc="10" dirty="0">
                <a:solidFill>
                  <a:srgbClr val="002060"/>
                </a:solidFill>
                <a:effectLst/>
                <a:latin typeface="Arial Rounded MT Bold" panose="020F0704030504030204" pitchFamily="34" charset="0"/>
                <a:ea typeface="Times New Roman" panose="02020603050405020304" pitchFamily="18" charset="0"/>
              </a:rPr>
              <a:t> </a:t>
            </a:r>
            <a:r>
              <a:rPr lang="en-US" sz="2400" dirty="0">
                <a:solidFill>
                  <a:srgbClr val="002060"/>
                </a:solidFill>
                <a:effectLst/>
                <a:latin typeface="Arial Rounded MT Bold" panose="020F0704030504030204" pitchFamily="34" charset="0"/>
                <a:ea typeface="Times New Roman" panose="02020603050405020304" pitchFamily="18" charset="0"/>
              </a:rPr>
              <a:t>surgically.</a:t>
            </a:r>
            <a:endParaRPr lang="en-IN" sz="2400" dirty="0">
              <a:solidFill>
                <a:srgbClr val="002060"/>
              </a:solidFill>
              <a:effectLst/>
              <a:latin typeface="Arial Rounded MT Bold" panose="020F0704030504030204" pitchFamily="34" charset="0"/>
              <a:ea typeface="Times New Roman" panose="02020603050405020304" pitchFamily="18" charset="0"/>
            </a:endParaRPr>
          </a:p>
        </p:txBody>
      </p:sp>
      <p:sp>
        <p:nvSpPr>
          <p:cNvPr id="7" name="Oval 6">
            <a:extLst>
              <a:ext uri="{FF2B5EF4-FFF2-40B4-BE49-F238E27FC236}">
                <a16:creationId xmlns:a16="http://schemas.microsoft.com/office/drawing/2014/main" id="{C84051E8-60AC-4B38-9CA4-91AC561147A1}"/>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8" name="Picture 7">
            <a:extLst>
              <a:ext uri="{FF2B5EF4-FFF2-40B4-BE49-F238E27FC236}">
                <a16:creationId xmlns:a16="http://schemas.microsoft.com/office/drawing/2014/main" id="{1C85DAB1-C92A-4049-8A23-7BE112765F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9782" y="994456"/>
            <a:ext cx="2141220" cy="1882140"/>
          </a:xfrm>
          <a:prstGeom prst="rect">
            <a:avLst/>
          </a:prstGeom>
          <a:noFill/>
          <a:ln>
            <a:noFill/>
          </a:ln>
        </p:spPr>
      </p:pic>
      <p:pic>
        <p:nvPicPr>
          <p:cNvPr id="9" name="Picture 8">
            <a:extLst>
              <a:ext uri="{FF2B5EF4-FFF2-40B4-BE49-F238E27FC236}">
                <a16:creationId xmlns:a16="http://schemas.microsoft.com/office/drawing/2014/main" id="{65D32D31-79A5-431C-91A3-567E6C3B7AB0}"/>
              </a:ext>
            </a:extLst>
          </p:cNvPr>
          <p:cNvPicPr/>
          <p:nvPr/>
        </p:nvPicPr>
        <p:blipFill rotWithShape="1">
          <a:blip r:embed="rId4">
            <a:extLst>
              <a:ext uri="{28A0092B-C50C-407E-A947-70E740481C1C}">
                <a14:useLocalDpi xmlns:a14="http://schemas.microsoft.com/office/drawing/2010/main" val="0"/>
              </a:ext>
            </a:extLst>
          </a:blip>
          <a:srcRect b="7106"/>
          <a:stretch/>
        </p:blipFill>
        <p:spPr bwMode="auto">
          <a:xfrm>
            <a:off x="2056754" y="4398987"/>
            <a:ext cx="3415974" cy="2552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509679"/>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83568" y="1268760"/>
            <a:ext cx="5400600" cy="5342320"/>
          </a:xfrm>
        </p:spPr>
        <p:txBody>
          <a:bodyPr>
            <a:normAutofit/>
          </a:bodyPr>
          <a:lstStyle/>
          <a:p>
            <a:pPr algn="just"/>
            <a:r>
              <a:rPr lang="en-US" sz="2400" dirty="0">
                <a:solidFill>
                  <a:srgbClr val="FF0000"/>
                </a:solidFill>
                <a:effectLst/>
                <a:latin typeface="Arial Rounded MT Bold" panose="020F0704030504030204" pitchFamily="34" charset="0"/>
                <a:ea typeface="Times New Roman" panose="02020603050405020304" pitchFamily="18" charset="0"/>
              </a:rPr>
              <a:t>Control: </a:t>
            </a:r>
          </a:p>
        </p:txBody>
      </p:sp>
      <p:sp>
        <p:nvSpPr>
          <p:cNvPr id="4" name="Rectangle: Rounded Corners 3">
            <a:extLst>
              <a:ext uri="{FF2B5EF4-FFF2-40B4-BE49-F238E27FC236}">
                <a16:creationId xmlns:a16="http://schemas.microsoft.com/office/drawing/2014/main" id="{4A0F294B-18B7-4B3F-A166-F386223146CE}"/>
              </a:ext>
            </a:extLst>
          </p:cNvPr>
          <p:cNvSpPr/>
          <p:nvPr/>
        </p:nvSpPr>
        <p:spPr>
          <a:xfrm>
            <a:off x="899592" y="2276872"/>
            <a:ext cx="4720793"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112395" lvl="0" indent="-342900" algn="just">
              <a:lnSpc>
                <a:spcPct val="106000"/>
              </a:lnSpc>
              <a:spcBef>
                <a:spcPts val="315"/>
              </a:spcBef>
              <a:spcAft>
                <a:spcPts val="0"/>
              </a:spcAft>
              <a:buFont typeface="Wingdings" panose="05000000000000000000" pitchFamily="2" charset="2"/>
              <a:buChar char="v"/>
              <a:tabLst>
                <a:tab pos="354965" algn="l"/>
                <a:tab pos="355600" algn="l"/>
              </a:tabLst>
            </a:pPr>
            <a:r>
              <a:rPr lang="en-US" sz="2000" dirty="0">
                <a:solidFill>
                  <a:srgbClr val="7030A0"/>
                </a:solidFill>
                <a:latin typeface="Arial Rounded MT Bold" panose="020F0704030504030204" pitchFamily="34" charset="0"/>
                <a:ea typeface="Times New Roman" panose="02020603050405020304" pitchFamily="18" charset="0"/>
              </a:rPr>
              <a:t>Providing of clepened water like shallow water.</a:t>
            </a:r>
          </a:p>
          <a:p>
            <a:pPr marL="342900" marR="112395" indent="-342900" algn="just">
              <a:lnSpc>
                <a:spcPct val="106000"/>
              </a:lnSpc>
              <a:spcBef>
                <a:spcPts val="315"/>
              </a:spcBef>
              <a:buFont typeface="Wingdings" panose="05000000000000000000" pitchFamily="2" charset="2"/>
              <a:buChar char="v"/>
              <a:tabLst>
                <a:tab pos="354965" algn="l"/>
                <a:tab pos="355600" algn="l"/>
              </a:tabLst>
            </a:pPr>
            <a:r>
              <a:rPr lang="en-US" sz="2000" dirty="0">
                <a:solidFill>
                  <a:srgbClr val="7030A0"/>
                </a:solidFill>
                <a:latin typeface="Arial Rounded MT Bold" panose="020F0704030504030204" pitchFamily="34" charset="0"/>
                <a:ea typeface="Times New Roman" panose="02020603050405020304" pitchFamily="18" charset="0"/>
              </a:rPr>
              <a:t>Prevent ingestion of earthworms.</a:t>
            </a:r>
          </a:p>
          <a:p>
            <a:pPr marR="112395" lvl="0" algn="just">
              <a:lnSpc>
                <a:spcPct val="106000"/>
              </a:lnSpc>
              <a:spcBef>
                <a:spcPts val="315"/>
              </a:spcBef>
              <a:spcAft>
                <a:spcPts val="0"/>
              </a:spcAft>
              <a:tabLst>
                <a:tab pos="354965" algn="l"/>
                <a:tab pos="355600" algn="l"/>
              </a:tabLst>
            </a:pPr>
            <a:endParaRPr lang="en-US" sz="2000" dirty="0">
              <a:solidFill>
                <a:srgbClr val="7030A0"/>
              </a:solidFill>
              <a:latin typeface="Arial Rounded MT Bold" panose="020F0704030504030204" pitchFamily="34" charset="0"/>
              <a:ea typeface="Times New Roman" panose="02020603050405020304" pitchFamily="18" charset="0"/>
            </a:endParaRPr>
          </a:p>
          <a:p>
            <a:pPr marL="342900" marR="112395" lvl="0" indent="-342900" algn="just">
              <a:lnSpc>
                <a:spcPct val="106000"/>
              </a:lnSpc>
              <a:spcBef>
                <a:spcPts val="315"/>
              </a:spcBef>
              <a:spcAft>
                <a:spcPts val="0"/>
              </a:spcAft>
              <a:buFont typeface="Wingdings" panose="05000000000000000000" pitchFamily="2" charset="2"/>
              <a:buChar char="v"/>
              <a:tabLst>
                <a:tab pos="354965" algn="l"/>
                <a:tab pos="355600" algn="l"/>
              </a:tabLst>
            </a:pPr>
            <a:r>
              <a:rPr lang="en-US" sz="2000" dirty="0">
                <a:solidFill>
                  <a:srgbClr val="7030A0"/>
                </a:solidFill>
                <a:effectLst/>
                <a:latin typeface="Arial Rounded MT Bold" panose="020F0704030504030204" pitchFamily="34" charset="0"/>
                <a:ea typeface="Times New Roman" panose="02020603050405020304" pitchFamily="18" charset="0"/>
              </a:rPr>
              <a:t>Proper cooking of frog and fish before eating by dogs.</a:t>
            </a:r>
          </a:p>
          <a:p>
            <a:pPr marL="342900" marR="112395" lvl="0" indent="-342900" algn="just">
              <a:lnSpc>
                <a:spcPct val="106000"/>
              </a:lnSpc>
              <a:spcBef>
                <a:spcPts val="315"/>
              </a:spcBef>
              <a:spcAft>
                <a:spcPts val="0"/>
              </a:spcAft>
              <a:buFont typeface="Wingdings" panose="05000000000000000000" pitchFamily="2" charset="2"/>
              <a:buChar char="v"/>
              <a:tabLst>
                <a:tab pos="354965" algn="l"/>
                <a:tab pos="355600" algn="l"/>
              </a:tabLst>
            </a:pPr>
            <a:endParaRPr lang="en-IN" sz="2000" dirty="0">
              <a:solidFill>
                <a:srgbClr val="7030A0"/>
              </a:solidFill>
              <a:effectLst/>
              <a:latin typeface="Arial Rounded MT Bold" panose="020F0704030504030204" pitchFamily="34" charset="0"/>
              <a:ea typeface="Times New Roman" panose="02020603050405020304" pitchFamily="18" charset="0"/>
            </a:endParaRPr>
          </a:p>
        </p:txBody>
      </p:sp>
      <p:sp>
        <p:nvSpPr>
          <p:cNvPr id="7" name="Oval 6">
            <a:extLst>
              <a:ext uri="{FF2B5EF4-FFF2-40B4-BE49-F238E27FC236}">
                <a16:creationId xmlns:a16="http://schemas.microsoft.com/office/drawing/2014/main" id="{24FB0544-89CB-4942-BDBB-7025D2A1A9D0}"/>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8" name="Picture 7">
            <a:extLst>
              <a:ext uri="{FF2B5EF4-FFF2-40B4-BE49-F238E27FC236}">
                <a16:creationId xmlns:a16="http://schemas.microsoft.com/office/drawing/2014/main" id="{3ABC5203-E671-41B4-9DCC-D2F4A7EDAF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20385" y="971955"/>
            <a:ext cx="3523615" cy="2335530"/>
          </a:xfrm>
          <a:prstGeom prst="rect">
            <a:avLst/>
          </a:prstGeom>
          <a:noFill/>
          <a:ln>
            <a:noFill/>
          </a:ln>
        </p:spPr>
      </p:pic>
      <p:pic>
        <p:nvPicPr>
          <p:cNvPr id="9" name="Picture 8">
            <a:extLst>
              <a:ext uri="{FF2B5EF4-FFF2-40B4-BE49-F238E27FC236}">
                <a16:creationId xmlns:a16="http://schemas.microsoft.com/office/drawing/2014/main" id="{21B61BAC-7119-4098-8AF9-A68D4A487F8E}"/>
              </a:ext>
            </a:extLst>
          </p:cNvPr>
          <p:cNvPicPr/>
          <p:nvPr/>
        </p:nvPicPr>
        <p:blipFill rotWithShape="1">
          <a:blip r:embed="rId4" cstate="print">
            <a:extLst>
              <a:ext uri="{28A0092B-C50C-407E-A947-70E740481C1C}">
                <a14:useLocalDpi xmlns:a14="http://schemas.microsoft.com/office/drawing/2010/main" val="0"/>
              </a:ext>
            </a:extLst>
          </a:blip>
          <a:srcRect l="8375" t="13716" r="24618" b="10230"/>
          <a:stretch/>
        </p:blipFill>
        <p:spPr bwMode="auto">
          <a:xfrm>
            <a:off x="5769178" y="4106089"/>
            <a:ext cx="2475230" cy="2750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476904"/>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11560" y="639852"/>
            <a:ext cx="4104456" cy="6218148"/>
          </a:xfrm>
        </p:spPr>
        <p:txBody>
          <a:bodyPr>
            <a:normAutofit/>
          </a:bodyPr>
          <a:lstStyle/>
          <a:p>
            <a:pPr lvl="0" algn="just">
              <a:spcBef>
                <a:spcPts val="315"/>
              </a:spcBef>
              <a:tabLst>
                <a:tab pos="355600" algn="l"/>
              </a:tabLst>
            </a:pPr>
            <a:r>
              <a:rPr lang="en-US" sz="2000" b="1" dirty="0">
                <a:solidFill>
                  <a:srgbClr val="00B0F0"/>
                </a:solidFill>
                <a:latin typeface="Arial Rounded MT Bold" panose="020F0704030504030204" pitchFamily="34" charset="0"/>
              </a:rPr>
              <a:t>      </a:t>
            </a:r>
            <a:endParaRPr lang="en-IN" sz="2000" dirty="0">
              <a:solidFill>
                <a:srgbClr val="00B0F0"/>
              </a:solidFill>
              <a:latin typeface="Arial Rounded MT Bold" panose="020F0704030504030204" pitchFamily="34" charset="0"/>
            </a:endParaRPr>
          </a:p>
        </p:txBody>
      </p:sp>
      <p:sp>
        <p:nvSpPr>
          <p:cNvPr id="7" name="Oval 6">
            <a:extLst>
              <a:ext uri="{FF2B5EF4-FFF2-40B4-BE49-F238E27FC236}">
                <a16:creationId xmlns:a16="http://schemas.microsoft.com/office/drawing/2014/main" id="{29AC45B2-9EDB-46AB-81B5-712CF5A7F484}"/>
              </a:ext>
            </a:extLst>
          </p:cNvPr>
          <p:cNvSpPr/>
          <p:nvPr/>
        </p:nvSpPr>
        <p:spPr>
          <a:xfrm>
            <a:off x="1763688" y="1412776"/>
            <a:ext cx="5076564"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Arial Rounded MT Bold" panose="020F0704030504030204" pitchFamily="34" charset="0"/>
              </a:rPr>
              <a:t>THANK YOU</a:t>
            </a:r>
            <a:endParaRPr lang="en-IN" sz="48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291214041"/>
      </p:ext>
    </p:extLst>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83568" y="1608244"/>
            <a:ext cx="6624736" cy="5249756"/>
          </a:xfrm>
        </p:spPr>
        <p:txBody>
          <a:bodyPr>
            <a:normAutofit/>
          </a:bodyPr>
          <a:lstStyle/>
          <a:p>
            <a:pPr algn="just"/>
            <a:endParaRPr lang="en-US" sz="2400" i="1" dirty="0">
              <a:solidFill>
                <a:srgbClr val="7030A0"/>
              </a:solidFill>
              <a:latin typeface="Arial Rounded MT Bold" panose="020F0704030504030204" pitchFamily="34" charset="0"/>
            </a:endParaRPr>
          </a:p>
        </p:txBody>
      </p:sp>
      <p:sp>
        <p:nvSpPr>
          <p:cNvPr id="10" name="Oval 9">
            <a:extLst>
              <a:ext uri="{FF2B5EF4-FFF2-40B4-BE49-F238E27FC236}">
                <a16:creationId xmlns:a16="http://schemas.microsoft.com/office/drawing/2014/main" id="{31770B18-10D0-4027-98C7-47260B5F2E1C}"/>
              </a:ext>
            </a:extLst>
          </p:cNvPr>
          <p:cNvSpPr/>
          <p:nvPr/>
        </p:nvSpPr>
        <p:spPr>
          <a:xfrm>
            <a:off x="1043608" y="164927"/>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7" name="Picture 6">
            <a:extLst>
              <a:ext uri="{FF2B5EF4-FFF2-40B4-BE49-F238E27FC236}">
                <a16:creationId xmlns:a16="http://schemas.microsoft.com/office/drawing/2014/main" id="{6F0075B4-8E46-41A3-9100-95A9D53AE58F}"/>
              </a:ext>
            </a:extLst>
          </p:cNvPr>
          <p:cNvPicPr/>
          <p:nvPr/>
        </p:nvPicPr>
        <p:blipFill rotWithShape="1">
          <a:blip r:embed="rId3">
            <a:extLst>
              <a:ext uri="{28A0092B-C50C-407E-A947-70E740481C1C}">
                <a14:useLocalDpi xmlns:a14="http://schemas.microsoft.com/office/drawing/2010/main" val="0"/>
              </a:ext>
            </a:extLst>
          </a:blip>
          <a:srcRect l="8302" r="2642"/>
          <a:stretch/>
        </p:blipFill>
        <p:spPr bwMode="auto">
          <a:xfrm>
            <a:off x="2555776" y="3973406"/>
            <a:ext cx="3596640" cy="2606040"/>
          </a:xfrm>
          <a:prstGeom prst="rect">
            <a:avLst/>
          </a:prstGeom>
          <a:noFill/>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BD4C1329-AD1E-4D6A-84A0-6C790CCEFCEB}"/>
              </a:ext>
            </a:extLst>
          </p:cNvPr>
          <p:cNvSpPr/>
          <p:nvPr/>
        </p:nvSpPr>
        <p:spPr>
          <a:xfrm>
            <a:off x="755576" y="1650132"/>
            <a:ext cx="648072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Rounded MT Bold" panose="020F0704030504030204" pitchFamily="34" charset="0"/>
              </a:rPr>
              <a:t>Family: </a:t>
            </a:r>
            <a:r>
              <a:rPr lang="en-US" sz="2400" dirty="0" err="1">
                <a:solidFill>
                  <a:srgbClr val="7030A0"/>
                </a:solidFill>
                <a:latin typeface="Arial Rounded MT Bold" panose="020F0704030504030204" pitchFamily="34" charset="0"/>
              </a:rPr>
              <a:t>Dioctophymidae</a:t>
            </a:r>
            <a:endParaRPr lang="en-US" sz="2400" dirty="0">
              <a:solidFill>
                <a:srgbClr val="7030A0"/>
              </a:solidFill>
              <a:latin typeface="Arial Rounded MT Bold" panose="020F0704030504030204" pitchFamily="34" charset="0"/>
            </a:endParaRPr>
          </a:p>
          <a:p>
            <a:pPr algn="ctr"/>
            <a:r>
              <a:rPr lang="en-US" sz="2400" dirty="0">
                <a:solidFill>
                  <a:srgbClr val="FF0000"/>
                </a:solidFill>
                <a:latin typeface="Arial Rounded MT Bold" panose="020F0704030504030204" pitchFamily="34" charset="0"/>
              </a:rPr>
              <a:t>Other name:  </a:t>
            </a:r>
            <a:r>
              <a:rPr lang="en-US" sz="2400" i="1" dirty="0" err="1">
                <a:solidFill>
                  <a:srgbClr val="7030A0"/>
                </a:solidFill>
                <a:latin typeface="Arial Rounded MT Bold" panose="020F0704030504030204" pitchFamily="34" charset="0"/>
              </a:rPr>
              <a:t>Eustrongylus</a:t>
            </a:r>
            <a:r>
              <a:rPr lang="en-US" sz="2400" i="1" dirty="0">
                <a:solidFill>
                  <a:srgbClr val="7030A0"/>
                </a:solidFill>
                <a:latin typeface="Arial Rounded MT Bold" panose="020F0704030504030204" pitchFamily="34" charset="0"/>
              </a:rPr>
              <a:t> gigas</a:t>
            </a:r>
          </a:p>
          <a:p>
            <a:pPr algn="ctr"/>
            <a:endParaRPr lang="en-US" sz="2400" i="1" dirty="0">
              <a:solidFill>
                <a:srgbClr val="7030A0"/>
              </a:solidFill>
              <a:latin typeface="Arial Rounded MT Bold" panose="020F0704030504030204" pitchFamily="34" charset="0"/>
            </a:endParaRPr>
          </a:p>
          <a:p>
            <a:pPr algn="ctr"/>
            <a:r>
              <a:rPr lang="en-US" sz="2400" dirty="0">
                <a:solidFill>
                  <a:srgbClr val="FF0000"/>
                </a:solidFill>
                <a:latin typeface="Arial Rounded MT Bold" panose="020F0704030504030204" pitchFamily="34" charset="0"/>
              </a:rPr>
              <a:t>Common name: </a:t>
            </a:r>
            <a:r>
              <a:rPr lang="en-US" sz="2400" dirty="0">
                <a:solidFill>
                  <a:srgbClr val="7030A0"/>
                </a:solidFill>
                <a:latin typeface="Arial Rounded MT Bold" panose="020F0704030504030204" pitchFamily="34" charset="0"/>
              </a:rPr>
              <a:t>Giant kidney worm of </a:t>
            </a:r>
          </a:p>
          <a:p>
            <a:pPr algn="ctr"/>
            <a:r>
              <a:rPr lang="en-US" sz="2400" dirty="0">
                <a:solidFill>
                  <a:srgbClr val="7030A0"/>
                </a:solidFill>
                <a:latin typeface="Arial Rounded MT Bold" panose="020F0704030504030204" pitchFamily="34" charset="0"/>
              </a:rPr>
              <a:t>                                dog</a:t>
            </a:r>
            <a:endParaRPr lang="en-US" sz="2400" i="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2541344493"/>
      </p:ext>
    </p:extLst>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83568" y="1608244"/>
            <a:ext cx="6624736" cy="5249756"/>
          </a:xfrm>
        </p:spPr>
        <p:txBody>
          <a:bodyPr>
            <a:normAutofit/>
          </a:bodyPr>
          <a:lstStyle/>
          <a:p>
            <a:pPr algn="just"/>
            <a:endParaRPr lang="en-US" sz="2400" i="1" dirty="0">
              <a:solidFill>
                <a:srgbClr val="7030A0"/>
              </a:solidFill>
              <a:latin typeface="Arial Rounded MT Bold" panose="020F0704030504030204" pitchFamily="34" charset="0"/>
            </a:endParaRPr>
          </a:p>
        </p:txBody>
      </p:sp>
      <p:sp>
        <p:nvSpPr>
          <p:cNvPr id="10" name="Oval 9">
            <a:extLst>
              <a:ext uri="{FF2B5EF4-FFF2-40B4-BE49-F238E27FC236}">
                <a16:creationId xmlns:a16="http://schemas.microsoft.com/office/drawing/2014/main" id="{31770B18-10D0-4027-98C7-47260B5F2E1C}"/>
              </a:ext>
            </a:extLst>
          </p:cNvPr>
          <p:cNvSpPr/>
          <p:nvPr/>
        </p:nvSpPr>
        <p:spPr>
          <a:xfrm>
            <a:off x="1043608" y="164927"/>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sp>
        <p:nvSpPr>
          <p:cNvPr id="3" name="Rectangle: Rounded Corners 2">
            <a:extLst>
              <a:ext uri="{FF2B5EF4-FFF2-40B4-BE49-F238E27FC236}">
                <a16:creationId xmlns:a16="http://schemas.microsoft.com/office/drawing/2014/main" id="{F6EDC8D5-A820-41A3-9349-F7F91461037C}"/>
              </a:ext>
            </a:extLst>
          </p:cNvPr>
          <p:cNvSpPr/>
          <p:nvPr/>
        </p:nvSpPr>
        <p:spPr>
          <a:xfrm>
            <a:off x="467544" y="1329541"/>
            <a:ext cx="6840760" cy="5352305"/>
          </a:xfrm>
          <a:prstGeom prst="roundRect">
            <a:avLst>
              <a:gd name="adj" fmla="val 15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Arial Rounded MT Bold" panose="020F0704030504030204" pitchFamily="34" charset="0"/>
              </a:rPr>
              <a:t>General Characters:</a:t>
            </a:r>
          </a:p>
          <a:p>
            <a:pPr marL="285750" indent="-285750" algn="just">
              <a:lnSpc>
                <a:spcPct val="150000"/>
              </a:lnSpc>
              <a:buFont typeface="Wingdings" panose="05000000000000000000" pitchFamily="2" charset="2"/>
              <a:buChar char="v"/>
            </a:pPr>
            <a:r>
              <a:rPr lang="en-US" u="sng" dirty="0">
                <a:solidFill>
                  <a:srgbClr val="002060"/>
                </a:solidFill>
                <a:effectLst/>
                <a:latin typeface="Arial Rounded MT Bold" panose="020F0704030504030204" pitchFamily="34" charset="0"/>
                <a:ea typeface="Times New Roman" panose="02020603050405020304" pitchFamily="18" charset="0"/>
              </a:rPr>
              <a:t>Largest</a:t>
            </a:r>
            <a:r>
              <a:rPr lang="en-US" u="sng" spc="-45" dirty="0">
                <a:solidFill>
                  <a:srgbClr val="002060"/>
                </a:solidFill>
                <a:effectLst/>
                <a:latin typeface="Arial Rounded MT Bold" panose="020F0704030504030204" pitchFamily="34" charset="0"/>
                <a:ea typeface="Times New Roman" panose="02020603050405020304" pitchFamily="18" charset="0"/>
              </a:rPr>
              <a:t> </a:t>
            </a:r>
            <a:r>
              <a:rPr lang="en-US" u="sng" dirty="0">
                <a:solidFill>
                  <a:srgbClr val="002060"/>
                </a:solidFill>
                <a:effectLst/>
                <a:latin typeface="Arial Rounded MT Bold" panose="020F0704030504030204" pitchFamily="34" charset="0"/>
                <a:ea typeface="Times New Roman" panose="02020603050405020304" pitchFamily="18" charset="0"/>
              </a:rPr>
              <a:t>nematode</a:t>
            </a:r>
            <a:r>
              <a:rPr lang="en-US" u="sng" spc="-40" dirty="0">
                <a:solidFill>
                  <a:srgbClr val="002060"/>
                </a:solidFill>
                <a:effectLst/>
                <a:latin typeface="Arial Rounded MT Bold" panose="020F0704030504030204" pitchFamily="34" charset="0"/>
                <a:ea typeface="Times New Roman" panose="02020603050405020304" pitchFamily="18" charset="0"/>
              </a:rPr>
              <a:t> </a:t>
            </a:r>
            <a:r>
              <a:rPr lang="en-US" u="sng" dirty="0">
                <a:solidFill>
                  <a:srgbClr val="002060"/>
                </a:solidFill>
                <a:effectLst/>
                <a:latin typeface="Arial Rounded MT Bold" panose="020F0704030504030204" pitchFamily="34" charset="0"/>
                <a:ea typeface="Times New Roman" panose="02020603050405020304" pitchFamily="18" charset="0"/>
              </a:rPr>
              <a:t>of</a:t>
            </a:r>
            <a:r>
              <a:rPr lang="en-US" u="sng" spc="-45" dirty="0">
                <a:solidFill>
                  <a:srgbClr val="002060"/>
                </a:solidFill>
                <a:effectLst/>
                <a:latin typeface="Arial Rounded MT Bold" panose="020F0704030504030204" pitchFamily="34" charset="0"/>
                <a:ea typeface="Times New Roman" panose="02020603050405020304" pitchFamily="18" charset="0"/>
              </a:rPr>
              <a:t> </a:t>
            </a:r>
            <a:r>
              <a:rPr lang="en-US" u="sng" dirty="0">
                <a:solidFill>
                  <a:srgbClr val="002060"/>
                </a:solidFill>
                <a:effectLst/>
                <a:latin typeface="Arial Rounded MT Bold" panose="020F0704030504030204" pitchFamily="34" charset="0"/>
                <a:ea typeface="Times New Roman" panose="02020603050405020304" pitchFamily="18" charset="0"/>
              </a:rPr>
              <a:t>domestic</a:t>
            </a:r>
            <a:r>
              <a:rPr lang="en-US" u="sng" spc="-45" dirty="0">
                <a:solidFill>
                  <a:srgbClr val="002060"/>
                </a:solidFill>
                <a:effectLst/>
                <a:latin typeface="Arial Rounded MT Bold" panose="020F0704030504030204" pitchFamily="34" charset="0"/>
                <a:ea typeface="Times New Roman" panose="02020603050405020304" pitchFamily="18" charset="0"/>
              </a:rPr>
              <a:t> </a:t>
            </a:r>
            <a:r>
              <a:rPr lang="en-US" u="sng" dirty="0">
                <a:solidFill>
                  <a:srgbClr val="002060"/>
                </a:solidFill>
                <a:effectLst/>
                <a:latin typeface="Arial Rounded MT Bold" panose="020F0704030504030204" pitchFamily="34" charset="0"/>
                <a:ea typeface="Times New Roman" panose="02020603050405020304" pitchFamily="18" charset="0"/>
              </a:rPr>
              <a:t>animals</a:t>
            </a:r>
            <a:r>
              <a:rPr lang="en-US" u="sng" spc="-50"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(Length</a:t>
            </a:r>
            <a:r>
              <a:rPr lang="en-US" spc="-4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of</a:t>
            </a:r>
            <a:r>
              <a:rPr lang="en-US" spc="-4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female</a:t>
            </a:r>
            <a:r>
              <a:rPr lang="en-US" spc="-4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is</a:t>
            </a:r>
            <a:r>
              <a:rPr lang="en-US" spc="-4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up</a:t>
            </a:r>
            <a:r>
              <a:rPr lang="en-US" spc="-40"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to</a:t>
            </a:r>
            <a:r>
              <a:rPr lang="en-US" spc="-4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103</a:t>
            </a:r>
            <a:r>
              <a:rPr lang="en-US" spc="-40"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cm).</a:t>
            </a:r>
            <a:endParaRPr lang="en-IN" dirty="0">
              <a:solidFill>
                <a:srgbClr val="002060"/>
              </a:solidFill>
              <a:effectLst/>
              <a:latin typeface="Arial Rounded MT Bold" panose="020F0704030504030204" pitchFamily="34" charset="0"/>
              <a:ea typeface="Times New Roman" panose="02020603050405020304" pitchFamily="18" charset="0"/>
            </a:endParaRPr>
          </a:p>
          <a:p>
            <a:pPr marL="285750" indent="-285750" algn="just">
              <a:lnSpc>
                <a:spcPct val="150000"/>
              </a:lnSpc>
              <a:buFont typeface="Wingdings" panose="05000000000000000000" pitchFamily="2" charset="2"/>
              <a:buChar char="v"/>
            </a:pPr>
            <a:r>
              <a:rPr lang="en-US" dirty="0">
                <a:solidFill>
                  <a:srgbClr val="C00000"/>
                </a:solidFill>
                <a:effectLst/>
                <a:latin typeface="Arial Rounded MT Bold" panose="020F0704030504030204" pitchFamily="34" charset="0"/>
                <a:ea typeface="Times New Roman" panose="02020603050405020304" pitchFamily="18" charset="0"/>
              </a:rPr>
              <a:t>Worms are blood red in </a:t>
            </a:r>
            <a:r>
              <a:rPr lang="en-US" dirty="0" err="1">
                <a:solidFill>
                  <a:srgbClr val="C00000"/>
                </a:solidFill>
                <a:effectLst/>
                <a:latin typeface="Arial Rounded MT Bold" panose="020F0704030504030204" pitchFamily="34" charset="0"/>
                <a:ea typeface="Times New Roman" panose="02020603050405020304" pitchFamily="18" charset="0"/>
              </a:rPr>
              <a:t>colour</a:t>
            </a:r>
            <a:r>
              <a:rPr lang="en-US" dirty="0">
                <a:solidFill>
                  <a:srgbClr val="C00000"/>
                </a:solidFill>
                <a:effectLst/>
                <a:latin typeface="Arial Rounded MT Bold" panose="020F0704030504030204" pitchFamily="34" charset="0"/>
                <a:ea typeface="Times New Roman" panose="02020603050405020304" pitchFamily="18" charset="0"/>
              </a:rPr>
              <a:t>.</a:t>
            </a:r>
          </a:p>
          <a:p>
            <a:pPr marL="285750" indent="-285750" algn="just">
              <a:lnSpc>
                <a:spcPct val="150000"/>
              </a:lnSpc>
              <a:buFont typeface="Wingdings" panose="05000000000000000000" pitchFamily="2" charset="2"/>
              <a:buChar char="v"/>
            </a:pPr>
            <a:r>
              <a:rPr lang="en-US" dirty="0">
                <a:solidFill>
                  <a:srgbClr val="7030A0"/>
                </a:solidFill>
                <a:effectLst/>
                <a:latin typeface="Arial Rounded MT Bold" panose="020F0704030504030204" pitchFamily="34" charset="0"/>
                <a:ea typeface="Times New Roman" panose="02020603050405020304" pitchFamily="18" charset="0"/>
              </a:rPr>
              <a:t>Male worm (35-45 cm lon</a:t>
            </a:r>
            <a:r>
              <a:rPr lang="en-US" dirty="0">
                <a:solidFill>
                  <a:srgbClr val="7030A0"/>
                </a:solidFill>
                <a:latin typeface="Arial Rounded MT Bold" panose="020F0704030504030204" pitchFamily="34" charset="0"/>
                <a:ea typeface="Times New Roman" panose="02020603050405020304" pitchFamily="18" charset="0"/>
              </a:rPr>
              <a:t>g)</a:t>
            </a:r>
            <a:r>
              <a:rPr lang="en-US" dirty="0">
                <a:solidFill>
                  <a:srgbClr val="7030A0"/>
                </a:solidFill>
                <a:effectLst/>
                <a:latin typeface="Arial Rounded MT Bold" panose="020F0704030504030204" pitchFamily="34" charset="0"/>
                <a:ea typeface="Times New Roman" panose="02020603050405020304" pitchFamily="18" charset="0"/>
              </a:rPr>
              <a:t> has </a:t>
            </a:r>
            <a:r>
              <a:rPr lang="en-US" u="sng" dirty="0">
                <a:solidFill>
                  <a:srgbClr val="7030A0"/>
                </a:solidFill>
                <a:effectLst/>
                <a:latin typeface="Arial Rounded MT Bold" panose="020F0704030504030204" pitchFamily="34" charset="0"/>
                <a:ea typeface="Times New Roman" panose="02020603050405020304" pitchFamily="18" charset="0"/>
              </a:rPr>
              <a:t>single spicule </a:t>
            </a:r>
            <a:r>
              <a:rPr lang="en-US" dirty="0">
                <a:solidFill>
                  <a:srgbClr val="7030A0"/>
                </a:solidFill>
                <a:effectLst/>
                <a:latin typeface="Arial Rounded MT Bold" panose="020F0704030504030204" pitchFamily="34" charset="0"/>
                <a:ea typeface="Times New Roman" panose="02020603050405020304" pitchFamily="18" charset="0"/>
              </a:rPr>
              <a:t>and cup-shaped bursa without bursal</a:t>
            </a:r>
            <a:r>
              <a:rPr lang="en-US" spc="-140" dirty="0">
                <a:solidFill>
                  <a:srgbClr val="7030A0"/>
                </a:solidFill>
                <a:effectLst/>
                <a:latin typeface="Arial Rounded MT Bold" panose="020F0704030504030204" pitchFamily="34" charset="0"/>
                <a:ea typeface="Times New Roman" panose="02020603050405020304" pitchFamily="18" charset="0"/>
              </a:rPr>
              <a:t> </a:t>
            </a:r>
            <a:r>
              <a:rPr lang="en-US" dirty="0">
                <a:solidFill>
                  <a:srgbClr val="7030A0"/>
                </a:solidFill>
                <a:effectLst/>
                <a:latin typeface="Arial Rounded MT Bold" panose="020F0704030504030204" pitchFamily="34" charset="0"/>
                <a:ea typeface="Times New Roman" panose="02020603050405020304" pitchFamily="18" charset="0"/>
              </a:rPr>
              <a:t>rays.</a:t>
            </a:r>
          </a:p>
          <a:p>
            <a:pPr marL="285750" indent="-285750" algn="just">
              <a:lnSpc>
                <a:spcPct val="150000"/>
              </a:lnSpc>
              <a:buFont typeface="Wingdings" panose="05000000000000000000" pitchFamily="2" charset="2"/>
              <a:buChar char="v"/>
            </a:pPr>
            <a:r>
              <a:rPr lang="en-US" u="sng" dirty="0">
                <a:solidFill>
                  <a:srgbClr val="002060"/>
                </a:solidFill>
                <a:effectLst/>
                <a:latin typeface="Arial Rounded MT Bold" panose="020F0704030504030204" pitchFamily="34" charset="0"/>
                <a:ea typeface="Times New Roman" panose="02020603050405020304" pitchFamily="18" charset="0"/>
              </a:rPr>
              <a:t>Barrel shaped </a:t>
            </a:r>
            <a:r>
              <a:rPr lang="en-US" dirty="0">
                <a:solidFill>
                  <a:srgbClr val="002060"/>
                </a:solidFill>
                <a:effectLst/>
                <a:latin typeface="Arial Rounded MT Bold" panose="020F0704030504030204" pitchFamily="34" charset="0"/>
                <a:ea typeface="Times New Roman" panose="02020603050405020304" pitchFamily="18" charset="0"/>
              </a:rPr>
              <a:t>eggs in the single cell stage are passed in the urine, either singly or in clusters or chain and the shells are pitted except at the</a:t>
            </a:r>
            <a:r>
              <a:rPr lang="en-US" spc="-55" dirty="0">
                <a:solidFill>
                  <a:srgbClr val="002060"/>
                </a:solidFill>
                <a:effectLst/>
                <a:latin typeface="Arial Rounded MT Bold" panose="020F0704030504030204" pitchFamily="34" charset="0"/>
                <a:ea typeface="Times New Roman" panose="02020603050405020304" pitchFamily="18" charset="0"/>
              </a:rPr>
              <a:t> </a:t>
            </a:r>
            <a:r>
              <a:rPr lang="en-US" dirty="0">
                <a:solidFill>
                  <a:srgbClr val="002060"/>
                </a:solidFill>
                <a:effectLst/>
                <a:latin typeface="Arial Rounded MT Bold" panose="020F0704030504030204" pitchFamily="34" charset="0"/>
                <a:ea typeface="Times New Roman" panose="02020603050405020304" pitchFamily="18" charset="0"/>
              </a:rPr>
              <a:t>poles.</a:t>
            </a:r>
            <a:endParaRPr lang="en-IN" dirty="0">
              <a:solidFill>
                <a:srgbClr val="002060"/>
              </a:solidFill>
              <a:effectLst/>
              <a:latin typeface="Arial Rounded MT Bold" panose="020F0704030504030204" pitchFamily="34" charset="0"/>
              <a:ea typeface="Times New Roman" panose="02020603050405020304" pitchFamily="18" charset="0"/>
            </a:endParaRPr>
          </a:p>
          <a:p>
            <a:pPr algn="just">
              <a:lnSpc>
                <a:spcPct val="150000"/>
              </a:lnSpc>
            </a:pPr>
            <a:endParaRPr lang="en-IN" dirty="0">
              <a:effectLst/>
              <a:latin typeface="Arial Rounded MT Bold" panose="020F0704030504030204" pitchFamily="34" charset="0"/>
              <a:ea typeface="Times New Roman" panose="02020603050405020304" pitchFamily="18" charset="0"/>
            </a:endParaRPr>
          </a:p>
          <a:p>
            <a:pPr algn="just">
              <a:lnSpc>
                <a:spcPct val="150000"/>
              </a:lnSpc>
            </a:pPr>
            <a:endParaRPr lang="en-US" dirty="0">
              <a:latin typeface="Arial Rounded MT Bold" panose="020F0704030504030204" pitchFamily="34" charset="0"/>
            </a:endParaRPr>
          </a:p>
          <a:p>
            <a:pPr algn="ctr"/>
            <a:endParaRPr lang="en-IN" dirty="0"/>
          </a:p>
        </p:txBody>
      </p:sp>
      <p:pic>
        <p:nvPicPr>
          <p:cNvPr id="8" name="Picture 7" descr="Dioctophyma renale female encountered on the abdominal cavity of a wild maned wolf">
            <a:extLst>
              <a:ext uri="{FF2B5EF4-FFF2-40B4-BE49-F238E27FC236}">
                <a16:creationId xmlns:a16="http://schemas.microsoft.com/office/drawing/2014/main" id="{ABA18EB1-9323-4796-BAEE-723F43740449}"/>
              </a:ext>
            </a:extLst>
          </p:cNvPr>
          <p:cNvPicPr/>
          <p:nvPr/>
        </p:nvPicPr>
        <p:blipFill rotWithShape="1">
          <a:blip r:embed="rId3">
            <a:extLst>
              <a:ext uri="{28A0092B-C50C-407E-A947-70E740481C1C}">
                <a14:useLocalDpi xmlns:a14="http://schemas.microsoft.com/office/drawing/2010/main" val="0"/>
              </a:ext>
            </a:extLst>
          </a:blip>
          <a:srcRect l="4677" t="22897" r="4355"/>
          <a:stretch/>
        </p:blipFill>
        <p:spPr bwMode="auto">
          <a:xfrm rot="5400000">
            <a:off x="5524950" y="2826105"/>
            <a:ext cx="5402404" cy="1835696"/>
          </a:xfrm>
          <a:prstGeom prst="rect">
            <a:avLst/>
          </a:prstGeom>
          <a:noFill/>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8A898FDC-6C37-42BD-B160-EB0371176FD5}"/>
              </a:ext>
            </a:extLst>
          </p:cNvPr>
          <p:cNvSpPr/>
          <p:nvPr/>
        </p:nvSpPr>
        <p:spPr>
          <a:xfrm>
            <a:off x="4297128" y="2492896"/>
            <a:ext cx="338437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00E1DAB2-F9A6-4B48-9237-F3C1F90B0C30}"/>
              </a:ext>
            </a:extLst>
          </p:cNvPr>
          <p:cNvPicPr/>
          <p:nvPr/>
        </p:nvPicPr>
        <p:blipFill rotWithShape="1">
          <a:blip r:embed="rId4" cstate="print">
            <a:extLst>
              <a:ext uri="{28A0092B-C50C-407E-A947-70E740481C1C}">
                <a14:useLocalDpi xmlns:a14="http://schemas.microsoft.com/office/drawing/2010/main" val="0"/>
              </a:ext>
            </a:extLst>
          </a:blip>
          <a:srcRect l="20872" t="17219" r="17430" b="16214"/>
          <a:stretch/>
        </p:blipFill>
        <p:spPr bwMode="auto">
          <a:xfrm>
            <a:off x="3053534" y="5402321"/>
            <a:ext cx="1668780" cy="1279525"/>
          </a:xfrm>
          <a:prstGeom prst="rect">
            <a:avLst/>
          </a:prstGeom>
          <a:noFill/>
          <a:ln>
            <a:noFill/>
          </a:ln>
          <a:extLst>
            <a:ext uri="{53640926-AAD7-44D8-BBD7-CCE9431645EC}">
              <a14:shadowObscured xmlns:a14="http://schemas.microsoft.com/office/drawing/2010/main"/>
            </a:ext>
          </a:extLst>
        </p:spPr>
      </p:pic>
      <p:sp>
        <p:nvSpPr>
          <p:cNvPr id="5" name="Right Brace 4">
            <a:extLst>
              <a:ext uri="{FF2B5EF4-FFF2-40B4-BE49-F238E27FC236}">
                <a16:creationId xmlns:a16="http://schemas.microsoft.com/office/drawing/2014/main" id="{31647168-F5C5-4C43-AF83-208029FCAD87}"/>
              </a:ext>
            </a:extLst>
          </p:cNvPr>
          <p:cNvSpPr/>
          <p:nvPr/>
        </p:nvSpPr>
        <p:spPr>
          <a:xfrm>
            <a:off x="1763688" y="5877272"/>
            <a:ext cx="916646" cy="72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Oval 5">
            <a:extLst>
              <a:ext uri="{FF2B5EF4-FFF2-40B4-BE49-F238E27FC236}">
                <a16:creationId xmlns:a16="http://schemas.microsoft.com/office/drawing/2014/main" id="{3FF93AFA-F404-429A-8CC8-5F359BBBBE32}"/>
              </a:ext>
            </a:extLst>
          </p:cNvPr>
          <p:cNvSpPr/>
          <p:nvPr/>
        </p:nvSpPr>
        <p:spPr>
          <a:xfrm>
            <a:off x="1979712" y="5528459"/>
            <a:ext cx="1073822" cy="34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Egg</a:t>
            </a:r>
            <a:endParaRPr lang="en-IN" dirty="0"/>
          </a:p>
        </p:txBody>
      </p:sp>
    </p:spTree>
    <p:extLst>
      <p:ext uri="{BB962C8B-B14F-4D97-AF65-F5344CB8AC3E}">
        <p14:creationId xmlns:p14="http://schemas.microsoft.com/office/powerpoint/2010/main" val="2757228108"/>
      </p:ext>
    </p:extLst>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75656" y="1463760"/>
            <a:ext cx="4896544" cy="5342320"/>
          </a:xfrm>
        </p:spPr>
        <p:txBody>
          <a:bodyPr>
            <a:normAutofit/>
          </a:bodyPr>
          <a:lstStyle/>
          <a:p>
            <a:pPr algn="just"/>
            <a:endParaRPr lang="en-US" sz="2000" dirty="0">
              <a:solidFill>
                <a:srgbClr val="7030A0"/>
              </a:solidFill>
              <a:latin typeface="Arial Rounded MT Bold" panose="020F0704030504030204" pitchFamily="34" charset="0"/>
            </a:endParaRPr>
          </a:p>
          <a:p>
            <a:pPr marL="342900" indent="-342900" algn="just">
              <a:buFont typeface="Courier New" panose="02070309020205020404" pitchFamily="49" charset="0"/>
              <a:buChar char="o"/>
            </a:pPr>
            <a:endParaRPr lang="en-US" sz="2000" dirty="0">
              <a:solidFill>
                <a:srgbClr val="7030A0"/>
              </a:solidFill>
              <a:latin typeface="Arial Rounded MT Bold" panose="020F0704030504030204" pitchFamily="34" charset="0"/>
            </a:endParaRPr>
          </a:p>
          <a:p>
            <a:pPr marL="342900" indent="-342900" algn="just">
              <a:buFont typeface="Courier New" panose="02070309020205020404" pitchFamily="49" charset="0"/>
              <a:buChar char="o"/>
            </a:pPr>
            <a:endParaRPr lang="en-IN" sz="2000" dirty="0">
              <a:solidFill>
                <a:srgbClr val="7030A0"/>
              </a:solidFill>
              <a:latin typeface="Arial Rounded MT Bold" panose="020F0704030504030204" pitchFamily="34" charset="0"/>
            </a:endParaRPr>
          </a:p>
        </p:txBody>
      </p:sp>
      <p:sp>
        <p:nvSpPr>
          <p:cNvPr id="2" name="Rounded Rectangle 1"/>
          <p:cNvSpPr/>
          <p:nvPr/>
        </p:nvSpPr>
        <p:spPr>
          <a:xfrm>
            <a:off x="2122273" y="1411840"/>
            <a:ext cx="4500500"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Rounded MT Bold" panose="020F0704030504030204" pitchFamily="34" charset="0"/>
              </a:rPr>
              <a:t>Final Hosts : </a:t>
            </a:r>
            <a:r>
              <a:rPr lang="en-US" sz="2400" dirty="0">
                <a:solidFill>
                  <a:srgbClr val="002060"/>
                </a:solidFill>
                <a:effectLst/>
                <a:latin typeface="Arial Rounded MT Bold" panose="020F0704030504030204" pitchFamily="34" charset="0"/>
                <a:ea typeface="Times New Roman" panose="02020603050405020304" pitchFamily="18" charset="0"/>
              </a:rPr>
              <a:t>Dog, fox and mink</a:t>
            </a:r>
            <a:endParaRPr lang="en-US" sz="2400" b="1" dirty="0">
              <a:solidFill>
                <a:srgbClr val="002060"/>
              </a:solidFill>
              <a:latin typeface="Arial Rounded MT Bold" panose="020F0704030504030204" pitchFamily="34" charset="0"/>
            </a:endParaRPr>
          </a:p>
          <a:p>
            <a:pPr algn="ctr"/>
            <a:endParaRPr lang="en-US" sz="2400" b="1" dirty="0">
              <a:solidFill>
                <a:srgbClr val="002060"/>
              </a:solidFill>
              <a:latin typeface="Arial Rounded MT Bold" panose="020F0704030504030204" pitchFamily="34" charset="0"/>
            </a:endParaRPr>
          </a:p>
          <a:p>
            <a:pPr algn="ctr"/>
            <a:r>
              <a:rPr lang="en-US" sz="2400" b="1" dirty="0">
                <a:solidFill>
                  <a:srgbClr val="FF0000"/>
                </a:solidFill>
                <a:latin typeface="Arial Rounded MT Bold" panose="020F0704030504030204" pitchFamily="34" charset="0"/>
              </a:rPr>
              <a:t>Location: </a:t>
            </a:r>
            <a:r>
              <a:rPr lang="en-US" sz="2400" b="1" dirty="0">
                <a:solidFill>
                  <a:srgbClr val="002060"/>
                </a:solidFill>
                <a:latin typeface="Arial Rounded MT Bold" panose="020F0704030504030204" pitchFamily="34" charset="0"/>
              </a:rPr>
              <a:t>Kidney </a:t>
            </a:r>
            <a:endParaRPr lang="en-US" sz="2400" dirty="0">
              <a:solidFill>
                <a:srgbClr val="010202"/>
              </a:solidFill>
              <a:effectLst/>
              <a:latin typeface="Arial Rounded MT Bold" panose="020F0704030504030204" pitchFamily="34" charset="0"/>
              <a:ea typeface="Times New Roman" panose="02020603050405020304" pitchFamily="18" charset="0"/>
            </a:endParaRPr>
          </a:p>
        </p:txBody>
      </p:sp>
      <p:sp>
        <p:nvSpPr>
          <p:cNvPr id="10" name="Oval 9">
            <a:extLst>
              <a:ext uri="{FF2B5EF4-FFF2-40B4-BE49-F238E27FC236}">
                <a16:creationId xmlns:a16="http://schemas.microsoft.com/office/drawing/2014/main" id="{731205AD-90A3-4F8A-95FE-2DDA82E7F1B9}"/>
              </a:ext>
            </a:extLst>
          </p:cNvPr>
          <p:cNvSpPr/>
          <p:nvPr/>
        </p:nvSpPr>
        <p:spPr>
          <a:xfrm>
            <a:off x="1043608" y="164927"/>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11" name="Picture 10">
            <a:extLst>
              <a:ext uri="{FF2B5EF4-FFF2-40B4-BE49-F238E27FC236}">
                <a16:creationId xmlns:a16="http://schemas.microsoft.com/office/drawing/2014/main" id="{D9B6D2E0-9834-4A89-A714-663FD4426C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9200"/>
            <a:ext cx="2500823" cy="2595923"/>
          </a:xfrm>
          <a:prstGeom prst="rect">
            <a:avLst/>
          </a:prstGeom>
          <a:noFill/>
          <a:ln>
            <a:noFill/>
          </a:ln>
        </p:spPr>
      </p:pic>
      <p:pic>
        <p:nvPicPr>
          <p:cNvPr id="12" name="Picture 11">
            <a:extLst>
              <a:ext uri="{FF2B5EF4-FFF2-40B4-BE49-F238E27FC236}">
                <a16:creationId xmlns:a16="http://schemas.microsoft.com/office/drawing/2014/main" id="{B2670BAB-B19C-465B-983E-81F32930D5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88604" y="4281121"/>
            <a:ext cx="2619499" cy="2514851"/>
          </a:xfrm>
          <a:prstGeom prst="rect">
            <a:avLst/>
          </a:prstGeom>
          <a:noFill/>
          <a:ln>
            <a:noFill/>
          </a:ln>
        </p:spPr>
      </p:pic>
      <p:pic>
        <p:nvPicPr>
          <p:cNvPr id="15" name="Picture 14">
            <a:extLst>
              <a:ext uri="{FF2B5EF4-FFF2-40B4-BE49-F238E27FC236}">
                <a16:creationId xmlns:a16="http://schemas.microsoft.com/office/drawing/2014/main" id="{75C9E06D-7A1C-42E3-B217-2799568CF51A}"/>
              </a:ext>
            </a:extLst>
          </p:cNvPr>
          <p:cNvPicPr/>
          <p:nvPr/>
        </p:nvPicPr>
        <p:blipFill rotWithShape="1">
          <a:blip r:embed="rId5">
            <a:extLst>
              <a:ext uri="{28A0092B-C50C-407E-A947-70E740481C1C}">
                <a14:useLocalDpi xmlns:a14="http://schemas.microsoft.com/office/drawing/2010/main" val="0"/>
              </a:ext>
            </a:extLst>
          </a:blip>
          <a:srcRect l="2187" t="2047" r="4174" b="3509"/>
          <a:stretch/>
        </p:blipFill>
        <p:spPr bwMode="auto">
          <a:xfrm>
            <a:off x="5626944" y="4354342"/>
            <a:ext cx="3589020" cy="24612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0309691"/>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1196752"/>
            <a:ext cx="4896544" cy="5661248"/>
          </a:xfrm>
        </p:spPr>
        <p:txBody>
          <a:bodyPr>
            <a:normAutofit/>
          </a:bodyPr>
          <a:lstStyle/>
          <a:p>
            <a:pPr algn="just"/>
            <a:r>
              <a:rPr lang="en-US" sz="2600" b="1" dirty="0">
                <a:solidFill>
                  <a:srgbClr val="FF0000"/>
                </a:solidFill>
                <a:latin typeface="Arial Rounded MT Bold" panose="020F0704030504030204" pitchFamily="34" charset="0"/>
              </a:rPr>
              <a:t>Life-cycle:</a:t>
            </a:r>
          </a:p>
          <a:p>
            <a:pPr lvl="0" algn="just">
              <a:spcBef>
                <a:spcPts val="260"/>
              </a:spcBef>
              <a:tabLst>
                <a:tab pos="355600" algn="l"/>
              </a:tabLst>
            </a:pPr>
            <a:endParaRPr lang="en-IN" sz="2000" dirty="0">
              <a:solidFill>
                <a:srgbClr val="7030A0"/>
              </a:solidFill>
              <a:latin typeface="Arial Rounded MT Bold" panose="020F0704030504030204" pitchFamily="34" charset="0"/>
            </a:endParaRPr>
          </a:p>
        </p:txBody>
      </p:sp>
      <p:sp>
        <p:nvSpPr>
          <p:cNvPr id="8" name="Oval 7">
            <a:extLst>
              <a:ext uri="{FF2B5EF4-FFF2-40B4-BE49-F238E27FC236}">
                <a16:creationId xmlns:a16="http://schemas.microsoft.com/office/drawing/2014/main" id="{F13DEDE1-339B-4572-9175-625B03165387}"/>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sp>
        <p:nvSpPr>
          <p:cNvPr id="4" name="Oval 3">
            <a:extLst>
              <a:ext uri="{FF2B5EF4-FFF2-40B4-BE49-F238E27FC236}">
                <a16:creationId xmlns:a16="http://schemas.microsoft.com/office/drawing/2014/main" id="{1275C080-3F1F-46FD-B4EA-C00BE50CE8D6}"/>
              </a:ext>
            </a:extLst>
          </p:cNvPr>
          <p:cNvSpPr/>
          <p:nvPr/>
        </p:nvSpPr>
        <p:spPr>
          <a:xfrm>
            <a:off x="323528" y="1628800"/>
            <a:ext cx="6768752"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dirty="0">
                <a:solidFill>
                  <a:srgbClr val="FF0000"/>
                </a:solidFill>
                <a:latin typeface="Arial Rounded MT Bold" panose="020F0704030504030204" pitchFamily="34" charset="0"/>
              </a:rPr>
              <a:t>Indirect life-cycle</a:t>
            </a:r>
          </a:p>
          <a:p>
            <a:pPr algn="ctr"/>
            <a:endParaRPr lang="en-US" sz="2000" dirty="0">
              <a:solidFill>
                <a:srgbClr val="FF0000"/>
              </a:solidFill>
              <a:latin typeface="Arial Rounded MT Bold" panose="020F0704030504030204" pitchFamily="34" charset="0"/>
            </a:endParaRPr>
          </a:p>
          <a:p>
            <a:pPr marL="342900" indent="-342900" algn="ctr">
              <a:buFont typeface="Wingdings" panose="05000000000000000000" pitchFamily="2" charset="2"/>
              <a:buChar char="ü"/>
            </a:pPr>
            <a:r>
              <a:rPr lang="en-US" sz="2000" dirty="0">
                <a:solidFill>
                  <a:srgbClr val="FF0000"/>
                </a:solidFill>
                <a:latin typeface="Arial Rounded MT Bold" panose="020F0704030504030204" pitchFamily="34" charset="0"/>
              </a:rPr>
              <a:t>Intermediate host</a:t>
            </a:r>
            <a:r>
              <a:rPr lang="en-US" sz="2000" dirty="0">
                <a:latin typeface="Arial Rounded MT Bold" panose="020F0704030504030204" pitchFamily="34" charset="0"/>
              </a:rPr>
              <a:t>: </a:t>
            </a:r>
            <a:r>
              <a:rPr lang="en-US" sz="2000" dirty="0">
                <a:solidFill>
                  <a:srgbClr val="231F20"/>
                </a:solidFill>
                <a:effectLst/>
                <a:latin typeface="Arial Rounded MT Bold" panose="020F0704030504030204" pitchFamily="34" charset="0"/>
                <a:ea typeface="Times New Roman" panose="02020603050405020304" pitchFamily="18" charset="0"/>
              </a:rPr>
              <a:t>Oligochaete annelid (</a:t>
            </a:r>
            <a:r>
              <a:rPr lang="en-US" sz="2000" i="1" dirty="0">
                <a:solidFill>
                  <a:srgbClr val="231F20"/>
                </a:solidFill>
                <a:effectLst/>
                <a:latin typeface="Arial Rounded MT Bold" panose="020F0704030504030204" pitchFamily="34" charset="0"/>
                <a:ea typeface="Times New Roman" panose="02020603050405020304" pitchFamily="18" charset="0"/>
              </a:rPr>
              <a:t>Lumbriculus variegatus</a:t>
            </a:r>
            <a:r>
              <a:rPr lang="en-US" sz="2000" dirty="0">
                <a:solidFill>
                  <a:srgbClr val="231F20"/>
                </a:solidFill>
                <a:effectLst/>
                <a:latin typeface="Arial Rounded MT Bold" panose="020F0704030504030204" pitchFamily="34" charset="0"/>
                <a:ea typeface="Times New Roman" panose="02020603050405020304" pitchFamily="18" charset="0"/>
              </a:rPr>
              <a:t>)</a:t>
            </a:r>
          </a:p>
          <a:p>
            <a:pPr algn="ctr"/>
            <a:endParaRPr lang="en-US" sz="2000" dirty="0">
              <a:solidFill>
                <a:srgbClr val="231F20"/>
              </a:solidFill>
              <a:effectLst/>
              <a:latin typeface="Arial Rounded MT Bold" panose="020F0704030504030204" pitchFamily="34" charset="0"/>
              <a:ea typeface="Times New Roman" panose="02020603050405020304" pitchFamily="18" charset="0"/>
            </a:endParaRPr>
          </a:p>
          <a:p>
            <a:pPr marL="342900" indent="-342900" algn="ctr">
              <a:buFont typeface="Wingdings" panose="05000000000000000000" pitchFamily="2" charset="2"/>
              <a:buChar char="ü"/>
            </a:pPr>
            <a:r>
              <a:rPr lang="en-US" sz="2000" dirty="0">
                <a:solidFill>
                  <a:srgbClr val="FF0000"/>
                </a:solidFill>
                <a:latin typeface="Arial Rounded MT Bold" panose="020F0704030504030204" pitchFamily="34" charset="0"/>
              </a:rPr>
              <a:t>Infective stage : </a:t>
            </a:r>
            <a:r>
              <a:rPr lang="en-US" sz="2000" dirty="0">
                <a:solidFill>
                  <a:srgbClr val="231F20"/>
                </a:solidFill>
                <a:latin typeface="Arial Rounded MT Bold" panose="020F0704030504030204" pitchFamily="34" charset="0"/>
              </a:rPr>
              <a:t>3</a:t>
            </a:r>
            <a:r>
              <a:rPr lang="en-US" sz="2000" baseline="30000" dirty="0">
                <a:solidFill>
                  <a:srgbClr val="231F20"/>
                </a:solidFill>
                <a:latin typeface="Arial Rounded MT Bold" panose="020F0704030504030204" pitchFamily="34" charset="0"/>
              </a:rPr>
              <a:t>rd</a:t>
            </a:r>
            <a:r>
              <a:rPr lang="en-US" sz="2000" dirty="0">
                <a:solidFill>
                  <a:srgbClr val="231F20"/>
                </a:solidFill>
                <a:latin typeface="Arial Rounded MT Bold" panose="020F0704030504030204" pitchFamily="34" charset="0"/>
              </a:rPr>
              <a:t> stage larva (L</a:t>
            </a:r>
            <a:r>
              <a:rPr lang="en-US" sz="2000" baseline="-25000" dirty="0">
                <a:solidFill>
                  <a:srgbClr val="231F20"/>
                </a:solidFill>
                <a:latin typeface="Arial Rounded MT Bold" panose="020F0704030504030204" pitchFamily="34" charset="0"/>
              </a:rPr>
              <a:t>3</a:t>
            </a:r>
            <a:r>
              <a:rPr lang="en-US" sz="2000" dirty="0">
                <a:solidFill>
                  <a:srgbClr val="231F20"/>
                </a:solidFill>
                <a:latin typeface="Arial Rounded MT Bold" panose="020F0704030504030204" pitchFamily="34" charset="0"/>
              </a:rPr>
              <a:t>)</a:t>
            </a:r>
            <a:endParaRPr lang="en-IN" sz="2000" dirty="0">
              <a:latin typeface="Arial Rounded MT Bold" panose="020F0704030504030204" pitchFamily="34" charset="0"/>
            </a:endParaRPr>
          </a:p>
        </p:txBody>
      </p:sp>
      <p:pic>
        <p:nvPicPr>
          <p:cNvPr id="10" name="Picture 9">
            <a:extLst>
              <a:ext uri="{FF2B5EF4-FFF2-40B4-BE49-F238E27FC236}">
                <a16:creationId xmlns:a16="http://schemas.microsoft.com/office/drawing/2014/main" id="{9154F8F5-0F93-4CB0-B6B1-E20192236423}"/>
              </a:ext>
            </a:extLst>
          </p:cNvPr>
          <p:cNvPicPr/>
          <p:nvPr/>
        </p:nvPicPr>
        <p:blipFill rotWithShape="1">
          <a:blip r:embed="rId3" cstate="print">
            <a:extLst>
              <a:ext uri="{28A0092B-C50C-407E-A947-70E740481C1C}">
                <a14:useLocalDpi xmlns:a14="http://schemas.microsoft.com/office/drawing/2010/main" val="0"/>
              </a:ext>
            </a:extLst>
          </a:blip>
          <a:srcRect l="5186" t="11643" r="8122" b="8027"/>
          <a:stretch/>
        </p:blipFill>
        <p:spPr bwMode="auto">
          <a:xfrm rot="1705235">
            <a:off x="6177004" y="1644000"/>
            <a:ext cx="2270760" cy="21412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376021"/>
      </p:ext>
    </p:extLst>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51526" y="1178309"/>
            <a:ext cx="4896544" cy="5661248"/>
          </a:xfrm>
        </p:spPr>
        <p:txBody>
          <a:bodyPr>
            <a:normAutofit/>
          </a:bodyPr>
          <a:lstStyle/>
          <a:p>
            <a:pPr algn="just"/>
            <a:r>
              <a:rPr lang="en-US" sz="2600" b="1" dirty="0">
                <a:solidFill>
                  <a:srgbClr val="FF0000"/>
                </a:solidFill>
                <a:latin typeface="Arial Rounded MT Bold" panose="020F0704030504030204" pitchFamily="34" charset="0"/>
              </a:rPr>
              <a:t>Transmission:</a:t>
            </a:r>
          </a:p>
          <a:p>
            <a:pPr lvl="0" algn="just">
              <a:spcBef>
                <a:spcPts val="260"/>
              </a:spcBef>
              <a:tabLst>
                <a:tab pos="355600" algn="l"/>
              </a:tabLst>
            </a:pPr>
            <a:endParaRPr lang="en-IN" sz="2000" dirty="0">
              <a:solidFill>
                <a:srgbClr val="7030A0"/>
              </a:solidFill>
              <a:latin typeface="Arial Rounded MT Bold" panose="020F0704030504030204" pitchFamily="34" charset="0"/>
            </a:endParaRPr>
          </a:p>
        </p:txBody>
      </p:sp>
      <p:sp>
        <p:nvSpPr>
          <p:cNvPr id="8" name="Oval 7">
            <a:extLst>
              <a:ext uri="{FF2B5EF4-FFF2-40B4-BE49-F238E27FC236}">
                <a16:creationId xmlns:a16="http://schemas.microsoft.com/office/drawing/2014/main" id="{F13DEDE1-339B-4572-9175-625B03165387}"/>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10" name="Picture 9">
            <a:extLst>
              <a:ext uri="{FF2B5EF4-FFF2-40B4-BE49-F238E27FC236}">
                <a16:creationId xmlns:a16="http://schemas.microsoft.com/office/drawing/2014/main" id="{9154F8F5-0F93-4CB0-B6B1-E20192236423}"/>
              </a:ext>
            </a:extLst>
          </p:cNvPr>
          <p:cNvPicPr/>
          <p:nvPr/>
        </p:nvPicPr>
        <p:blipFill rotWithShape="1">
          <a:blip r:embed="rId3" cstate="print">
            <a:extLst>
              <a:ext uri="{28A0092B-C50C-407E-A947-70E740481C1C}">
                <a14:useLocalDpi xmlns:a14="http://schemas.microsoft.com/office/drawing/2010/main" val="0"/>
              </a:ext>
            </a:extLst>
          </a:blip>
          <a:srcRect l="5186" t="11643" r="8122" b="8027"/>
          <a:stretch/>
        </p:blipFill>
        <p:spPr bwMode="auto">
          <a:xfrm rot="1705235">
            <a:off x="6829415" y="2713680"/>
            <a:ext cx="1366859" cy="1641075"/>
          </a:xfrm>
          <a:prstGeom prst="rect">
            <a:avLst/>
          </a:prstGeom>
          <a:noFill/>
          <a:ln>
            <a:noFill/>
          </a:ln>
          <a:extLst>
            <a:ext uri="{53640926-AAD7-44D8-BBD7-CCE9431645EC}">
              <a14:shadowObscured xmlns:a14="http://schemas.microsoft.com/office/drawing/2010/main"/>
            </a:ext>
          </a:extLst>
        </p:spPr>
      </p:pic>
      <p:sp>
        <p:nvSpPr>
          <p:cNvPr id="3" name="Flowchart: Alternate Process 2">
            <a:extLst>
              <a:ext uri="{FF2B5EF4-FFF2-40B4-BE49-F238E27FC236}">
                <a16:creationId xmlns:a16="http://schemas.microsoft.com/office/drawing/2014/main" id="{A69BA3E7-9F4A-468E-A98A-22E33587B36B}"/>
              </a:ext>
            </a:extLst>
          </p:cNvPr>
          <p:cNvSpPr/>
          <p:nvPr/>
        </p:nvSpPr>
        <p:spPr>
          <a:xfrm>
            <a:off x="755576" y="1844824"/>
            <a:ext cx="5832648" cy="44644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FF0000"/>
                </a:solidFill>
                <a:effectLst/>
                <a:latin typeface="Arial Rounded MT Bold" panose="020F0704030504030204" pitchFamily="34" charset="0"/>
                <a:ea typeface="Times New Roman" panose="02020603050405020304" pitchFamily="18" charset="0"/>
              </a:rPr>
              <a:t>Final host gets the infection -  </a:t>
            </a:r>
          </a:p>
          <a:p>
            <a:pPr marL="285750" indent="-285750" algn="ctr">
              <a:lnSpc>
                <a:spcPct val="150000"/>
              </a:lnSpc>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by swallowing the L</a:t>
            </a:r>
            <a:r>
              <a:rPr lang="en-US" sz="2000" baseline="-25000" dirty="0">
                <a:solidFill>
                  <a:srgbClr val="7030A0"/>
                </a:solidFill>
                <a:effectLst/>
                <a:latin typeface="Arial Rounded MT Bold" panose="020F0704030504030204" pitchFamily="34" charset="0"/>
                <a:ea typeface="Times New Roman" panose="02020603050405020304" pitchFamily="18" charset="0"/>
              </a:rPr>
              <a:t>3</a:t>
            </a:r>
            <a:r>
              <a:rPr lang="en-US" sz="2000"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latin typeface="Arial Rounded MT Bold" panose="020F0704030504030204" pitchFamily="34" charset="0"/>
                <a:ea typeface="Times New Roman" panose="02020603050405020304" pitchFamily="18" charset="0"/>
              </a:rPr>
              <a:t>larvae infected </a:t>
            </a:r>
            <a:r>
              <a:rPr lang="en-US" sz="2000" dirty="0">
                <a:solidFill>
                  <a:srgbClr val="7030A0"/>
                </a:solidFill>
                <a:effectLst/>
                <a:latin typeface="Arial Rounded MT Bold" panose="020F0704030504030204" pitchFamily="34" charset="0"/>
                <a:ea typeface="Times New Roman" panose="02020603050405020304" pitchFamily="18" charset="0"/>
              </a:rPr>
              <a:t>intermediate host i.e. Oligochaete annelid (</a:t>
            </a:r>
            <a:r>
              <a:rPr lang="en-US" sz="2000" i="1" dirty="0">
                <a:solidFill>
                  <a:srgbClr val="7030A0"/>
                </a:solidFill>
                <a:effectLst/>
                <a:latin typeface="Arial Rounded MT Bold" panose="020F0704030504030204" pitchFamily="34" charset="0"/>
                <a:ea typeface="Times New Roman" panose="02020603050405020304" pitchFamily="18" charset="0"/>
              </a:rPr>
              <a:t>Lumbriculus variegatus</a:t>
            </a:r>
            <a:r>
              <a:rPr lang="en-US" sz="2000" dirty="0">
                <a:solidFill>
                  <a:srgbClr val="7030A0"/>
                </a:solidFill>
                <a:effectLst/>
                <a:latin typeface="Arial Rounded MT Bold" panose="020F0704030504030204" pitchFamily="34" charset="0"/>
                <a:ea typeface="Times New Roman" panose="02020603050405020304" pitchFamily="18" charset="0"/>
              </a:rPr>
              <a:t>) with the drinking </a:t>
            </a:r>
            <a:r>
              <a:rPr lang="en-US" sz="2000" spc="-15" dirty="0">
                <a:solidFill>
                  <a:srgbClr val="7030A0"/>
                </a:solidFill>
                <a:effectLst/>
                <a:latin typeface="Arial Rounded MT Bold" panose="020F0704030504030204" pitchFamily="34" charset="0"/>
                <a:ea typeface="Times New Roman" panose="02020603050405020304" pitchFamily="18" charset="0"/>
              </a:rPr>
              <a:t>water</a:t>
            </a:r>
            <a:endParaRPr lang="en-US" sz="2000" spc="-15" dirty="0">
              <a:solidFill>
                <a:srgbClr val="FF0000"/>
              </a:solidFill>
              <a:latin typeface="Arial Rounded MT Bold" panose="020F0704030504030204" pitchFamily="34" charset="0"/>
              <a:ea typeface="Times New Roman" panose="02020603050405020304" pitchFamily="18" charset="0"/>
            </a:endParaRPr>
          </a:p>
          <a:p>
            <a:pPr algn="ctr">
              <a:lnSpc>
                <a:spcPct val="150000"/>
              </a:lnSpc>
            </a:pPr>
            <a:r>
              <a:rPr lang="en-US" sz="2000" dirty="0">
                <a:solidFill>
                  <a:srgbClr val="FF0000"/>
                </a:solidFill>
                <a:latin typeface="Arial Rounded MT Bold" panose="020F0704030504030204" pitchFamily="34" charset="0"/>
                <a:ea typeface="Times New Roman" panose="02020603050405020304" pitchFamily="18" charset="0"/>
              </a:rPr>
              <a:t>OR</a:t>
            </a:r>
            <a:r>
              <a:rPr lang="en-US" sz="2000" dirty="0">
                <a:solidFill>
                  <a:srgbClr val="FF0000"/>
                </a:solidFill>
                <a:effectLst/>
                <a:latin typeface="Arial Rounded MT Bold" panose="020F0704030504030204" pitchFamily="34" charset="0"/>
                <a:ea typeface="Times New Roman" panose="02020603050405020304" pitchFamily="18" charset="0"/>
              </a:rPr>
              <a:t> </a:t>
            </a:r>
          </a:p>
          <a:p>
            <a:pPr marL="285750" indent="-285750" algn="ctr">
              <a:lnSpc>
                <a:spcPct val="150000"/>
              </a:lnSpc>
              <a:buFont typeface="Courier New" panose="02070309020205020404" pitchFamily="49" charset="0"/>
              <a:buChar char="o"/>
            </a:pPr>
            <a:r>
              <a:rPr lang="en-US" sz="2000" dirty="0">
                <a:solidFill>
                  <a:srgbClr val="002060"/>
                </a:solidFill>
                <a:effectLst/>
                <a:latin typeface="Arial Rounded MT Bold" panose="020F0704030504030204" pitchFamily="34" charset="0"/>
                <a:ea typeface="Times New Roman" panose="02020603050405020304" pitchFamily="18" charset="0"/>
              </a:rPr>
              <a:t>by the ingestion of paratenic host like fish (</a:t>
            </a:r>
            <a:r>
              <a:rPr lang="en-US" sz="2000" i="1" dirty="0" err="1">
                <a:solidFill>
                  <a:srgbClr val="002060"/>
                </a:solidFill>
                <a:effectLst/>
                <a:latin typeface="Arial Rounded MT Bold" panose="020F0704030504030204" pitchFamily="34" charset="0"/>
                <a:ea typeface="Times New Roman" panose="02020603050405020304" pitchFamily="18" charset="0"/>
              </a:rPr>
              <a:t>Idus</a:t>
            </a:r>
            <a:r>
              <a:rPr lang="en-US" sz="2000" i="1" dirty="0">
                <a:solidFill>
                  <a:srgbClr val="002060"/>
                </a:solidFill>
                <a:effectLst/>
                <a:latin typeface="Arial Rounded MT Bold" panose="020F0704030504030204" pitchFamily="34" charset="0"/>
                <a:ea typeface="Times New Roman" panose="02020603050405020304" pitchFamily="18" charset="0"/>
              </a:rPr>
              <a:t> </a:t>
            </a:r>
            <a:r>
              <a:rPr lang="en-US" sz="2000" dirty="0">
                <a:solidFill>
                  <a:srgbClr val="002060"/>
                </a:solidFill>
                <a:effectLst/>
                <a:latin typeface="Arial Rounded MT Bold" panose="020F0704030504030204" pitchFamily="34" charset="0"/>
                <a:ea typeface="Times New Roman" panose="02020603050405020304" pitchFamily="18" charset="0"/>
              </a:rPr>
              <a:t>spp.) or frog which has itself eaten the infected annelid.</a:t>
            </a:r>
            <a:endParaRPr lang="en-IN" sz="2000" dirty="0">
              <a:solidFill>
                <a:srgbClr val="002060"/>
              </a:solidFill>
              <a:effectLst/>
              <a:latin typeface="Arial Rounded MT Bold" panose="020F0704030504030204" pitchFamily="34" charset="0"/>
              <a:ea typeface="Times New Roman" panose="02020603050405020304" pitchFamily="18" charset="0"/>
            </a:endParaRPr>
          </a:p>
          <a:p>
            <a:pPr algn="ctr"/>
            <a:endParaRPr lang="en-IN" dirty="0"/>
          </a:p>
        </p:txBody>
      </p:sp>
      <p:pic>
        <p:nvPicPr>
          <p:cNvPr id="9" name="Picture 8">
            <a:extLst>
              <a:ext uri="{FF2B5EF4-FFF2-40B4-BE49-F238E27FC236}">
                <a16:creationId xmlns:a16="http://schemas.microsoft.com/office/drawing/2014/main" id="{85D02512-FB1D-4952-AE1D-A40338769E72}"/>
              </a:ext>
            </a:extLst>
          </p:cNvPr>
          <p:cNvPicPr/>
          <p:nvPr/>
        </p:nvPicPr>
        <p:blipFill rotWithShape="1">
          <a:blip r:embed="rId4">
            <a:extLst>
              <a:ext uri="{28A0092B-C50C-407E-A947-70E740481C1C}">
                <a14:useLocalDpi xmlns:a14="http://schemas.microsoft.com/office/drawing/2010/main" val="0"/>
              </a:ext>
            </a:extLst>
          </a:blip>
          <a:srcRect r="50144"/>
          <a:stretch/>
        </p:blipFill>
        <p:spPr bwMode="auto">
          <a:xfrm>
            <a:off x="6232264" y="725905"/>
            <a:ext cx="2296096" cy="216024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C6B52F9-6A0C-4A54-9879-B7E0520F1484}"/>
              </a:ext>
            </a:extLst>
          </p:cNvPr>
          <p:cNvPicPr/>
          <p:nvPr/>
        </p:nvPicPr>
        <p:blipFill rotWithShape="1">
          <a:blip r:embed="rId5" cstate="print">
            <a:extLst>
              <a:ext uri="{28A0092B-C50C-407E-A947-70E740481C1C}">
                <a14:useLocalDpi xmlns:a14="http://schemas.microsoft.com/office/drawing/2010/main" val="0"/>
              </a:ext>
            </a:extLst>
          </a:blip>
          <a:srcRect r="26203"/>
          <a:stretch/>
        </p:blipFill>
        <p:spPr bwMode="auto">
          <a:xfrm>
            <a:off x="6424295" y="4805253"/>
            <a:ext cx="2719705" cy="193611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36A23A3-7483-4770-84F6-174FE9F880A4}"/>
              </a:ext>
            </a:extLst>
          </p:cNvPr>
          <p:cNvPicPr/>
          <p:nvPr/>
        </p:nvPicPr>
        <p:blipFill rotWithShape="1">
          <a:blip r:embed="rId6">
            <a:extLst>
              <a:ext uri="{28A0092B-C50C-407E-A947-70E740481C1C}">
                <a14:useLocalDpi xmlns:a14="http://schemas.microsoft.com/office/drawing/2010/main" val="0"/>
              </a:ext>
            </a:extLst>
          </a:blip>
          <a:srcRect l="15823" t="35101" r="28600"/>
          <a:stretch/>
        </p:blipFill>
        <p:spPr bwMode="auto">
          <a:xfrm>
            <a:off x="26766" y="5212631"/>
            <a:ext cx="1879600" cy="16465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3066136"/>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1196752"/>
            <a:ext cx="4896544" cy="5661248"/>
          </a:xfrm>
        </p:spPr>
        <p:txBody>
          <a:bodyPr>
            <a:normAutofit/>
          </a:bodyPr>
          <a:lstStyle/>
          <a:p>
            <a:pPr algn="just"/>
            <a:r>
              <a:rPr lang="en-US" sz="2600" b="1" dirty="0">
                <a:solidFill>
                  <a:srgbClr val="FF0000"/>
                </a:solidFill>
                <a:latin typeface="Arial Rounded MT Bold" panose="020F0704030504030204" pitchFamily="34" charset="0"/>
              </a:rPr>
              <a:t>Life-cycle:</a:t>
            </a:r>
          </a:p>
          <a:p>
            <a:pPr lvl="0" algn="just">
              <a:spcBef>
                <a:spcPts val="260"/>
              </a:spcBef>
              <a:tabLst>
                <a:tab pos="355600" algn="l"/>
              </a:tabLst>
            </a:pPr>
            <a:endParaRPr lang="en-IN" sz="2000" dirty="0">
              <a:solidFill>
                <a:srgbClr val="7030A0"/>
              </a:solidFill>
              <a:latin typeface="Arial Rounded MT Bold" panose="020F0704030504030204" pitchFamily="34" charset="0"/>
            </a:endParaRPr>
          </a:p>
        </p:txBody>
      </p:sp>
      <p:sp>
        <p:nvSpPr>
          <p:cNvPr id="8" name="Oval 7">
            <a:extLst>
              <a:ext uri="{FF2B5EF4-FFF2-40B4-BE49-F238E27FC236}">
                <a16:creationId xmlns:a16="http://schemas.microsoft.com/office/drawing/2014/main" id="{F13DEDE1-339B-4572-9175-625B03165387}"/>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6" name="Picture 5">
            <a:extLst>
              <a:ext uri="{FF2B5EF4-FFF2-40B4-BE49-F238E27FC236}">
                <a16:creationId xmlns:a16="http://schemas.microsoft.com/office/drawing/2014/main" id="{075724FB-D20E-454F-956F-DEF2AAF538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99325"/>
            <a:ext cx="6480720" cy="5135880"/>
          </a:xfrm>
          <a:prstGeom prst="rect">
            <a:avLst/>
          </a:prstGeom>
          <a:noFill/>
          <a:ln>
            <a:noFill/>
          </a:ln>
        </p:spPr>
      </p:pic>
    </p:spTree>
    <p:extLst>
      <p:ext uri="{BB962C8B-B14F-4D97-AF65-F5344CB8AC3E}">
        <p14:creationId xmlns:p14="http://schemas.microsoft.com/office/powerpoint/2010/main" val="2667491868"/>
      </p:ext>
    </p:extLst>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1085948"/>
            <a:ext cx="6264696" cy="5342320"/>
          </a:xfrm>
        </p:spPr>
        <p:txBody>
          <a:bodyPr>
            <a:normAutofit/>
          </a:bodyPr>
          <a:lstStyle/>
          <a:p>
            <a:pPr algn="just"/>
            <a:r>
              <a:rPr lang="en-US" sz="2800" dirty="0">
                <a:solidFill>
                  <a:srgbClr val="C00000"/>
                </a:solidFill>
                <a:latin typeface="Arial Rounded MT Bold" panose="020F0704030504030204" pitchFamily="34" charset="0"/>
              </a:rPr>
              <a:t>Pathogenesis:</a:t>
            </a:r>
          </a:p>
        </p:txBody>
      </p:sp>
      <p:sp>
        <p:nvSpPr>
          <p:cNvPr id="3" name="Rounded Rectangle 2"/>
          <p:cNvSpPr/>
          <p:nvPr/>
        </p:nvSpPr>
        <p:spPr>
          <a:xfrm>
            <a:off x="755576" y="1772816"/>
            <a:ext cx="6480720" cy="2609428"/>
          </a:xfrm>
          <a:prstGeom prst="roundRect">
            <a:avLst>
              <a:gd name="adj" fmla="val 17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235"/>
              </a:spcBef>
              <a:buFont typeface="Wingdings" panose="05000000000000000000" pitchFamily="2" charset="2"/>
              <a:buChar char=""/>
              <a:tabLst>
                <a:tab pos="354965" algn="l"/>
                <a:tab pos="355600" algn="l"/>
              </a:tabLst>
            </a:pPr>
            <a:r>
              <a:rPr lang="en-US" sz="2000" spc="-20" dirty="0">
                <a:solidFill>
                  <a:srgbClr val="010202"/>
                </a:solidFill>
                <a:effectLst/>
                <a:latin typeface="Arial Rounded MT Bold" panose="020F0704030504030204" pitchFamily="34" charset="0"/>
                <a:ea typeface="Times New Roman" panose="02020603050405020304" pitchFamily="18" charset="0"/>
              </a:rPr>
              <a:t>Worms </a:t>
            </a:r>
            <a:r>
              <a:rPr lang="en-US" sz="2000" dirty="0">
                <a:solidFill>
                  <a:srgbClr val="010202"/>
                </a:solidFill>
                <a:effectLst/>
                <a:latin typeface="Arial Rounded MT Bold" panose="020F0704030504030204" pitchFamily="34" charset="0"/>
                <a:ea typeface="Times New Roman" panose="02020603050405020304" pitchFamily="18" charset="0"/>
              </a:rPr>
              <a:t>destroy the parenchyma of pelvis of the</a:t>
            </a:r>
            <a:r>
              <a:rPr lang="en-US" sz="2000" spc="25" dirty="0">
                <a:solidFill>
                  <a:srgbClr val="010202"/>
                </a:solidFill>
                <a:effectLst/>
                <a:latin typeface="Arial Rounded MT Bold" panose="020F0704030504030204" pitchFamily="34" charset="0"/>
                <a:ea typeface="Times New Roman" panose="02020603050405020304" pitchFamily="18" charset="0"/>
              </a:rPr>
              <a:t> </a:t>
            </a:r>
            <a:r>
              <a:rPr lang="en-US" sz="2000" spc="-15" dirty="0">
                <a:solidFill>
                  <a:srgbClr val="010202"/>
                </a:solidFill>
                <a:effectLst/>
                <a:latin typeface="Arial Rounded MT Bold" panose="020F0704030504030204" pitchFamily="34" charset="0"/>
                <a:ea typeface="Times New Roman" panose="02020603050405020304" pitchFamily="18" charset="0"/>
              </a:rPr>
              <a:t>kidney.</a:t>
            </a:r>
            <a:endParaRPr lang="en-IN" sz="2000" dirty="0">
              <a:effectLst/>
              <a:latin typeface="Arial Rounded MT Bold" panose="020F0704030504030204" pitchFamily="34" charset="0"/>
              <a:ea typeface="Times New Roman" panose="02020603050405020304" pitchFamily="18" charset="0"/>
            </a:endParaRPr>
          </a:p>
          <a:p>
            <a:pPr marL="342900" lvl="0" indent="-342900" algn="just">
              <a:spcBef>
                <a:spcPts val="315"/>
              </a:spcBef>
              <a:buFont typeface="Wingdings" panose="05000000000000000000" pitchFamily="2" charset="2"/>
              <a:buChar char=""/>
              <a:tabLst>
                <a:tab pos="354965" algn="l"/>
                <a:tab pos="355600" algn="l"/>
              </a:tabLst>
            </a:pPr>
            <a:r>
              <a:rPr lang="en-US" sz="2000" dirty="0">
                <a:solidFill>
                  <a:srgbClr val="7030A0"/>
                </a:solidFill>
                <a:effectLst/>
                <a:latin typeface="Arial Rounded MT Bold" panose="020F0704030504030204" pitchFamily="34" charset="0"/>
                <a:ea typeface="Times New Roman" panose="02020603050405020304" pitchFamily="18" charset="0"/>
              </a:rPr>
              <a:t>Usually right kidney invaded more frequently than the</a:t>
            </a:r>
            <a:r>
              <a:rPr lang="en-US" sz="2000" spc="-15"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effectLst/>
                <a:latin typeface="Arial Rounded MT Bold" panose="020F0704030504030204" pitchFamily="34" charset="0"/>
                <a:ea typeface="Times New Roman" panose="02020603050405020304" pitchFamily="18" charset="0"/>
              </a:rPr>
              <a:t>left.</a:t>
            </a:r>
          </a:p>
          <a:p>
            <a:pPr marL="342900" lvl="0" indent="-342900" algn="just">
              <a:spcBef>
                <a:spcPts val="315"/>
              </a:spcBef>
              <a:buFont typeface="Wingdings" panose="05000000000000000000" pitchFamily="2" charset="2"/>
              <a:buChar char=""/>
              <a:tabLst>
                <a:tab pos="354965" algn="l"/>
                <a:tab pos="355600" algn="l"/>
              </a:tabLst>
            </a:pPr>
            <a:r>
              <a:rPr lang="en-US" sz="2000" dirty="0">
                <a:solidFill>
                  <a:srgbClr val="010202"/>
                </a:solidFill>
                <a:latin typeface="Arial Rounded MT Bold" panose="020F0704030504030204" pitchFamily="34" charset="0"/>
                <a:ea typeface="Times New Roman" panose="02020603050405020304" pitchFamily="18" charset="0"/>
              </a:rPr>
              <a:t>Formation of a sac–like structure in the capsule where worms are found.</a:t>
            </a:r>
            <a:endParaRPr lang="en-IN" sz="2000" dirty="0">
              <a:effectLst/>
              <a:latin typeface="Arial Rounded MT Bold" panose="020F0704030504030204" pitchFamily="34" charset="0"/>
              <a:ea typeface="Times New Roman" panose="02020603050405020304" pitchFamily="18" charset="0"/>
            </a:endParaRPr>
          </a:p>
          <a:p>
            <a:pPr marL="342900" marR="112395" lvl="0" indent="-342900" algn="just">
              <a:lnSpc>
                <a:spcPct val="101000"/>
              </a:lnSpc>
              <a:spcBef>
                <a:spcPts val="255"/>
              </a:spcBef>
              <a:spcAft>
                <a:spcPts val="0"/>
              </a:spcAft>
              <a:buFont typeface="Wingdings" panose="05000000000000000000" pitchFamily="2" charset="2"/>
              <a:buChar char=""/>
              <a:tabLst>
                <a:tab pos="354965" algn="l"/>
                <a:tab pos="355600" algn="l"/>
              </a:tabLst>
            </a:pPr>
            <a:endParaRPr lang="en-IN" sz="1800" dirty="0">
              <a:solidFill>
                <a:srgbClr val="7030A0"/>
              </a:solidFill>
              <a:effectLst/>
              <a:latin typeface="Arial Rounded MT Bold" panose="020F0704030504030204" pitchFamily="34" charset="0"/>
              <a:ea typeface="Times New Roman" panose="02020603050405020304" pitchFamily="18" charset="0"/>
            </a:endParaRPr>
          </a:p>
        </p:txBody>
      </p:sp>
      <p:sp>
        <p:nvSpPr>
          <p:cNvPr id="9" name="Oval 8">
            <a:extLst>
              <a:ext uri="{FF2B5EF4-FFF2-40B4-BE49-F238E27FC236}">
                <a16:creationId xmlns:a16="http://schemas.microsoft.com/office/drawing/2014/main" id="{001F31F4-261D-4342-9BC2-7C78CE6B32F8}"/>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pic>
        <p:nvPicPr>
          <p:cNvPr id="10" name="Picture 9">
            <a:extLst>
              <a:ext uri="{FF2B5EF4-FFF2-40B4-BE49-F238E27FC236}">
                <a16:creationId xmlns:a16="http://schemas.microsoft.com/office/drawing/2014/main" id="{E4A76824-AD46-4943-B6C5-2FECA16EE0DE}"/>
              </a:ext>
            </a:extLst>
          </p:cNvPr>
          <p:cNvPicPr/>
          <p:nvPr/>
        </p:nvPicPr>
        <p:blipFill rotWithShape="1">
          <a:blip r:embed="rId3">
            <a:extLst>
              <a:ext uri="{28A0092B-C50C-407E-A947-70E740481C1C}">
                <a14:useLocalDpi xmlns:a14="http://schemas.microsoft.com/office/drawing/2010/main" val="0"/>
              </a:ext>
            </a:extLst>
          </a:blip>
          <a:srcRect l="2187" t="2047" r="4174" b="3509"/>
          <a:stretch/>
        </p:blipFill>
        <p:spPr bwMode="auto">
          <a:xfrm>
            <a:off x="966566" y="4382244"/>
            <a:ext cx="3589020" cy="2461260"/>
          </a:xfrm>
          <a:prstGeom prst="rect">
            <a:avLst/>
          </a:prstGeom>
          <a:noFill/>
          <a:ln>
            <a:noFill/>
          </a:ln>
          <a:extLst>
            <a:ext uri="{53640926-AAD7-44D8-BBD7-CCE9431645EC}">
              <a14:shadowObscured xmlns:a14="http://schemas.microsoft.com/office/drawing/2010/main"/>
            </a:ext>
          </a:extLst>
        </p:spPr>
      </p:pic>
      <p:pic>
        <p:nvPicPr>
          <p:cNvPr id="11" name="Picture 10" descr="(a) Macroscopic aspect of the right kidney showing destruction of the renal tissue, and presence of worms. (b) Histological aspect of the chronic nephropathy of the right kidney due to Dioctophyma renale . Eggs of the worms into the renal pelvis show different phases of maturation (arrows). HE, 20 £ . (c) Tubular dilatation or tubular atrophy, and hyaline cylinders suggesting thyroidization (arrows); stroma with cicatrization tissue and inflammation (short arrow). HE, 20 £ . (d) Artery occlusion associated with intima-media thickness and several layers of connective tissue (arrows). Masson’s Trichrome, 40 £ . ">
            <a:extLst>
              <a:ext uri="{FF2B5EF4-FFF2-40B4-BE49-F238E27FC236}">
                <a16:creationId xmlns:a16="http://schemas.microsoft.com/office/drawing/2014/main" id="{0D7A2043-FD03-4AA8-B5C9-CBB730CB1D7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221" y="4382244"/>
            <a:ext cx="2959830" cy="2461259"/>
          </a:xfrm>
          <a:prstGeom prst="rect">
            <a:avLst/>
          </a:prstGeom>
          <a:noFill/>
          <a:ln>
            <a:noFill/>
          </a:ln>
        </p:spPr>
      </p:pic>
    </p:spTree>
    <p:extLst>
      <p:ext uri="{BB962C8B-B14F-4D97-AF65-F5344CB8AC3E}">
        <p14:creationId xmlns:p14="http://schemas.microsoft.com/office/powerpoint/2010/main" val="2695331979"/>
      </p:ext>
    </p:extLst>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83568" y="1268760"/>
            <a:ext cx="5400600" cy="5342320"/>
          </a:xfrm>
        </p:spPr>
        <p:txBody>
          <a:bodyPr>
            <a:normAutofit/>
          </a:bodyPr>
          <a:lstStyle/>
          <a:p>
            <a:pPr algn="just"/>
            <a:r>
              <a:rPr lang="en-US" sz="2400" dirty="0">
                <a:solidFill>
                  <a:srgbClr val="FF0000"/>
                </a:solidFill>
                <a:latin typeface="Arial Rounded MT Bold" panose="020F0704030504030204" pitchFamily="34" charset="0"/>
                <a:ea typeface="Times New Roman" panose="02020603050405020304" pitchFamily="18" charset="0"/>
              </a:rPr>
              <a:t>           Clinical signs: </a:t>
            </a:r>
            <a:endParaRPr lang="en-US" sz="2400" dirty="0">
              <a:solidFill>
                <a:srgbClr val="FF0000"/>
              </a:solidFill>
              <a:effectLst/>
              <a:latin typeface="Arial Rounded MT Bold" panose="020F0704030504030204" pitchFamily="34" charset="0"/>
              <a:ea typeface="Times New Roman" panose="02020603050405020304" pitchFamily="18" charset="0"/>
            </a:endParaRPr>
          </a:p>
        </p:txBody>
      </p:sp>
      <p:sp>
        <p:nvSpPr>
          <p:cNvPr id="6" name="Oval 5">
            <a:extLst>
              <a:ext uri="{FF2B5EF4-FFF2-40B4-BE49-F238E27FC236}">
                <a16:creationId xmlns:a16="http://schemas.microsoft.com/office/drawing/2014/main" id="{D928C626-170F-43D0-B393-2BA4B6DDBAED}"/>
              </a:ext>
            </a:extLst>
          </p:cNvPr>
          <p:cNvSpPr/>
          <p:nvPr/>
        </p:nvSpPr>
        <p:spPr>
          <a:xfrm>
            <a:off x="966566" y="116632"/>
            <a:ext cx="5976664" cy="877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Arial Rounded MT Bold" panose="020F0704030504030204" pitchFamily="34" charset="0"/>
              </a:rPr>
              <a:t>Dioctophyma</a:t>
            </a:r>
            <a:r>
              <a:rPr lang="en-US" sz="2800" i="1" dirty="0">
                <a:latin typeface="Arial Rounded MT Bold" panose="020F0704030504030204" pitchFamily="34" charset="0"/>
              </a:rPr>
              <a:t> </a:t>
            </a:r>
            <a:r>
              <a:rPr lang="en-US" sz="2800" i="1" dirty="0" err="1">
                <a:latin typeface="Arial Rounded MT Bold" panose="020F0704030504030204" pitchFamily="34" charset="0"/>
              </a:rPr>
              <a:t>renale</a:t>
            </a:r>
            <a:endParaRPr lang="en-IN" sz="2800" i="1" dirty="0">
              <a:latin typeface="Arial Rounded MT Bold" panose="020F0704030504030204" pitchFamily="34" charset="0"/>
            </a:endParaRPr>
          </a:p>
        </p:txBody>
      </p:sp>
      <p:sp>
        <p:nvSpPr>
          <p:cNvPr id="2" name="Callout: Up Arrow 1">
            <a:extLst>
              <a:ext uri="{FF2B5EF4-FFF2-40B4-BE49-F238E27FC236}">
                <a16:creationId xmlns:a16="http://schemas.microsoft.com/office/drawing/2014/main" id="{FE72BEAB-E840-4235-8FB5-821643E109A1}"/>
              </a:ext>
            </a:extLst>
          </p:cNvPr>
          <p:cNvSpPr/>
          <p:nvPr/>
        </p:nvSpPr>
        <p:spPr>
          <a:xfrm>
            <a:off x="966566" y="1772816"/>
            <a:ext cx="5400600" cy="352839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10202"/>
                </a:solidFill>
                <a:effectLst/>
                <a:latin typeface="Arial Rounded MT Bold" panose="020F0704030504030204" pitchFamily="34" charset="0"/>
                <a:ea typeface="Times New Roman" panose="02020603050405020304" pitchFamily="18" charset="0"/>
              </a:rPr>
              <a:t> </a:t>
            </a:r>
            <a:r>
              <a:rPr lang="en-US" sz="2000" dirty="0">
                <a:solidFill>
                  <a:srgbClr val="C00000"/>
                </a:solidFill>
                <a:effectLst/>
                <a:latin typeface="Arial Rounded MT Bold" panose="020F0704030504030204" pitchFamily="34" charset="0"/>
                <a:ea typeface="Times New Roman" panose="02020603050405020304" pitchFamily="18" charset="0"/>
              </a:rPr>
              <a:t>Kidney worms infection leads</a:t>
            </a:r>
            <a:r>
              <a:rPr lang="en-US" sz="2000" spc="-40" dirty="0">
                <a:solidFill>
                  <a:srgbClr val="C00000"/>
                </a:solidFill>
                <a:effectLst/>
                <a:latin typeface="Arial Rounded MT Bold" panose="020F0704030504030204" pitchFamily="34" charset="0"/>
                <a:ea typeface="Times New Roman" panose="02020603050405020304" pitchFamily="18" charset="0"/>
              </a:rPr>
              <a:t>  to</a:t>
            </a:r>
          </a:p>
          <a:p>
            <a:pPr algn="ctr"/>
            <a:r>
              <a:rPr lang="en-US" sz="2000" spc="-40" dirty="0">
                <a:solidFill>
                  <a:srgbClr val="C00000"/>
                </a:solidFill>
                <a:effectLst/>
                <a:latin typeface="Arial Rounded MT Bold" panose="020F0704030504030204" pitchFamily="34" charset="0"/>
                <a:ea typeface="Times New Roman" panose="02020603050405020304" pitchFamily="18" charset="0"/>
              </a:rPr>
              <a:t> </a:t>
            </a:r>
          </a:p>
          <a:p>
            <a:pPr marL="285750" indent="-285750" algn="just">
              <a:buFont typeface="Courier New" panose="02070309020205020404" pitchFamily="49" charset="0"/>
              <a:buChar char="o"/>
            </a:pPr>
            <a:r>
              <a:rPr lang="en-US" sz="2000" dirty="0">
                <a:solidFill>
                  <a:srgbClr val="7030A0"/>
                </a:solidFill>
                <a:latin typeface="Arial Rounded MT Bold" panose="020F0704030504030204" pitchFamily="34" charset="0"/>
                <a:ea typeface="Times New Roman" panose="02020603050405020304" pitchFamily="18" charset="0"/>
              </a:rPr>
              <a:t>D</a:t>
            </a:r>
            <a:r>
              <a:rPr lang="en-US" sz="2000" dirty="0">
                <a:solidFill>
                  <a:srgbClr val="7030A0"/>
                </a:solidFill>
                <a:effectLst/>
                <a:latin typeface="Arial Rounded MT Bold" panose="020F0704030504030204" pitchFamily="34" charset="0"/>
                <a:ea typeface="Times New Roman" panose="02020603050405020304" pitchFamily="18" charset="0"/>
              </a:rPr>
              <a:t>ysuria</a:t>
            </a:r>
            <a:r>
              <a:rPr lang="en-US" sz="2000" spc="-45"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effectLst/>
                <a:latin typeface="Arial Rounded MT Bold" panose="020F0704030504030204" pitchFamily="34" charset="0"/>
                <a:ea typeface="Times New Roman" panose="02020603050405020304" pitchFamily="18" charset="0"/>
              </a:rPr>
              <a:t>with</a:t>
            </a:r>
            <a:r>
              <a:rPr lang="en-US" sz="2000" spc="-40"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effectLst/>
                <a:latin typeface="Arial Rounded MT Bold" panose="020F0704030504030204" pitchFamily="34" charset="0"/>
                <a:ea typeface="Times New Roman" panose="02020603050405020304" pitchFamily="18" charset="0"/>
              </a:rPr>
              <a:t>some</a:t>
            </a:r>
            <a:r>
              <a:rPr lang="en-US" sz="2000" spc="-40" dirty="0">
                <a:solidFill>
                  <a:srgbClr val="7030A0"/>
                </a:solidFill>
                <a:effectLst/>
                <a:latin typeface="Arial Rounded MT Bold" panose="020F0704030504030204" pitchFamily="34" charset="0"/>
                <a:ea typeface="Times New Roman" panose="02020603050405020304" pitchFamily="18" charset="0"/>
              </a:rPr>
              <a:t> </a:t>
            </a:r>
            <a:r>
              <a:rPr lang="en-US" sz="2000" dirty="0" err="1">
                <a:solidFill>
                  <a:srgbClr val="7030A0"/>
                </a:solidFill>
                <a:effectLst/>
                <a:latin typeface="Arial Rounded MT Bold" panose="020F0704030504030204" pitchFamily="34" charset="0"/>
                <a:ea typeface="Times New Roman" panose="02020603050405020304" pitchFamily="18" charset="0"/>
              </a:rPr>
              <a:t>haematuria</a:t>
            </a:r>
            <a:r>
              <a:rPr lang="en-US" sz="2000" dirty="0">
                <a:solidFill>
                  <a:srgbClr val="7030A0"/>
                </a:solidFill>
                <a:effectLst/>
                <a:latin typeface="Arial Rounded MT Bold" panose="020F0704030504030204" pitchFamily="34" charset="0"/>
                <a:ea typeface="Times New Roman" panose="02020603050405020304" pitchFamily="18" charset="0"/>
              </a:rPr>
              <a:t>,</a:t>
            </a:r>
            <a:r>
              <a:rPr lang="en-US" sz="2000" spc="-50"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effectLst/>
                <a:latin typeface="Arial Rounded MT Bold" panose="020F0704030504030204" pitchFamily="34" charset="0"/>
                <a:ea typeface="Times New Roman" panose="02020603050405020304" pitchFamily="18" charset="0"/>
              </a:rPr>
              <a:t>especially</a:t>
            </a:r>
            <a:r>
              <a:rPr lang="en-US" sz="2000" spc="-45"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7030A0"/>
                </a:solidFill>
                <a:effectLst/>
                <a:latin typeface="Arial Rounded MT Bold" panose="020F0704030504030204" pitchFamily="34" charset="0"/>
                <a:ea typeface="Times New Roman" panose="02020603050405020304" pitchFamily="18" charset="0"/>
              </a:rPr>
              <a:t>at</a:t>
            </a:r>
            <a:r>
              <a:rPr lang="en-US" sz="2000" spc="-45" dirty="0">
                <a:solidFill>
                  <a:srgbClr val="7030A0"/>
                </a:solidFill>
                <a:effectLst/>
                <a:latin typeface="Arial Rounded MT Bold" panose="020F0704030504030204" pitchFamily="34" charset="0"/>
                <a:ea typeface="Times New Roman" panose="02020603050405020304" pitchFamily="18" charset="0"/>
              </a:rPr>
              <a:t> </a:t>
            </a:r>
            <a:r>
              <a:rPr lang="en-US" sz="2000" dirty="0">
                <a:solidFill>
                  <a:srgbClr val="002060"/>
                </a:solidFill>
                <a:effectLst/>
                <a:latin typeface="Arial Rounded MT Bold" panose="020F0704030504030204" pitchFamily="34" charset="0"/>
                <a:ea typeface="Times New Roman" panose="02020603050405020304" pitchFamily="18" charset="0"/>
              </a:rPr>
              <a:t>the</a:t>
            </a:r>
            <a:r>
              <a:rPr lang="en-US" sz="2000" spc="-40" dirty="0">
                <a:solidFill>
                  <a:srgbClr val="002060"/>
                </a:solidFill>
                <a:effectLst/>
                <a:latin typeface="Arial Rounded MT Bold" panose="020F0704030504030204" pitchFamily="34" charset="0"/>
                <a:ea typeface="Times New Roman" panose="02020603050405020304" pitchFamily="18" charset="0"/>
              </a:rPr>
              <a:t> </a:t>
            </a:r>
            <a:r>
              <a:rPr lang="en-US" sz="2000" dirty="0">
                <a:solidFill>
                  <a:srgbClr val="002060"/>
                </a:solidFill>
                <a:effectLst/>
                <a:latin typeface="Arial Rounded MT Bold" panose="020F0704030504030204" pitchFamily="34" charset="0"/>
                <a:ea typeface="Times New Roman" panose="02020603050405020304" pitchFamily="18" charset="0"/>
              </a:rPr>
              <a:t>end</a:t>
            </a:r>
            <a:r>
              <a:rPr lang="en-US" sz="2000" spc="-40" dirty="0">
                <a:solidFill>
                  <a:srgbClr val="002060"/>
                </a:solidFill>
                <a:effectLst/>
                <a:latin typeface="Arial Rounded MT Bold" panose="020F0704030504030204" pitchFamily="34" charset="0"/>
                <a:ea typeface="Times New Roman" panose="02020603050405020304" pitchFamily="18" charset="0"/>
              </a:rPr>
              <a:t> </a:t>
            </a:r>
            <a:r>
              <a:rPr lang="en-US" sz="2000" dirty="0">
                <a:solidFill>
                  <a:srgbClr val="002060"/>
                </a:solidFill>
                <a:effectLst/>
                <a:latin typeface="Arial Rounded MT Bold" panose="020F0704030504030204" pitchFamily="34" charset="0"/>
                <a:ea typeface="Times New Roman" panose="02020603050405020304" pitchFamily="18" charset="0"/>
              </a:rPr>
              <a:t>of</a:t>
            </a:r>
            <a:r>
              <a:rPr lang="en-US" sz="2000" spc="-45" dirty="0">
                <a:solidFill>
                  <a:srgbClr val="002060"/>
                </a:solidFill>
                <a:effectLst/>
                <a:latin typeface="Arial Rounded MT Bold" panose="020F0704030504030204" pitchFamily="34" charset="0"/>
                <a:ea typeface="Times New Roman" panose="02020603050405020304" pitchFamily="18" charset="0"/>
              </a:rPr>
              <a:t> </a:t>
            </a:r>
            <a:r>
              <a:rPr lang="en-US" sz="2000" dirty="0">
                <a:solidFill>
                  <a:srgbClr val="002060"/>
                </a:solidFill>
                <a:effectLst/>
                <a:latin typeface="Arial Rounded MT Bold" panose="020F0704030504030204" pitchFamily="34" charset="0"/>
                <a:ea typeface="Times New Roman" panose="02020603050405020304" pitchFamily="18" charset="0"/>
              </a:rPr>
              <a:t>micturition.</a:t>
            </a:r>
          </a:p>
          <a:p>
            <a:pPr marL="285750" indent="-285750" algn="just">
              <a:buFont typeface="Courier New" panose="02070309020205020404" pitchFamily="49" charset="0"/>
              <a:buChar char="o"/>
            </a:pPr>
            <a:endParaRPr lang="en-US" sz="2000" dirty="0">
              <a:solidFill>
                <a:srgbClr val="002060"/>
              </a:solidFill>
              <a:effectLst/>
              <a:latin typeface="Arial Rounded MT Bold" panose="020F0704030504030204" pitchFamily="34" charset="0"/>
              <a:ea typeface="Times New Roman" panose="02020603050405020304" pitchFamily="18" charset="0"/>
            </a:endParaRPr>
          </a:p>
          <a:p>
            <a:pPr marL="285750" indent="-285750" algn="just">
              <a:buFont typeface="Courier New" panose="02070309020205020404" pitchFamily="49" charset="0"/>
              <a:buChar char="o"/>
            </a:pPr>
            <a:r>
              <a:rPr lang="en-US" sz="2000" dirty="0">
                <a:solidFill>
                  <a:srgbClr val="002060"/>
                </a:solidFill>
                <a:latin typeface="Arial Rounded MT Bold" panose="020F0704030504030204" pitchFamily="34" charset="0"/>
              </a:rPr>
              <a:t>Renal colic</a:t>
            </a:r>
            <a:endParaRPr lang="en-IN" sz="2000" dirty="0">
              <a:solidFill>
                <a:srgbClr val="002060"/>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6497B5EB-7809-4CA1-B3FE-BAF6234E9A09}"/>
              </a:ext>
            </a:extLst>
          </p:cNvPr>
          <p:cNvPicPr/>
          <p:nvPr/>
        </p:nvPicPr>
        <p:blipFill rotWithShape="1">
          <a:blip r:embed="rId3">
            <a:extLst>
              <a:ext uri="{28A0092B-C50C-407E-A947-70E740481C1C}">
                <a14:useLocalDpi xmlns:a14="http://schemas.microsoft.com/office/drawing/2010/main" val="0"/>
              </a:ext>
            </a:extLst>
          </a:blip>
          <a:srcRect l="26992"/>
          <a:stretch/>
        </p:blipFill>
        <p:spPr bwMode="auto">
          <a:xfrm>
            <a:off x="6367166" y="1079112"/>
            <a:ext cx="2776834" cy="2277880"/>
          </a:xfrm>
          <a:prstGeom prst="rect">
            <a:avLst/>
          </a:prstGeom>
          <a:noFill/>
          <a:ln>
            <a:noFill/>
          </a:ln>
          <a:extLst>
            <a:ext uri="{53640926-AAD7-44D8-BBD7-CCE9431645EC}">
              <a14:shadowObscured xmlns:a14="http://schemas.microsoft.com/office/drawing/2010/main"/>
            </a:ext>
          </a:extLst>
        </p:spPr>
      </p:pic>
      <p:sp>
        <p:nvSpPr>
          <p:cNvPr id="4" name="Flowchart: Alternate Process 3">
            <a:extLst>
              <a:ext uri="{FF2B5EF4-FFF2-40B4-BE49-F238E27FC236}">
                <a16:creationId xmlns:a16="http://schemas.microsoft.com/office/drawing/2014/main" id="{BE02BF4A-4E4A-4302-8784-4075DE9C3274}"/>
              </a:ext>
            </a:extLst>
          </p:cNvPr>
          <p:cNvSpPr/>
          <p:nvPr/>
        </p:nvSpPr>
        <p:spPr>
          <a:xfrm>
            <a:off x="7380312" y="3356992"/>
            <a:ext cx="1512168" cy="43204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Dysuria</a:t>
            </a:r>
            <a:endParaRPr lang="en-IN" dirty="0"/>
          </a:p>
        </p:txBody>
      </p:sp>
      <p:pic>
        <p:nvPicPr>
          <p:cNvPr id="10" name="Picture 9">
            <a:extLst>
              <a:ext uri="{FF2B5EF4-FFF2-40B4-BE49-F238E27FC236}">
                <a16:creationId xmlns:a16="http://schemas.microsoft.com/office/drawing/2014/main" id="{E5E51BBC-2CC4-4A37-BB12-788F15A206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6209" y="5269865"/>
            <a:ext cx="1897380" cy="1588135"/>
          </a:xfrm>
          <a:prstGeom prst="rect">
            <a:avLst/>
          </a:prstGeom>
          <a:noFill/>
          <a:ln>
            <a:noFill/>
          </a:ln>
        </p:spPr>
      </p:pic>
      <p:sp>
        <p:nvSpPr>
          <p:cNvPr id="9" name="Arrow: Right 8">
            <a:extLst>
              <a:ext uri="{FF2B5EF4-FFF2-40B4-BE49-F238E27FC236}">
                <a16:creationId xmlns:a16="http://schemas.microsoft.com/office/drawing/2014/main" id="{01333833-9163-46EE-AB09-2E9AC9D59084}"/>
              </a:ext>
            </a:extLst>
          </p:cNvPr>
          <p:cNvSpPr/>
          <p:nvPr/>
        </p:nvSpPr>
        <p:spPr>
          <a:xfrm>
            <a:off x="4932040" y="5877272"/>
            <a:ext cx="1584176" cy="1176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BC72F56C-E957-4DA2-9DBD-993574A08F58}"/>
              </a:ext>
            </a:extLst>
          </p:cNvPr>
          <p:cNvSpPr/>
          <p:nvPr/>
        </p:nvSpPr>
        <p:spPr>
          <a:xfrm>
            <a:off x="3419872" y="5733256"/>
            <a:ext cx="15841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7030A0"/>
                </a:solidFill>
                <a:latin typeface="Arial Rounded MT Bold" panose="020F0704030504030204" pitchFamily="34" charset="0"/>
              </a:rPr>
              <a:t>Haematuria</a:t>
            </a:r>
            <a:endParaRPr lang="en-IN" b="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1338642454"/>
      </p:ext>
    </p:extLst>
  </p:cSld>
  <p:clrMapOvr>
    <a:masterClrMapping/>
  </p:clrMapOvr>
  <p:transition>
    <p:blinds dir="ver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4707</TotalTime>
  <Words>376</Words>
  <Application>Microsoft Office PowerPoint</Application>
  <PresentationFormat>On-screen Show (4:3)</PresentationFormat>
  <Paragraphs>86</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Arial Rounded MT Bold</vt:lpstr>
      <vt:lpstr>Bell MT</vt:lpstr>
      <vt:lpstr>Calibri</vt:lpstr>
      <vt:lpstr>Courier New</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PARASITOLOGY</dc:title>
  <dc:creator>Dr.Ajit</dc:creator>
  <cp:lastModifiedBy>Ajit Kumar</cp:lastModifiedBy>
  <cp:revision>547</cp:revision>
  <dcterms:created xsi:type="dcterms:W3CDTF">2006-08-16T00:00:00Z</dcterms:created>
  <dcterms:modified xsi:type="dcterms:W3CDTF">2021-04-28T15:51:25Z</dcterms:modified>
</cp:coreProperties>
</file>