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72" r:id="rId9"/>
    <p:sldId id="269" r:id="rId10"/>
    <p:sldId id="266" r:id="rId11"/>
    <p:sldId id="267" r:id="rId12"/>
    <p:sldId id="275" r:id="rId13"/>
    <p:sldId id="265" r:id="rId14"/>
    <p:sldId id="273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3C2E0-7E78-4C46-82FF-A91E9F4799F7}" type="datetimeFigureOut">
              <a:rPr lang="en-US" smtClean="0"/>
              <a:pPr/>
              <a:t>4/15/2021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13F3C-6546-43D9-98D0-6E0B9F75E1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3F3C-6546-43D9-98D0-6E0B9F75E1EB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Heritability (Principles)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7.	It is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cs typeface="Times New Roman" panose="02020603050405020304" pitchFamily="18" charset="0"/>
              </a:rPr>
              <a:t>used for prediction of genetic gain/response to selection.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  <a:cs typeface="Times New Roman" panose="02020603050405020304" pitchFamily="18" charset="0"/>
              </a:rPr>
              <a:t>  </a:t>
            </a:r>
            <a:r>
              <a:rPr lang="en-IN" dirty="0" smtClean="0">
                <a:latin typeface="Comic Sans MS" pitchFamily="66" charset="0"/>
                <a:cs typeface="Times New Roman" panose="02020603050405020304" pitchFamily="18" charset="0"/>
              </a:rPr>
              <a:t>      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  <a:cs typeface="Times New Roman" panose="02020603050405020304" pitchFamily="18" charset="0"/>
              </a:rPr>
              <a:t>		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R=h</a:t>
            </a:r>
            <a:r>
              <a:rPr lang="en-IN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S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8.	It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provides the estimation of accuracy of selection.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√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IN" baseline="30000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= h = 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 = accuracy of selection.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9.	It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plays vital role in the formulation of breeding plan for genetic improvement of livestock and poultry.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Misconceptions about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1.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It is wrongly interpreted that if a trait has high heritability, then the breeding value for the trait will also be high.</a:t>
            </a:r>
          </a:p>
          <a:p>
            <a:pPr algn="just">
              <a:spcAft>
                <a:spcPts val="600"/>
              </a:spcAft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High heritability means a strong relationship between breeding value and phenotypic value.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Strong relationship is indicated by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(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It does not indicate about high or low magnitude of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2.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It is wrongly interpreted that selection and inbreeding increases the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homozygosity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in the population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so increases the magnitude of heritability also.</a:t>
            </a: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Virtually due to long term selection or inbreeding fixes the genes and thereby reduces genetic variability (</a:t>
            </a:r>
            <a:r>
              <a:rPr lang="en-IN" dirty="0" smtClean="0">
                <a:solidFill>
                  <a:srgbClr val="002060"/>
                </a:solidFill>
              </a:rPr>
              <a:t>V</a:t>
            </a:r>
            <a:r>
              <a:rPr lang="en-IN" baseline="-25000" dirty="0" smtClean="0">
                <a:solidFill>
                  <a:srgbClr val="002060"/>
                </a:solidFill>
              </a:rPr>
              <a:t>A</a:t>
            </a:r>
            <a:r>
              <a:rPr lang="en-IN" dirty="0" smtClean="0">
                <a:solidFill>
                  <a:srgbClr val="002060"/>
                </a:solidFill>
              </a:rPr>
              <a:t> ).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However,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the traits having high V</a:t>
            </a:r>
            <a:r>
              <a:rPr lang="en-IN" baseline="-250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shows  higher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than the traits affected largely by non-additive gene action.</a:t>
            </a:r>
            <a:endParaRPr lang="en-IN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3.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Heritability is a property not only of a character but also of the population and environmental circumstances</a:t>
            </a:r>
            <a:r>
              <a:rPr lang="en-IN" dirty="0" smtClean="0">
                <a:latin typeface="Comic Sans MS" pitchFamily="66" charset="0"/>
              </a:rPr>
              <a:t> to which the individuals are kept.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	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Heritability is a property of a character.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dirty="0" smtClean="0"/>
              <a:t>V</a:t>
            </a:r>
            <a:r>
              <a:rPr lang="en-IN" baseline="-25000" dirty="0" smtClean="0"/>
              <a:t>A</a:t>
            </a:r>
            <a:r>
              <a:rPr lang="en-IN" dirty="0" smtClean="0"/>
              <a:t>/V</a:t>
            </a:r>
            <a:r>
              <a:rPr lang="en-IN" baseline="-25000" dirty="0" smtClean="0"/>
              <a:t>P</a:t>
            </a:r>
          </a:p>
          <a:p>
            <a:pPr algn="just">
              <a:buNone/>
            </a:pPr>
            <a:r>
              <a:rPr lang="en-IN" baseline="-25000" dirty="0" smtClean="0"/>
              <a:t> </a:t>
            </a:r>
            <a:r>
              <a:rPr lang="en-IN" dirty="0" smtClean="0"/>
              <a:t> 			</a:t>
            </a:r>
            <a:r>
              <a:rPr lang="en-IN" dirty="0" smtClean="0">
                <a:solidFill>
                  <a:srgbClr val="0070C0"/>
                </a:solidFill>
              </a:rPr>
              <a:t>V</a:t>
            </a:r>
            <a:r>
              <a:rPr lang="en-IN" baseline="-25000" dirty="0" smtClean="0">
                <a:solidFill>
                  <a:srgbClr val="0070C0"/>
                </a:solidFill>
              </a:rPr>
              <a:t>A </a:t>
            </a:r>
            <a:r>
              <a:rPr lang="en-IN" dirty="0" smtClean="0">
                <a:solidFill>
                  <a:srgbClr val="0070C0"/>
                </a:solidFill>
              </a:rPr>
              <a:t> = 2pq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IN" dirty="0" smtClean="0">
                <a:solidFill>
                  <a:srgbClr val="0070C0"/>
                </a:solidFill>
              </a:rPr>
              <a:t>2</a:t>
            </a:r>
          </a:p>
          <a:p>
            <a:pPr algn="just">
              <a:buNone/>
            </a:pPr>
            <a:r>
              <a:rPr lang="en-IN" baseline="-25000" dirty="0" smtClean="0"/>
              <a:t> </a:t>
            </a:r>
            <a:r>
              <a:rPr lang="en-IN" dirty="0" smtClean="0"/>
              <a:t> 			      </a:t>
            </a:r>
            <a:r>
              <a:rPr lang="en-IN" dirty="0" smtClean="0">
                <a:solidFill>
                  <a:srgbClr val="C00000"/>
                </a:solidFill>
              </a:rPr>
              <a:t>= 2pq[a + d(q – p)]2</a:t>
            </a:r>
          </a:p>
          <a:p>
            <a:pPr algn="just">
              <a:buNone/>
            </a:pPr>
            <a:r>
              <a:rPr lang="en-IN" dirty="0" smtClean="0"/>
              <a:t>			V</a:t>
            </a:r>
            <a:r>
              <a:rPr lang="en-IN" baseline="-25000" dirty="0" smtClean="0"/>
              <a:t>P</a:t>
            </a:r>
            <a:r>
              <a:rPr lang="en-IN" dirty="0" smtClean="0"/>
              <a:t>  = V</a:t>
            </a:r>
            <a:r>
              <a:rPr lang="en-IN" baseline="-25000" dirty="0" smtClean="0"/>
              <a:t>A</a:t>
            </a:r>
            <a:r>
              <a:rPr lang="en-IN" dirty="0" smtClean="0"/>
              <a:t> + V</a:t>
            </a:r>
            <a:r>
              <a:rPr lang="en-IN" baseline="-25000" dirty="0" smtClean="0"/>
              <a:t>D</a:t>
            </a:r>
            <a:r>
              <a:rPr lang="en-IN" dirty="0" smtClean="0"/>
              <a:t> +  V</a:t>
            </a:r>
            <a:r>
              <a:rPr lang="en-IN" baseline="-25000" dirty="0" smtClean="0"/>
              <a:t>I</a:t>
            </a:r>
            <a:r>
              <a:rPr lang="en-IN" dirty="0" smtClean="0"/>
              <a:t> +  V</a:t>
            </a:r>
            <a:r>
              <a:rPr lang="en-IN" baseline="-25000" dirty="0" smtClean="0"/>
              <a:t>E</a:t>
            </a:r>
          </a:p>
          <a:p>
            <a:pPr algn="just">
              <a:buNone/>
            </a:pPr>
            <a:endParaRPr lang="en-IN" baseline="-25000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en-IN" baseline="-25000" dirty="0" smtClean="0">
                <a:solidFill>
                  <a:srgbClr val="C00000"/>
                </a:solidFill>
                <a:latin typeface="Comic Sans MS" pitchFamily="66" charset="0"/>
              </a:rPr>
              <a:t>A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is the function of gene frequencies.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Hence,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any change in gene frequency leads to change in the amount of V</a:t>
            </a:r>
            <a:r>
              <a:rPr lang="en-IN" baseline="-25000" dirty="0" smtClean="0">
                <a:solidFill>
                  <a:srgbClr val="7030A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and the magnitude of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(ii)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 is a property of the population: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genetic structure of the population and its size affect the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.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Genetically more uniform population show low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than the genetically distant population.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Since,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all the genetic components of variance are influenced by the gene frequencies and therefore, differ from population to population.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Small population maintained for a long period of time is expected to have low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due to inbreeding.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Magnitude of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of a character may vary from time to time even within the same population.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592763"/>
          </a:xfrm>
        </p:spPr>
        <p:txBody>
          <a:bodyPr>
            <a:normAutofit lnSpcReduction="10000"/>
          </a:bodyPr>
          <a:lstStyle/>
          <a:p>
            <a:pPr marL="571500" indent="-571500" algn="just">
              <a:buAutoNum type="romanLcParenBoth" startAt="3"/>
            </a:pPr>
            <a:r>
              <a:rPr lang="en-IN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is a property of environmental conditions: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 =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V</a:t>
            </a:r>
            <a:r>
              <a:rPr lang="en-IN" baseline="-25000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/V</a:t>
            </a:r>
            <a:r>
              <a:rPr lang="en-IN" baseline="-25000" dirty="0" smtClean="0">
                <a:solidFill>
                  <a:srgbClr val="002060"/>
                </a:solidFill>
                <a:latin typeface="Comic Sans MS" pitchFamily="66" charset="0"/>
              </a:rPr>
              <a:t>P</a:t>
            </a:r>
            <a:endParaRPr lang="en-IN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    =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/(V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+ 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D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+  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+  V</a:t>
            </a:r>
            <a:r>
              <a:rPr lang="en-IN" baseline="-25000" dirty="0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)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depends on management conditions</a:t>
            </a:r>
            <a:r>
              <a:rPr lang="en-IN" dirty="0" smtClean="0">
                <a:latin typeface="Comic Sans MS" pitchFamily="66" charset="0"/>
              </a:rPr>
              <a:t>. The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more variable management conditions increases the magnitude of VE thereby reduces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and vice versa.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-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estimates are more accurate for herds kept under uniform feeding and  management conditions. 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 		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is also reduced due to differences in the age of the animals.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The variation in the age of animals increases residual or error variance</a:t>
            </a:r>
            <a:r>
              <a:rPr lang="en-IN" dirty="0" smtClean="0">
                <a:latin typeface="Comic Sans MS" pitchFamily="66" charset="0"/>
              </a:rPr>
              <a:t> which leads to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increase VP,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thereby reduces the magnitude of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Therefore,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is not only the property of a character but also the property of the population and environmental conditions.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Thus, whenever the value of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of a character is mentioned, it must be referred the particular population as well as environmental conditions in which the animals were kept.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2200" b="1" dirty="0" smtClean="0">
                <a:latin typeface="Comic Sans MS" pitchFamily="66" charset="0"/>
              </a:rPr>
              <a:t>Table – 1.Approximate values of h2 of various characters in various species of animals</a:t>
            </a:r>
            <a:endParaRPr lang="en-IN" sz="32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143000"/>
          <a:ext cx="6096000" cy="519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Species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Characters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h2 (%)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Height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Cattle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Adult body weight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Butter fat 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Lactation Milk Yield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35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Pigs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Back fat thickness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Feed conversion ratio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Litter Size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Poultry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Body weight (at 32 weeks)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Egg weight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Egg Production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Litter size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Drosophila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bristle</a:t>
                      </a:r>
                      <a:r>
                        <a:rPr lang="en-IN" baseline="0" dirty="0" smtClean="0"/>
                        <a:t> 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Egg Production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sz="4000" b="1" dirty="0" smtClean="0">
                <a:solidFill>
                  <a:srgbClr val="C00000"/>
                </a:solidFill>
                <a:latin typeface="Comic Sans MS" pitchFamily="66" charset="0"/>
              </a:rPr>
              <a:t>Introduction to Heritability</a:t>
            </a:r>
            <a:endParaRPr lang="en-IN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The term heritability was introduced in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Animal Breeding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for the first time by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Prof. J. L. Lush.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Heritability is 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most important characteristic feature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of a metric character.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Why ?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It expresses the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proportion of total phenotypic  variance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which is attributable to 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average effect of genes.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en-IN" sz="8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IN" sz="8800" b="1" dirty="0" smtClean="0">
                <a:solidFill>
                  <a:srgbClr val="7030A0"/>
                </a:solidFill>
                <a:latin typeface="Comic Sans MS" pitchFamily="66" charset="0"/>
              </a:rPr>
              <a:t>THANK 	YOU</a:t>
            </a:r>
            <a:endParaRPr lang="en-IN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determines</a:t>
            </a:r>
            <a:r>
              <a:rPr lang="en-IN" dirty="0" smtClean="0">
                <a:latin typeface="Comic Sans MS" pitchFamily="66" charset="0"/>
              </a:rPr>
              <a:t> 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degree of resemblance between relatives.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helps in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prediction of breeding value</a:t>
            </a:r>
            <a:r>
              <a:rPr lang="en-IN" dirty="0" smtClean="0">
                <a:latin typeface="Comic Sans MS" pitchFamily="66" charset="0"/>
              </a:rPr>
              <a:t> from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phenotypic value.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express 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reliability of phenotypic value as a guide to the breeding value.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It measures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the degree of correlation</a:t>
            </a:r>
            <a:r>
              <a:rPr lang="en-IN" dirty="0" smtClean="0">
                <a:latin typeface="Comic Sans MS" pitchFamily="66" charset="0"/>
              </a:rPr>
              <a:t> between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breeding value and phenotypic value.</a:t>
            </a:r>
            <a:endParaRPr lang="en-IN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1.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In broad sense,</a:t>
            </a:r>
            <a:r>
              <a:rPr lang="en-IN" dirty="0" smtClean="0">
                <a:latin typeface="Comic Sans MS" pitchFamily="66" charset="0"/>
              </a:rPr>
              <a:t> it is the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ratio of genetic variance to the phenotypic variance.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= V</a:t>
            </a:r>
            <a:r>
              <a:rPr lang="en-IN" sz="2600" dirty="0" smtClean="0">
                <a:solidFill>
                  <a:srgbClr val="C00000"/>
                </a:solidFill>
                <a:latin typeface="Comic Sans MS" pitchFamily="66" charset="0"/>
              </a:rPr>
              <a:t>G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/V</a:t>
            </a:r>
            <a:r>
              <a:rPr lang="en-IN" sz="26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endParaRPr lang="en-IN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2.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In narrow sense,</a:t>
            </a:r>
            <a:r>
              <a:rPr lang="en-IN" dirty="0" smtClean="0">
                <a:latin typeface="Comic Sans MS" pitchFamily="66" charset="0"/>
              </a:rPr>
              <a:t> it is 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ratio of additive genetic variance to the phenotypic variance.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= V</a:t>
            </a:r>
            <a:r>
              <a:rPr lang="en-IN" sz="26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/V</a:t>
            </a:r>
            <a:r>
              <a:rPr lang="en-IN" sz="26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endParaRPr lang="en-IN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3.	It is 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regression of breeding value on phenotypic value.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= ½V</a:t>
            </a:r>
            <a:r>
              <a:rPr lang="en-IN" sz="2600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/V</a:t>
            </a:r>
            <a:r>
              <a:rPr lang="en-IN" sz="2600" dirty="0" smtClean="0">
                <a:solidFill>
                  <a:srgbClr val="00206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, 2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V</a:t>
            </a:r>
            <a:r>
              <a:rPr lang="en-IN" sz="2600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/V</a:t>
            </a:r>
            <a:r>
              <a:rPr lang="en-IN" sz="2600" dirty="0" smtClean="0">
                <a:solidFill>
                  <a:srgbClr val="00206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=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½V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/ ½V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V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A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/V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971550" lvl="1" indent="-571500" algn="just">
              <a:buNone/>
            </a:pPr>
            <a:endParaRPr lang="en-IN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6019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56689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4"/>
            </a:pPr>
            <a:r>
              <a:rPr lang="en-IN" dirty="0" smtClean="0">
                <a:latin typeface="Comic Sans MS" pitchFamily="66" charset="0"/>
              </a:rPr>
              <a:t>It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measures the strength of relationship</a:t>
            </a:r>
            <a:r>
              <a:rPr lang="en-IN" dirty="0" smtClean="0">
                <a:latin typeface="Comic Sans MS" pitchFamily="66" charset="0"/>
              </a:rPr>
              <a:t> between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breeding value and phenotypic value.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Heritability</a:t>
            </a:r>
            <a:r>
              <a:rPr lang="en-IN" dirty="0" smtClean="0">
                <a:latin typeface="Comic Sans MS" pitchFamily="66" charset="0"/>
              </a:rPr>
              <a:t> can be defined as the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square of correlation between breeding value and phenotypic value.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since,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h =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A</a:t>
            </a:r>
            <a:r>
              <a:rPr lang="en-US" baseline="-25000" dirty="0" err="1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P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  <a:r>
              <a:rPr lang="en-IN" dirty="0" smtClean="0">
                <a:latin typeface="Comic Sans MS" pitchFamily="66" charset="0"/>
              </a:rPr>
              <a:t> then,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Where, r stands for correlation,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	A = Breeding Value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		P = Phenotypic value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Properties of heritability: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 It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ranges from 0 to 1 or 0 to 100%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Since,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it is the ratio of variance components</a:t>
            </a:r>
            <a:r>
              <a:rPr lang="en-IN" dirty="0" smtClean="0">
                <a:latin typeface="Comic Sans MS" pitchFamily="66" charset="0"/>
              </a:rPr>
              <a:t> it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cannot be negative.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stands for heritability not square of h.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The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symbol derives from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Prof. S. Wright’s (1921)</a:t>
            </a:r>
            <a:r>
              <a:rPr lang="en-IN" dirty="0" smtClean="0">
                <a:latin typeface="Comic Sans MS" pitchFamily="66" charset="0"/>
              </a:rPr>
              <a:t> terminology,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h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stands for ratio of </a:t>
            </a:r>
            <a:r>
              <a:rPr lang="en-IN" dirty="0" err="1" smtClean="0">
                <a:solidFill>
                  <a:srgbClr val="C00000"/>
                </a:solidFill>
              </a:rPr>
              <a:t>бA</a:t>
            </a:r>
            <a:r>
              <a:rPr lang="en-IN" dirty="0" smtClean="0">
                <a:solidFill>
                  <a:srgbClr val="C00000"/>
                </a:solidFill>
              </a:rPr>
              <a:t> / </a:t>
            </a:r>
            <a:r>
              <a:rPr lang="en-IN" dirty="0" err="1" smtClean="0">
                <a:solidFill>
                  <a:srgbClr val="C00000"/>
                </a:solidFill>
              </a:rPr>
              <a:t>бP</a:t>
            </a:r>
            <a:r>
              <a:rPr lang="en-IN" dirty="0" smtClean="0">
                <a:solidFill>
                  <a:srgbClr val="C00000"/>
                </a:solidFill>
              </a:rPr>
              <a:t>.</a:t>
            </a:r>
            <a:r>
              <a:rPr lang="en-IN" baseline="30000" dirty="0" smtClean="0">
                <a:solidFill>
                  <a:srgbClr val="C00000"/>
                </a:solidFill>
              </a:rPr>
              <a:t> </a:t>
            </a:r>
            <a:r>
              <a:rPr lang="en-IN" baseline="30000" dirty="0" smtClean="0"/>
              <a:t>  </a:t>
            </a:r>
            <a:endParaRPr lang="en-IN" baseline="30000" dirty="0" smtClean="0"/>
          </a:p>
          <a:p>
            <a:pPr algn="just">
              <a:spcAft>
                <a:spcPts val="600"/>
              </a:spcAft>
              <a:buNone/>
            </a:pPr>
            <a:r>
              <a:rPr lang="en-IN" baseline="30000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Low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  		: 0 – 20%</a:t>
            </a:r>
          </a:p>
          <a:p>
            <a:pPr algn="just">
              <a:spcAft>
                <a:spcPts val="600"/>
              </a:spcAft>
              <a:buNone/>
            </a:pPr>
            <a:r>
              <a:rPr lang="en-US" baseline="30000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Medium h</a:t>
            </a:r>
            <a:r>
              <a:rPr lang="en-US" baseline="30000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  	: 20 – 40%</a:t>
            </a:r>
          </a:p>
          <a:p>
            <a:pPr algn="just">
              <a:spcAft>
                <a:spcPts val="600"/>
              </a:spcAft>
              <a:buNone/>
            </a:pPr>
            <a:r>
              <a:rPr lang="en-US" baseline="30000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High h</a:t>
            </a:r>
            <a:r>
              <a:rPr lang="en-US" baseline="30000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  		: 40 – 100%</a:t>
            </a:r>
            <a:endParaRPr lang="en-IN" baseline="30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sz="3200" b="1" dirty="0" smtClean="0">
                <a:solidFill>
                  <a:srgbClr val="C00000"/>
                </a:solidFill>
                <a:latin typeface="Comic Sans MS" pitchFamily="66" charset="0"/>
              </a:rPr>
              <a:t>Use of heritability</a:t>
            </a:r>
            <a:endParaRPr lang="en-IN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It is the most important and useful genetic parameter of metric character.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It express the proportion of total variance which is attributable to the average effect of genes.</a:t>
            </a:r>
          </a:p>
          <a:p>
            <a:pPr marL="90488" indent="0" defTabSz="990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=V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/V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P</a:t>
            </a:r>
            <a:endParaRPr lang="en-US" dirty="0" smtClean="0">
              <a:solidFill>
                <a:srgbClr val="FF0000"/>
              </a:solidFill>
              <a:latin typeface="Comic Sans MS" pitchFamily="66" charset="0"/>
              <a:cs typeface="Times New Roman" panose="02020603050405020304" pitchFamily="18" charset="0"/>
            </a:endParaRPr>
          </a:p>
          <a:p>
            <a:pPr marL="90488" indent="0" defTabSz="99060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>
              <a:latin typeface="Comic Sans MS" pitchFamily="66" charset="0"/>
              <a:cs typeface="Times New Roman" panose="02020603050405020304" pitchFamily="18" charset="0"/>
            </a:endParaRPr>
          </a:p>
          <a:p>
            <a:pPr marL="90488" indent="0" defTabSz="990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2. Can be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cs typeface="Times New Roman" panose="02020603050405020304" pitchFamily="18" charset="0"/>
              </a:rPr>
              <a:t>used for genetic determination of an individual.</a:t>
            </a:r>
          </a:p>
          <a:p>
            <a:pPr marL="714375" indent="-623888" algn="just" defTabSz="990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=V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/V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P</a:t>
            </a:r>
            <a:endParaRPr lang="en-US" dirty="0" smtClean="0">
              <a:solidFill>
                <a:srgbClr val="FF0000"/>
              </a:solidFill>
              <a:latin typeface="Comic Sans MS" pitchFamily="66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3. It determines the degree of resemblance between relatives</a:t>
            </a:r>
          </a:p>
          <a:p>
            <a:pPr>
              <a:buNone/>
            </a:pPr>
            <a:endParaRPr lang="en-IN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</a:p>
          <a:p>
            <a:pPr>
              <a:buNone/>
            </a:pP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82314"/>
              </p:ext>
            </p:extLst>
          </p:nvPr>
        </p:nvGraphicFramePr>
        <p:xfrm>
          <a:off x="228600" y="2057400"/>
          <a:ext cx="8763000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Relatives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Degree</a:t>
                      </a:r>
                      <a:r>
                        <a:rPr lang="en-IN" sz="2000" b="1" baseline="0" dirty="0" smtClean="0"/>
                        <a:t> of resemblance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Regression (b)</a:t>
                      </a:r>
                    </a:p>
                    <a:p>
                      <a:pPr algn="ctr"/>
                      <a:r>
                        <a:rPr lang="en-IN" sz="2000" b="1" dirty="0" smtClean="0"/>
                        <a:t>Or correlation (r)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Heritability</a:t>
                      </a:r>
                      <a:r>
                        <a:rPr lang="en-IN" sz="2000" b="1" baseline="0" dirty="0" smtClean="0"/>
                        <a:t> (h2)</a:t>
                      </a:r>
                      <a:endParaRPr lang="en-IN" sz="2000" b="1" dirty="0" smtClean="0"/>
                    </a:p>
                    <a:p>
                      <a:pPr algn="ctr"/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2060"/>
                          </a:solidFill>
                        </a:rPr>
                        <a:t>Offspring &amp; one parent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OP / 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</a:rPr>
                        <a:t>P</a:t>
                      </a:r>
                      <a:endParaRPr lang="en-IN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½VA/VP</a:t>
                      </a:r>
                      <a:endParaRPr lang="en-IN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½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or,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= 2bop</a:t>
                      </a:r>
                      <a:r>
                        <a:rPr lang="en-US" sz="20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</a:rPr>
                        <a:t>Offspring &amp; mid-parent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CovOP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</a:t>
                      </a:r>
                      <a:endParaRPr lang="en-IN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 =  ½VA/½VP</a:t>
                      </a:r>
                    </a:p>
                    <a:p>
                      <a:r>
                        <a:rPr lang="en-IN" sz="2000" b="1" baseline="0" dirty="0" smtClean="0">
                          <a:solidFill>
                            <a:srgbClr val="FF0000"/>
                          </a:solidFill>
                        </a:rPr>
                        <a:t>         =  </a:t>
                      </a:r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VA/VP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B050"/>
                          </a:solidFill>
                        </a:rPr>
                        <a:t>Half sibs</a:t>
                      </a:r>
                      <a:endParaRPr lang="en-IN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(HS)/ </a:t>
                      </a:r>
                      <a:r>
                        <a:rPr lang="en-IN" sz="1800" b="1" dirty="0" smtClean="0">
                          <a:solidFill>
                            <a:srgbClr val="00B05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endParaRPr lang="en-IN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t</a:t>
                      </a:r>
                      <a:r>
                        <a:rPr lang="en-IN" sz="20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=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¼VA/VP</a:t>
                      </a:r>
                      <a:endParaRPr lang="en-IN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t</a:t>
                      </a:r>
                      <a:r>
                        <a:rPr lang="en-IN" sz="20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= </a:t>
                      </a:r>
                      <a:r>
                        <a:rPr lang="en-IN" sz="20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¼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Or,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= 4t</a:t>
                      </a:r>
                      <a:r>
                        <a:rPr lang="en-US" sz="1800" b="1" baseline="3000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en-IN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70C0"/>
                          </a:solidFill>
                        </a:rPr>
                        <a:t>Full sibs</a:t>
                      </a:r>
                      <a:endParaRPr lang="en-IN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(FS)/VP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t =(½VA + ¼VD)/VP                   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 t = ½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+ ¼VD/ VP</a:t>
                      </a:r>
                    </a:p>
                    <a:p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Or, 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1" baseline="3000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= 2t - ¼VD/VP</a:t>
                      </a:r>
                      <a:r>
                        <a:rPr lang="en-IN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         </a:t>
                      </a:r>
                      <a:endParaRPr lang="en-IN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438400" y="3581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29400" y="3581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800" y="3657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4.The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most important function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of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 is the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Times New Roman" panose="02020603050405020304" pitchFamily="18" charset="0"/>
              </a:rPr>
              <a:t>prediction of breeding value on the basis of phenotypic value. 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5. It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express the reliability of phenotypic value as a guide to the breeding value(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b</a:t>
            </a:r>
            <a:r>
              <a:rPr lang="en-US" baseline="-25000" dirty="0" err="1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  <a:cs typeface="Times New Roman" panose="02020603050405020304" pitchFamily="18" charset="0"/>
              </a:rPr>
              <a:t>).</a:t>
            </a:r>
            <a:endParaRPr lang="en-IN" dirty="0" smtClean="0">
              <a:solidFill>
                <a:srgbClr val="7030A0"/>
              </a:solidFill>
              <a:latin typeface="Comic Sans MS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  <a:cs typeface="Times New Roman" panose="02020603050405020304" pitchFamily="18" charset="0"/>
              </a:rPr>
              <a:t>6. </a:t>
            </a:r>
            <a:r>
              <a:rPr lang="en-US" dirty="0" smtClean="0">
                <a:latin typeface="Comic Sans MS" pitchFamily="66" charset="0"/>
                <a:cs typeface="Times New Roman" panose="02020603050405020304" pitchFamily="18" charset="0"/>
              </a:rPr>
              <a:t>It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measures the correlation between breeding value and phenotypic value (</a:t>
            </a:r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cs typeface="Times New Roman" panose="02020603050405020304" pitchFamily="18" charset="0"/>
              </a:rPr>
              <a:t>).</a:t>
            </a:r>
            <a:endParaRPr lang="en-IN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485</Words>
  <Application>Microsoft Office PowerPoint</Application>
  <PresentationFormat>On-screen Show (4:3)</PresentationFormat>
  <Paragraphs>156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Comic Sans MS</vt:lpstr>
      <vt:lpstr>Times New Roman</vt:lpstr>
      <vt:lpstr>Office Theme</vt:lpstr>
      <vt:lpstr>PowerPoint Presentation</vt:lpstr>
      <vt:lpstr>Introduction to Heritability</vt:lpstr>
      <vt:lpstr>PowerPoint Presentation</vt:lpstr>
      <vt:lpstr>Definition:</vt:lpstr>
      <vt:lpstr>PowerPoint Presentation</vt:lpstr>
      <vt:lpstr>PowerPoint Presentation</vt:lpstr>
      <vt:lpstr>Use of heritability</vt:lpstr>
      <vt:lpstr>PowerPoint Presentation</vt:lpstr>
      <vt:lpstr>PowerPoint Presentation</vt:lpstr>
      <vt:lpstr>PowerPoint Presentation</vt:lpstr>
      <vt:lpstr>Misconceptions about h2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– 1.Approximate values of h2 of various characters in various species of animals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 K G Mandal</cp:lastModifiedBy>
  <cp:revision>32</cp:revision>
  <dcterms:created xsi:type="dcterms:W3CDTF">2006-08-16T00:00:00Z</dcterms:created>
  <dcterms:modified xsi:type="dcterms:W3CDTF">2021-04-15T06:17:23Z</dcterms:modified>
</cp:coreProperties>
</file>