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584" r:id="rId2"/>
    <p:sldId id="593" r:id="rId3"/>
    <p:sldId id="594" r:id="rId4"/>
    <p:sldId id="595" r:id="rId5"/>
    <p:sldId id="596" r:id="rId6"/>
    <p:sldId id="597" r:id="rId7"/>
    <p:sldId id="598" r:id="rId8"/>
    <p:sldId id="599" r:id="rId9"/>
    <p:sldId id="600" r:id="rId10"/>
    <p:sldId id="61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0E2"/>
    <a:srgbClr val="F96FF2"/>
    <a:srgbClr val="10E6CD"/>
    <a:srgbClr val="30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6AC89-1D24-4F9E-982F-DA5BF7ECD9F4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6353-8F37-4299-9A00-D215CE4B5BD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039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09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230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33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32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279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1195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407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944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96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8" y="2404536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8" y="4050836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5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4" y="79038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2" y="288655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09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0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9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4" y="79038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2" y="288655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849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50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9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0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55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4" y="609602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2"/>
            <a:ext cx="5195027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4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00870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5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6" y="2160590"/>
            <a:ext cx="3088111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609601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1"/>
            <a:ext cx="6347715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98605"/>
            <a:ext cx="279018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7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77069"/>
            <a:ext cx="279018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1"/>
            <a:ext cx="634771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" y="609600"/>
            <a:ext cx="6347715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40"/>
            <a:ext cx="6347715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4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609601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60590"/>
            <a:ext cx="63477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9" y="6041365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136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8" y="6041365"/>
            <a:ext cx="512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xual_dimorphism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8"/>
            <a:ext cx="6477000" cy="214314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solidFill>
                  <a:srgbClr val="7030A0"/>
                </a:solidFill>
                <a:latin typeface="Bell MT" panose="02020503060305020303" pitchFamily="18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Bell MT" panose="02020503060305020303" pitchFamily="18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Bell MT" panose="02020503060305020303" pitchFamily="18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Bell MT" panose="02020503060305020303" pitchFamily="18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>
                <a:solidFill>
                  <a:srgbClr val="7030A0"/>
                </a:solidFill>
                <a:latin typeface="Bell MT" panose="02020503060305020303" pitchFamily="18" charset="0"/>
              </a:rPr>
              <a:t>Patna-800014</a:t>
            </a:r>
            <a:endParaRPr lang="en-US" sz="2000" b="1" dirty="0">
              <a:solidFill>
                <a:srgbClr val="7030A0"/>
              </a:solidFill>
              <a:latin typeface="Bell MT" panose="02020503060305020303" pitchFamily="18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374" y="373676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8333" y="232060"/>
            <a:ext cx="1099891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457FAFD7-65F3-4EDA-8C24-50F21466752C}"/>
              </a:ext>
            </a:extLst>
          </p:cNvPr>
          <p:cNvSpPr/>
          <p:nvPr/>
        </p:nvSpPr>
        <p:spPr>
          <a:xfrm>
            <a:off x="1329182" y="112271"/>
            <a:ext cx="5832648" cy="1652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Heterakis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gallinarum</a:t>
            </a:r>
            <a:endParaRPr lang="en-US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(Poultry </a:t>
            </a: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Ascarid worm)</a:t>
            </a:r>
          </a:p>
        </p:txBody>
      </p:sp>
      <p:pic>
        <p:nvPicPr>
          <p:cNvPr id="9" name="Picture 8" descr="Lactobacillus plantarum BS22 promotes gut microbial homeostasis in broiler  chickens exposed to aflatoxin B1 - Zeng - 2018 - Journal of Animal  Physiology and Animal Nutrition - Wiley Online Library">
            <a:extLst>
              <a:ext uri="{FF2B5EF4-FFF2-40B4-BE49-F238E27FC236}">
                <a16:creationId xmlns:a16="http://schemas.microsoft.com/office/drawing/2014/main" id="{081A5BC9-A1A6-4C9F-9282-57A33AE048F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53155"/>
            <a:ext cx="2019300" cy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eterakis gallinarum, the Cecal Nematode of Gallinaceous Birds: A Critical  Review">
            <a:extLst>
              <a:ext uri="{FF2B5EF4-FFF2-40B4-BE49-F238E27FC236}">
                <a16:creationId xmlns:a16="http://schemas.microsoft.com/office/drawing/2014/main" id="{EC1FC4D8-748C-4DEA-867F-AB3D4624AC31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0" r="4902" b="67146"/>
          <a:stretch/>
        </p:blipFill>
        <p:spPr bwMode="auto">
          <a:xfrm rot="1040178">
            <a:off x="4894707" y="2029962"/>
            <a:ext cx="2250867" cy="1542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6091433"/>
      </p:ext>
    </p:extLst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39852"/>
            <a:ext cx="4104456" cy="6218148"/>
          </a:xfrm>
        </p:spPr>
        <p:txBody>
          <a:bodyPr>
            <a:normAutofit/>
          </a:bodyPr>
          <a:lstStyle/>
          <a:p>
            <a:pPr lvl="0" algn="just">
              <a:spcBef>
                <a:spcPts val="315"/>
              </a:spcBef>
              <a:tabLst>
                <a:tab pos="355600" algn="l"/>
              </a:tabLst>
            </a:pPr>
            <a:r>
              <a:rPr lang="en-US" sz="2000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      </a:t>
            </a:r>
            <a:endParaRPr lang="en-IN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AC45B2-9EDB-46AB-81B5-712CF5A7F484}"/>
              </a:ext>
            </a:extLst>
          </p:cNvPr>
          <p:cNvSpPr/>
          <p:nvPr/>
        </p:nvSpPr>
        <p:spPr>
          <a:xfrm>
            <a:off x="1763688" y="1412776"/>
            <a:ext cx="507656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THANK YOU</a:t>
            </a:r>
            <a:endParaRPr lang="en-IN" sz="4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14041"/>
      </p:ext>
    </p:extLst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463760"/>
            <a:ext cx="4896544" cy="5342320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IN" sz="2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F670C3-9969-4BA6-A3B9-AFC98EE9BC14}"/>
              </a:ext>
            </a:extLst>
          </p:cNvPr>
          <p:cNvSpPr/>
          <p:nvPr/>
        </p:nvSpPr>
        <p:spPr>
          <a:xfrm>
            <a:off x="1115616" y="170303"/>
            <a:ext cx="6336704" cy="877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59732" y="1556792"/>
            <a:ext cx="4500500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Final Hosts </a:t>
            </a:r>
            <a:r>
              <a:rPr lang="en-US" b="1" dirty="0">
                <a:latin typeface="Arial Rounded MT Bold" panose="020F0704030504030204" pitchFamily="34" charset="0"/>
              </a:rPr>
              <a:t>: Domestic &amp; wild </a:t>
            </a:r>
            <a:r>
              <a:rPr lang="en-US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birds</a:t>
            </a:r>
          </a:p>
          <a:p>
            <a:pPr algn="ctr"/>
            <a:endParaRPr lang="en-US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algn="ctr"/>
            <a:endParaRPr lang="en-US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Location: Caecum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000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Caecal</a:t>
            </a:r>
            <a:r>
              <a:rPr lang="en-US" sz="2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worm of poultry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0" descr="Heterakis gallinarum, the Cecal Nematode of Gallinaceous Birds: A Critical  Review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0" r="4902" b="67146"/>
          <a:stretch/>
        </p:blipFill>
        <p:spPr bwMode="auto">
          <a:xfrm>
            <a:off x="323528" y="4513729"/>
            <a:ext cx="2448272" cy="1823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Phaisant ceceum infected with Heterakis. Picture from www.parasites-world.com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10338"/>
            <a:ext cx="3086100" cy="2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Lactobacillus plantarum BS22 promotes gut microbial homeostasis in broiler  chickens exposed to aflatoxin B1 - Zeng - 2018 - Journal of Animal  Physiology and Animal Nutrition - Wiley Online Librar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43688"/>
            <a:ext cx="201930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ight Arrow 2"/>
          <p:cNvSpPr/>
          <p:nvPr/>
        </p:nvSpPr>
        <p:spPr>
          <a:xfrm rot="10634577">
            <a:off x="4860032" y="5554303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817696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63760"/>
            <a:ext cx="4032448" cy="534232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General Characters: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Marked </a:t>
            </a: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  <a:hlinkClick r:id="rId3" tooltip="Sexual dimorphism"/>
              </a:rPr>
              <a:t>sexual dimorphism</a:t>
            </a: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. Males are smaller and shorter, about 9 mm in length, with a unique bent tail whereas  Females are stouter and longer about 13 mm in length, with a straight tail end.</a:t>
            </a:r>
            <a:endParaRPr lang="en-US" baseline="30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Oesophagus</a:t>
            </a:r>
            <a:r>
              <a:rPr lang="en-US" sz="200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has large posterior bulb and spicules are unequal in length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Male worm has 12 pairs anal papillae.</a:t>
            </a:r>
            <a:endParaRPr lang="en-US" sz="2000" dirty="0">
              <a:solidFill>
                <a:srgbClr val="00206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Egg</a:t>
            </a:r>
            <a:r>
              <a:rPr lang="en-US" sz="2000" spc="14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is</a:t>
            </a:r>
            <a:r>
              <a:rPr lang="en-US" sz="2000" spc="14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oval</a:t>
            </a:r>
            <a:r>
              <a:rPr lang="en-US" sz="2000" spc="14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with</a:t>
            </a:r>
            <a:r>
              <a:rPr lang="en-US" sz="2000" spc="14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smooth</a:t>
            </a:r>
            <a:r>
              <a:rPr lang="en-US" sz="2000" spc="14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shells</a:t>
            </a:r>
            <a:endParaRPr lang="en-IN" sz="20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770B18-10D0-4027-98C7-47260B5F2E1C}"/>
              </a:ext>
            </a:extLst>
          </p:cNvPr>
          <p:cNvSpPr/>
          <p:nvPr/>
        </p:nvSpPr>
        <p:spPr>
          <a:xfrm>
            <a:off x="1043608" y="155500"/>
            <a:ext cx="5976664" cy="877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FB030-CD7B-4410-AA37-B8426031C718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t="27839" r="15349" b="13288"/>
          <a:stretch/>
        </p:blipFill>
        <p:spPr bwMode="auto">
          <a:xfrm>
            <a:off x="5076294" y="2420888"/>
            <a:ext cx="3667995" cy="1373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E0F79C-737B-43ED-A0DD-5CD711DA49E8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" t="19101"/>
          <a:stretch/>
        </p:blipFill>
        <p:spPr bwMode="auto">
          <a:xfrm>
            <a:off x="4893384" y="1033324"/>
            <a:ext cx="3855080" cy="1171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Morphology and Prevalence of Some Helminth Parasites in Gallus domesticus  from Gurez Valley of Jammu and Kashmir, India | OMICS International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/>
          <a:stretch/>
        </p:blipFill>
        <p:spPr bwMode="auto">
          <a:xfrm>
            <a:off x="5648672" y="4221088"/>
            <a:ext cx="3243808" cy="2358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oultry eggs: Heteraki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19189" r="31818" b="17838"/>
          <a:stretch/>
        </p:blipFill>
        <p:spPr bwMode="auto">
          <a:xfrm>
            <a:off x="3851920" y="6151530"/>
            <a:ext cx="902069" cy="427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4177480"/>
      </p:ext>
    </p:extLst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39852"/>
            <a:ext cx="3888432" cy="6218148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Life-cycle: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Similar to </a:t>
            </a:r>
            <a:r>
              <a:rPr lang="en-US" sz="2000" i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Ascaridia</a:t>
            </a:r>
            <a:r>
              <a:rPr lang="en-US" sz="2000" i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galli</a:t>
            </a:r>
            <a:r>
              <a:rPr 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Infective stage: </a:t>
            </a:r>
            <a:r>
              <a:rPr 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egg containing 2</a:t>
            </a:r>
            <a:r>
              <a:rPr lang="en-US" sz="2000" baseline="30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nd</a:t>
            </a:r>
            <a:r>
              <a:rPr 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stage larvae.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Transport host: Earthworm</a:t>
            </a:r>
          </a:p>
          <a:p>
            <a:pPr algn="just"/>
            <a:r>
              <a:rPr lang="en-US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Transmission:</a:t>
            </a:r>
            <a:endParaRPr lang="en-US" dirty="0">
              <a:solidFill>
                <a:srgbClr val="010202"/>
              </a:solidFill>
              <a:latin typeface="Arial Rounded MT Bold" panose="020F0704030504030204" pitchFamily="34" charset="0"/>
            </a:endParaRPr>
          </a:p>
          <a:p>
            <a:pPr lvl="0" algn="just">
              <a:spcBef>
                <a:spcPts val="260"/>
              </a:spcBef>
              <a:tabLst>
                <a:tab pos="355600" algn="l"/>
              </a:tabLst>
            </a:pPr>
            <a:endParaRPr lang="en-IN" sz="2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72493A-CDDE-4E32-915B-59A9136D6718}"/>
              </a:ext>
            </a:extLst>
          </p:cNvPr>
          <p:cNvSpPr/>
          <p:nvPr/>
        </p:nvSpPr>
        <p:spPr>
          <a:xfrm>
            <a:off x="1115616" y="2718"/>
            <a:ext cx="5940660" cy="599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0" y="3140968"/>
            <a:ext cx="4860032" cy="36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Transmission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 through </a:t>
            </a:r>
          </a:p>
          <a:p>
            <a:pPr marL="342900" lvl="0" indent="-342900" algn="ctr">
              <a:buAutoNum type="arabicPeriod"/>
            </a:pPr>
            <a:r>
              <a:rPr lang="en-US" b="1" dirty="0">
                <a:solidFill>
                  <a:srgbClr val="010202"/>
                </a:solidFill>
                <a:latin typeface="Arial Rounded MT Bold" panose="020F0704030504030204" pitchFamily="34" charset="0"/>
                <a:ea typeface="Schoolbook Uralic"/>
                <a:cs typeface="Schoolbook Uralic"/>
              </a:rPr>
              <a:t>I</a:t>
            </a:r>
            <a:r>
              <a:rPr lang="en-US" sz="1800" b="1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ngestion of infective egg containing</a:t>
            </a:r>
            <a:r>
              <a:rPr lang="en-US" sz="1800" b="1" spc="-155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 </a:t>
            </a:r>
            <a:r>
              <a:rPr lang="en-US" sz="1800" b="1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L</a:t>
            </a:r>
            <a:r>
              <a:rPr lang="en-US" sz="1800" b="1" baseline="-2500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2  </a:t>
            </a:r>
            <a:r>
              <a:rPr lang="en-US" sz="1800" b="1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with food or water</a:t>
            </a:r>
          </a:p>
          <a:p>
            <a:pPr marL="342900" indent="-342900" algn="ctr">
              <a:buFontTx/>
              <a:buAutoNum type="arabicPeriod"/>
            </a:pPr>
            <a:r>
              <a:rPr lang="en-US" sz="1800" spc="-2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Eggs</a:t>
            </a:r>
            <a:r>
              <a:rPr lang="en-US" sz="1800" spc="-6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are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sometimes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ingested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1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by</a:t>
            </a:r>
            <a:r>
              <a:rPr lang="en-US" sz="1800" spc="-6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earthworms,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which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may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act</a:t>
            </a:r>
            <a:r>
              <a:rPr lang="en-US" sz="1800" spc="-6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1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as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transport</a:t>
            </a:r>
            <a:r>
              <a:rPr lang="en-US" sz="1800" spc="-6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host. </a:t>
            </a:r>
            <a:r>
              <a:rPr lang="en-US" spc="-25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S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o,  ingestion of earthworm containing L</a:t>
            </a:r>
            <a:r>
              <a:rPr lang="en-US" sz="1800" spc="-25" baseline="-2500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2 </a:t>
            </a:r>
            <a:r>
              <a:rPr lang="en-US" sz="1800" spc="-25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larva</a:t>
            </a:r>
            <a:r>
              <a:rPr lang="en-IN" spc="-25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 </a:t>
            </a:r>
            <a:endParaRPr lang="en-US" sz="1800" b="1" dirty="0">
              <a:solidFill>
                <a:srgbClr val="002060"/>
              </a:solidFill>
              <a:effectLst/>
              <a:latin typeface="Arial Rounded MT Bold" panose="020F0704030504030204" pitchFamily="34" charset="0"/>
              <a:ea typeface="Schoolbook Uralic"/>
              <a:cs typeface="Schoolbook Uralic"/>
            </a:endParaRPr>
          </a:p>
          <a:p>
            <a:pPr lvl="0" algn="ctr"/>
            <a:endParaRPr lang="en-US" sz="1800" b="1" dirty="0">
              <a:solidFill>
                <a:srgbClr val="002060"/>
              </a:solidFill>
              <a:effectLst/>
              <a:latin typeface="Arial Rounded MT Bold" panose="020F0704030504030204" pitchFamily="34" charset="0"/>
              <a:ea typeface="Schoolbook Uralic"/>
              <a:cs typeface="Schoolbook Uralic"/>
            </a:endParaRPr>
          </a:p>
          <a:p>
            <a:pPr lvl="0" algn="ctr"/>
            <a:r>
              <a:rPr lang="en-US" sz="1800" b="1" baseline="-2500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Schoolbook Uralic"/>
                <a:cs typeface="Schoolbook Uralic"/>
              </a:rPr>
              <a:t> </a:t>
            </a:r>
            <a:endParaRPr lang="en-IN" dirty="0"/>
          </a:p>
        </p:txBody>
      </p:sp>
      <p:pic>
        <p:nvPicPr>
          <p:cNvPr id="6" name="Picture 5" descr="Cecal worms in Chicken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2" b="3320"/>
          <a:stretch/>
        </p:blipFill>
        <p:spPr bwMode="auto">
          <a:xfrm>
            <a:off x="4860032" y="1268760"/>
            <a:ext cx="4283968" cy="5328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4943739"/>
      </p:ext>
    </p:extLst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085948"/>
            <a:ext cx="6264696" cy="534232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Pathogenesis: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770B18-10D0-4027-98C7-47260B5F2E1C}"/>
              </a:ext>
            </a:extLst>
          </p:cNvPr>
          <p:cNvSpPr/>
          <p:nvPr/>
        </p:nvSpPr>
        <p:spPr>
          <a:xfrm>
            <a:off x="1187624" y="144855"/>
            <a:ext cx="5976664" cy="877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5576" y="1501924"/>
            <a:ext cx="7360902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112395" indent="-342900" algn="just">
              <a:lnSpc>
                <a:spcPct val="101000"/>
              </a:lnSpc>
              <a:spcBef>
                <a:spcPts val="255"/>
              </a:spcBef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u="sng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Worms are </a:t>
            </a:r>
            <a:r>
              <a:rPr lang="en-US" u="sng" dirty="0" err="1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usullay</a:t>
            </a:r>
            <a:r>
              <a:rPr lang="en-US" u="sng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non-pathogenic but it’s important </a:t>
            </a:r>
            <a:r>
              <a:rPr lang="en-US" u="sng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 role is  transmission of </a:t>
            </a:r>
            <a:r>
              <a:rPr lang="en-US" i="1" u="sng" dirty="0" err="1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Histomonas</a:t>
            </a:r>
            <a:r>
              <a:rPr lang="en-US" i="1" u="sng" spc="-7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i="1" u="sng" dirty="0" err="1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meleagridis</a:t>
            </a:r>
            <a:r>
              <a:rPr lang="en-US" i="1" u="sng" spc="-7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(protozoa).</a:t>
            </a:r>
          </a:p>
          <a:p>
            <a:pPr marL="342900" marR="112395" indent="-342900" algn="just">
              <a:lnSpc>
                <a:spcPct val="101000"/>
              </a:lnSpc>
              <a:spcBef>
                <a:spcPts val="255"/>
              </a:spcBef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1800" i="1" dirty="0" err="1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Histomonas</a:t>
            </a:r>
            <a:r>
              <a:rPr lang="en-US" sz="1800" i="1" spc="-7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meleagridis</a:t>
            </a:r>
            <a:r>
              <a:rPr lang="en-US" sz="1800" i="1" spc="-7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(protozoa) causes entero-hepatitis or black head disease in</a:t>
            </a:r>
            <a:r>
              <a:rPr lang="en-US" sz="1800" spc="-5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spc="-15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turkey.</a:t>
            </a:r>
            <a:endParaRPr lang="en-IN" sz="18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112395" indent="-342900" algn="just">
              <a:lnSpc>
                <a:spcPct val="101000"/>
              </a:lnSpc>
              <a:spcBef>
                <a:spcPts val="255"/>
              </a:spcBef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180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Protozoa remain safe inside the infective eggs of the nematode against the lethal effect of the anterior part of the digestive tract of the bird </a:t>
            </a:r>
            <a:r>
              <a:rPr lang="en-US" sz="1800" spc="-35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ingestion of eggs by them and reach caeca in viable</a:t>
            </a:r>
            <a:r>
              <a:rPr lang="en-US" sz="1800" spc="-1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state.</a:t>
            </a:r>
          </a:p>
          <a:p>
            <a:pPr marL="342900" marR="112395" indent="-342900" algn="just">
              <a:lnSpc>
                <a:spcPct val="101000"/>
              </a:lnSpc>
              <a:spcBef>
                <a:spcPts val="255"/>
              </a:spcBef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1800" spc="-2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Worms </a:t>
            </a:r>
            <a:r>
              <a:rPr lang="en-US" sz="180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cause </a:t>
            </a:r>
            <a:r>
              <a:rPr lang="en-US" sz="1800" u="sng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nodular</a:t>
            </a:r>
            <a:r>
              <a:rPr lang="en-US" sz="1800" u="sng" spc="-2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typhlitis</a:t>
            </a:r>
            <a:r>
              <a:rPr lang="en-US" sz="1800" dirty="0">
                <a:solidFill>
                  <a:srgbClr val="010202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112395" lvl="0" indent="-342900" algn="just">
              <a:lnSpc>
                <a:spcPct val="101000"/>
              </a:lnSpc>
              <a:spcBef>
                <a:spcPts val="255"/>
              </a:spcBef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endParaRPr lang="en-IN" sz="1800" dirty="0">
              <a:solidFill>
                <a:srgbClr val="7030A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Picture 7" descr="Histomonas meleagridis Cosmopolitan parasite of Birds in the order  Galiformes. Causes a severe and often fatal disease called histomoniasis,  “blackhead” - ppt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" t="6435" b="19068"/>
          <a:stretch/>
        </p:blipFill>
        <p:spPr bwMode="auto">
          <a:xfrm>
            <a:off x="179512" y="4405628"/>
            <a:ext cx="5327526" cy="24523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1878609"/>
      </p:ext>
    </p:extLst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5400600" cy="534232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Clinical signs: </a:t>
            </a:r>
            <a:endParaRPr lang="en-US" sz="2400" dirty="0">
              <a:solidFill>
                <a:srgbClr val="FF000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F28FC1-0687-48CD-9C34-B42F6EFADF3C}"/>
              </a:ext>
            </a:extLst>
          </p:cNvPr>
          <p:cNvSpPr/>
          <p:nvPr/>
        </p:nvSpPr>
        <p:spPr>
          <a:xfrm>
            <a:off x="899592" y="1988840"/>
            <a:ext cx="5760640" cy="42484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310"/>
              </a:spcBef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2400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Nodular </a:t>
            </a:r>
            <a:r>
              <a:rPr lang="en-US" sz="2400" dirty="0" err="1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typhalitis</a:t>
            </a:r>
            <a:r>
              <a:rPr lang="en-US" sz="2400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anaemic</a:t>
            </a:r>
            <a:r>
              <a:rPr lang="en-US" sz="2400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, emaciation and</a:t>
            </a:r>
            <a:r>
              <a:rPr lang="en-US" sz="2400" spc="25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diarrhoea</a:t>
            </a:r>
            <a:r>
              <a:rPr lang="en-US" sz="2400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</a:t>
            </a:r>
            <a:endParaRPr lang="en-IN" sz="2400" dirty="0">
              <a:solidFill>
                <a:srgbClr val="FFFF0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en-IN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9E3F38F-3F23-458B-8F38-99BD748248F2}"/>
              </a:ext>
            </a:extLst>
          </p:cNvPr>
          <p:cNvSpPr/>
          <p:nvPr/>
        </p:nvSpPr>
        <p:spPr>
          <a:xfrm>
            <a:off x="1115616" y="164927"/>
            <a:ext cx="5976664" cy="877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a) The description of macroscopic caecum of broiler chicken that were... |  Download Scientific Diagram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86" b="9729"/>
          <a:stretch/>
        </p:blipFill>
        <p:spPr bwMode="auto">
          <a:xfrm>
            <a:off x="6660232" y="2564904"/>
            <a:ext cx="1512168" cy="1728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9085126"/>
      </p:ext>
    </p:extLst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39852"/>
            <a:ext cx="4104456" cy="6218148"/>
          </a:xfrm>
        </p:spPr>
        <p:txBody>
          <a:bodyPr>
            <a:normAutofit/>
          </a:bodyPr>
          <a:lstStyle/>
          <a:p>
            <a:pPr lvl="0" algn="just">
              <a:spcBef>
                <a:spcPts val="315"/>
              </a:spcBef>
              <a:tabLst>
                <a:tab pos="355600" algn="l"/>
              </a:tabLst>
            </a:pPr>
            <a:r>
              <a:rPr lang="en-US" sz="2000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      </a:t>
            </a:r>
            <a:endParaRPr lang="en-IN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EBA5CB-12FF-4DD5-818A-5BCB23018219}"/>
              </a:ext>
            </a:extLst>
          </p:cNvPr>
          <p:cNvSpPr/>
          <p:nvPr/>
        </p:nvSpPr>
        <p:spPr>
          <a:xfrm>
            <a:off x="323528" y="904610"/>
            <a:ext cx="7120985" cy="56886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Diagnosis : 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On the basis of Clinical signs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Microscopic </a:t>
            </a:r>
            <a:r>
              <a:rPr lang="en-US" sz="20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faecal</a:t>
            </a: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examination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Small  adult worms are found in the caeca during necropsy </a:t>
            </a:r>
            <a:endParaRPr lang="en-IN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E3F38F-3F23-458B-8F38-99BD748248F2}"/>
              </a:ext>
            </a:extLst>
          </p:cNvPr>
          <p:cNvSpPr/>
          <p:nvPr/>
        </p:nvSpPr>
        <p:spPr>
          <a:xfrm>
            <a:off x="1115616" y="164927"/>
            <a:ext cx="5976664" cy="877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Poultry eggs: Heteraki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19189" r="31818" b="17838"/>
          <a:stretch/>
        </p:blipFill>
        <p:spPr bwMode="auto">
          <a:xfrm>
            <a:off x="6228184" y="3064850"/>
            <a:ext cx="1925947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Epidemiological and pathological studies on the helminthic parasites in  native chickens of Tabriz city, Iran | Abstract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6" t="3611" r="14277" b="13611"/>
          <a:stretch/>
        </p:blipFill>
        <p:spPr bwMode="auto">
          <a:xfrm>
            <a:off x="4860032" y="4869160"/>
            <a:ext cx="2924175" cy="1924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9345776"/>
      </p:ext>
    </p:extLst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5400600" cy="534232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Treatment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5162E8-25C2-4319-B884-69C8B8BC72F0}"/>
              </a:ext>
            </a:extLst>
          </p:cNvPr>
          <p:cNvSpPr/>
          <p:nvPr/>
        </p:nvSpPr>
        <p:spPr>
          <a:xfrm>
            <a:off x="2123728" y="163446"/>
            <a:ext cx="5400600" cy="1105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0F294B-18B7-4B3F-A166-F386223146CE}"/>
              </a:ext>
            </a:extLst>
          </p:cNvPr>
          <p:cNvSpPr/>
          <p:nvPr/>
        </p:nvSpPr>
        <p:spPr>
          <a:xfrm>
            <a:off x="899592" y="2276872"/>
            <a:ext cx="6264696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2000" dirty="0" err="1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Fenbendazole</a:t>
            </a:r>
            <a:endParaRPr lang="en-US" sz="2000" dirty="0">
              <a:solidFill>
                <a:srgbClr val="7030A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Phenothiazine @ 0.5- 1 gm/ bird are effective.</a:t>
            </a:r>
            <a:endParaRPr lang="en-IN" sz="2000" dirty="0">
              <a:solidFill>
                <a:srgbClr val="7030A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51449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5400600" cy="534232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Control: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5162E8-25C2-4319-B884-69C8B8BC72F0}"/>
              </a:ext>
            </a:extLst>
          </p:cNvPr>
          <p:cNvSpPr/>
          <p:nvPr/>
        </p:nvSpPr>
        <p:spPr>
          <a:xfrm>
            <a:off x="2123728" y="163446"/>
            <a:ext cx="5400600" cy="1105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 Rounded MT Bold" panose="020F0704030504030204" pitchFamily="34" charset="0"/>
              </a:rPr>
              <a:t>Heterakis</a:t>
            </a:r>
            <a:r>
              <a:rPr lang="en-US" sz="2800" i="1" dirty="0">
                <a:latin typeface="Arial Rounded MT Bold" panose="020F0704030504030204" pitchFamily="34" charset="0"/>
              </a:rPr>
              <a:t> </a:t>
            </a:r>
            <a:r>
              <a:rPr lang="en-US" sz="2800" i="1" dirty="0" err="1">
                <a:latin typeface="Arial Rounded MT Bold" panose="020F0704030504030204" pitchFamily="34" charset="0"/>
              </a:rPr>
              <a:t>gallinarum</a:t>
            </a:r>
            <a:endParaRPr lang="en-IN" sz="2800" i="1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0F294B-18B7-4B3F-A166-F386223146CE}"/>
              </a:ext>
            </a:extLst>
          </p:cNvPr>
          <p:cNvSpPr/>
          <p:nvPr/>
        </p:nvSpPr>
        <p:spPr>
          <a:xfrm>
            <a:off x="899592" y="2276872"/>
            <a:ext cx="6264696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Treatment of infected birds</a:t>
            </a:r>
          </a:p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7030A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Regular deworming</a:t>
            </a:r>
          </a:p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Regular cleaning of floor , </a:t>
            </a:r>
            <a:r>
              <a:rPr lang="en-US" sz="2000" dirty="0">
                <a:solidFill>
                  <a:srgbClr val="7030A0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feeding and watering utensils etc.</a:t>
            </a:r>
          </a:p>
          <a:p>
            <a:pPr marL="342900" marR="112395" lvl="0" indent="-342900" algn="just">
              <a:lnSpc>
                <a:spcPct val="106000"/>
              </a:lnSpc>
              <a:spcBef>
                <a:spcPts val="315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Segregation  of adult and young birds</a:t>
            </a:r>
            <a:endParaRPr lang="en-IN" sz="2000" dirty="0">
              <a:solidFill>
                <a:srgbClr val="7030A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75278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4404</TotalTime>
  <Words>337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Arial Rounded MT Bold</vt:lpstr>
      <vt:lpstr>Bell MT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VETERINARY PARASITOLOGY</dc:title>
  <dc:creator>Dr.Ajit</dc:creator>
  <cp:lastModifiedBy>Ajit Kumar</cp:lastModifiedBy>
  <cp:revision>516</cp:revision>
  <dcterms:created xsi:type="dcterms:W3CDTF">2006-08-16T00:00:00Z</dcterms:created>
  <dcterms:modified xsi:type="dcterms:W3CDTF">2021-04-27T13:47:36Z</dcterms:modified>
</cp:coreProperties>
</file>