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61" r:id="rId2"/>
    <p:sldId id="257" r:id="rId3"/>
    <p:sldId id="258" r:id="rId4"/>
    <p:sldId id="259" r:id="rId5"/>
    <p:sldId id="260" r:id="rId6"/>
    <p:sldId id="262" r:id="rId7"/>
    <p:sldId id="263" r:id="rId8"/>
    <p:sldId id="264" r:id="rId9"/>
    <p:sldId id="265" r:id="rId10"/>
    <p:sldId id="266" r:id="rId11"/>
    <p:sldId id="267" r:id="rId12"/>
    <p:sldId id="270" r:id="rId13"/>
    <p:sldId id="271" r:id="rId14"/>
    <p:sldId id="272" r:id="rId15"/>
    <p:sldId id="276" r:id="rId16"/>
    <p:sldId id="277" r:id="rId17"/>
    <p:sldId id="278" r:id="rId18"/>
    <p:sldId id="283" r:id="rId19"/>
    <p:sldId id="284" r:id="rId20"/>
    <p:sldId id="285" r:id="rId21"/>
    <p:sldId id="289" r:id="rId22"/>
    <p:sldId id="290" r:id="rId23"/>
    <p:sldId id="286" r:id="rId24"/>
    <p:sldId id="287" r:id="rId25"/>
    <p:sldId id="280" r:id="rId26"/>
    <p:sldId id="281" r:id="rId27"/>
    <p:sldId id="291" r:id="rId28"/>
    <p:sldId id="282" r:id="rId29"/>
    <p:sldId id="288" r:id="rId30"/>
    <p:sldId id="26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DA10B8-B1D0-485C-8FB9-4B1EE95AA26B}" type="datetimeFigureOut">
              <a:rPr lang="en-IN" smtClean="0"/>
              <a:t>29-04-2021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272DA-8CCA-41B4-BCCF-FB23ADCF9CC1}" type="slidenum">
              <a:rPr lang="en-IN" smtClean="0"/>
              <a:t>‹#›</a:t>
            </a:fld>
            <a:endParaRPr lang="en-IN"/>
          </a:p>
        </p:txBody>
      </p:sp>
    </p:spTree>
    <p:extLst>
      <p:ext uri="{BB962C8B-B14F-4D97-AF65-F5344CB8AC3E}">
        <p14:creationId xmlns:p14="http://schemas.microsoft.com/office/powerpoint/2010/main" val="3509723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DF272DA-8CCA-41B4-BCCF-FB23ADCF9CC1}" type="slidenum">
              <a:rPr lang="en-IN" smtClean="0"/>
              <a:t>12</a:t>
            </a:fld>
            <a:endParaRPr lang="en-IN"/>
          </a:p>
        </p:txBody>
      </p:sp>
    </p:spTree>
    <p:extLst>
      <p:ext uri="{BB962C8B-B14F-4D97-AF65-F5344CB8AC3E}">
        <p14:creationId xmlns:p14="http://schemas.microsoft.com/office/powerpoint/2010/main" val="436008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DF272DA-8CCA-41B4-BCCF-FB23ADCF9CC1}" type="slidenum">
              <a:rPr lang="en-IN" smtClean="0"/>
              <a:t>23</a:t>
            </a:fld>
            <a:endParaRPr lang="en-IN"/>
          </a:p>
        </p:txBody>
      </p:sp>
    </p:spTree>
    <p:extLst>
      <p:ext uri="{BB962C8B-B14F-4D97-AF65-F5344CB8AC3E}">
        <p14:creationId xmlns:p14="http://schemas.microsoft.com/office/powerpoint/2010/main" val="2338286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25636AB-EA8F-436C-B8C7-FED8C914C6A1}" type="datetimeFigureOut">
              <a:rPr lang="en-IN" smtClean="0"/>
              <a:t>29-04-2021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5DBE34-ADBF-45A3-9183-B1A3D5700DF0}" type="slidenum">
              <a:rPr lang="en-IN" smtClean="0"/>
              <a:t>‹#›</a:t>
            </a:fld>
            <a:endParaRPr lang="en-IN"/>
          </a:p>
        </p:txBody>
      </p:sp>
    </p:spTree>
    <p:extLst>
      <p:ext uri="{BB962C8B-B14F-4D97-AF65-F5344CB8AC3E}">
        <p14:creationId xmlns:p14="http://schemas.microsoft.com/office/powerpoint/2010/main" val="3643478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5636AB-EA8F-436C-B8C7-FED8C914C6A1}" type="datetimeFigureOut">
              <a:rPr lang="en-IN" smtClean="0"/>
              <a:t>29-04-2021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5DBE34-ADBF-45A3-9183-B1A3D5700DF0}" type="slidenum">
              <a:rPr lang="en-IN" smtClean="0"/>
              <a:t>‹#›</a:t>
            </a:fld>
            <a:endParaRPr lang="en-IN"/>
          </a:p>
        </p:txBody>
      </p:sp>
    </p:spTree>
    <p:extLst>
      <p:ext uri="{BB962C8B-B14F-4D97-AF65-F5344CB8AC3E}">
        <p14:creationId xmlns:p14="http://schemas.microsoft.com/office/powerpoint/2010/main" val="16185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5636AB-EA8F-436C-B8C7-FED8C914C6A1}" type="datetimeFigureOut">
              <a:rPr lang="en-IN" smtClean="0"/>
              <a:t>29-04-2021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5DBE34-ADBF-45A3-9183-B1A3D5700DF0}" type="slidenum">
              <a:rPr lang="en-IN" smtClean="0"/>
              <a:t>‹#›</a:t>
            </a:fld>
            <a:endParaRPr lang="en-IN"/>
          </a:p>
        </p:txBody>
      </p:sp>
    </p:spTree>
    <p:extLst>
      <p:ext uri="{BB962C8B-B14F-4D97-AF65-F5344CB8AC3E}">
        <p14:creationId xmlns:p14="http://schemas.microsoft.com/office/powerpoint/2010/main" val="868195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5636AB-EA8F-436C-B8C7-FED8C914C6A1}" type="datetimeFigureOut">
              <a:rPr lang="en-IN" smtClean="0"/>
              <a:t>29-04-2021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5DBE34-ADBF-45A3-9183-B1A3D5700DF0}" type="slidenum">
              <a:rPr lang="en-IN" smtClean="0"/>
              <a:t>‹#›</a:t>
            </a:fld>
            <a:endParaRPr lang="en-IN"/>
          </a:p>
        </p:txBody>
      </p:sp>
    </p:spTree>
    <p:extLst>
      <p:ext uri="{BB962C8B-B14F-4D97-AF65-F5344CB8AC3E}">
        <p14:creationId xmlns:p14="http://schemas.microsoft.com/office/powerpoint/2010/main" val="142372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5636AB-EA8F-436C-B8C7-FED8C914C6A1}" type="datetimeFigureOut">
              <a:rPr lang="en-IN" smtClean="0"/>
              <a:t>29-04-2021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5DBE34-ADBF-45A3-9183-B1A3D5700DF0}" type="slidenum">
              <a:rPr lang="en-IN" smtClean="0"/>
              <a:t>‹#›</a:t>
            </a:fld>
            <a:endParaRPr lang="en-IN"/>
          </a:p>
        </p:txBody>
      </p:sp>
    </p:spTree>
    <p:extLst>
      <p:ext uri="{BB962C8B-B14F-4D97-AF65-F5344CB8AC3E}">
        <p14:creationId xmlns:p14="http://schemas.microsoft.com/office/powerpoint/2010/main" val="2191445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25636AB-EA8F-436C-B8C7-FED8C914C6A1}" type="datetimeFigureOut">
              <a:rPr lang="en-IN" smtClean="0"/>
              <a:t>29-04-2021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5DBE34-ADBF-45A3-9183-B1A3D5700DF0}" type="slidenum">
              <a:rPr lang="en-IN" smtClean="0"/>
              <a:t>‹#›</a:t>
            </a:fld>
            <a:endParaRPr lang="en-IN"/>
          </a:p>
        </p:txBody>
      </p:sp>
    </p:spTree>
    <p:extLst>
      <p:ext uri="{BB962C8B-B14F-4D97-AF65-F5344CB8AC3E}">
        <p14:creationId xmlns:p14="http://schemas.microsoft.com/office/powerpoint/2010/main" val="266430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25636AB-EA8F-436C-B8C7-FED8C914C6A1}" type="datetimeFigureOut">
              <a:rPr lang="en-IN" smtClean="0"/>
              <a:t>29-04-2021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B5DBE34-ADBF-45A3-9183-B1A3D5700DF0}" type="slidenum">
              <a:rPr lang="en-IN" smtClean="0"/>
              <a:t>‹#›</a:t>
            </a:fld>
            <a:endParaRPr lang="en-IN"/>
          </a:p>
        </p:txBody>
      </p:sp>
    </p:spTree>
    <p:extLst>
      <p:ext uri="{BB962C8B-B14F-4D97-AF65-F5344CB8AC3E}">
        <p14:creationId xmlns:p14="http://schemas.microsoft.com/office/powerpoint/2010/main" val="1711117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25636AB-EA8F-436C-B8C7-FED8C914C6A1}" type="datetimeFigureOut">
              <a:rPr lang="en-IN" smtClean="0"/>
              <a:t>29-04-2021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B5DBE34-ADBF-45A3-9183-B1A3D5700DF0}" type="slidenum">
              <a:rPr lang="en-IN" smtClean="0"/>
              <a:t>‹#›</a:t>
            </a:fld>
            <a:endParaRPr lang="en-IN"/>
          </a:p>
        </p:txBody>
      </p:sp>
    </p:spTree>
    <p:extLst>
      <p:ext uri="{BB962C8B-B14F-4D97-AF65-F5344CB8AC3E}">
        <p14:creationId xmlns:p14="http://schemas.microsoft.com/office/powerpoint/2010/main" val="2804144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5636AB-EA8F-436C-B8C7-FED8C914C6A1}" type="datetimeFigureOut">
              <a:rPr lang="en-IN" smtClean="0"/>
              <a:t>29-04-2021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B5DBE34-ADBF-45A3-9183-B1A3D5700DF0}" type="slidenum">
              <a:rPr lang="en-IN" smtClean="0"/>
              <a:t>‹#›</a:t>
            </a:fld>
            <a:endParaRPr lang="en-IN"/>
          </a:p>
        </p:txBody>
      </p:sp>
    </p:spTree>
    <p:extLst>
      <p:ext uri="{BB962C8B-B14F-4D97-AF65-F5344CB8AC3E}">
        <p14:creationId xmlns:p14="http://schemas.microsoft.com/office/powerpoint/2010/main" val="1476607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5636AB-EA8F-436C-B8C7-FED8C914C6A1}" type="datetimeFigureOut">
              <a:rPr lang="en-IN" smtClean="0"/>
              <a:t>29-04-2021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5DBE34-ADBF-45A3-9183-B1A3D5700DF0}" type="slidenum">
              <a:rPr lang="en-IN" smtClean="0"/>
              <a:t>‹#›</a:t>
            </a:fld>
            <a:endParaRPr lang="en-IN"/>
          </a:p>
        </p:txBody>
      </p:sp>
    </p:spTree>
    <p:extLst>
      <p:ext uri="{BB962C8B-B14F-4D97-AF65-F5344CB8AC3E}">
        <p14:creationId xmlns:p14="http://schemas.microsoft.com/office/powerpoint/2010/main" val="2408966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5636AB-EA8F-436C-B8C7-FED8C914C6A1}" type="datetimeFigureOut">
              <a:rPr lang="en-IN" smtClean="0"/>
              <a:t>29-04-2021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5DBE34-ADBF-45A3-9183-B1A3D5700DF0}" type="slidenum">
              <a:rPr lang="en-IN" smtClean="0"/>
              <a:t>‹#›</a:t>
            </a:fld>
            <a:endParaRPr lang="en-IN"/>
          </a:p>
        </p:txBody>
      </p:sp>
    </p:spTree>
    <p:extLst>
      <p:ext uri="{BB962C8B-B14F-4D97-AF65-F5344CB8AC3E}">
        <p14:creationId xmlns:p14="http://schemas.microsoft.com/office/powerpoint/2010/main" val="1769489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636AB-EA8F-436C-B8C7-FED8C914C6A1}" type="datetimeFigureOut">
              <a:rPr lang="en-IN" smtClean="0"/>
              <a:t>29-04-2021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DBE34-ADBF-45A3-9183-B1A3D5700DF0}" type="slidenum">
              <a:rPr lang="en-IN" smtClean="0"/>
              <a:t>‹#›</a:t>
            </a:fld>
            <a:endParaRPr lang="en-IN"/>
          </a:p>
        </p:txBody>
      </p:sp>
    </p:spTree>
    <p:extLst>
      <p:ext uri="{BB962C8B-B14F-4D97-AF65-F5344CB8AC3E}">
        <p14:creationId xmlns:p14="http://schemas.microsoft.com/office/powerpoint/2010/main" val="1882761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533400"/>
            <a:ext cx="8153400" cy="5970865"/>
          </a:xfrm>
          <a:prstGeom prst="rect">
            <a:avLst/>
          </a:prstGeom>
        </p:spPr>
        <p:txBody>
          <a:bodyPr wrap="square">
            <a:spAutoFit/>
          </a:bodyPr>
          <a:lstStyle/>
          <a:p>
            <a:pPr algn="ctr"/>
            <a:r>
              <a:rPr lang="en-US" sz="3200" b="1" dirty="0">
                <a:solidFill>
                  <a:srgbClr val="FF0000"/>
                </a:solidFill>
                <a:latin typeface="Comic Sans MS" panose="030F0702030302020204" pitchFamily="66" charset="0"/>
                <a:cs typeface="Aharoni" panose="02010803020104030203" pitchFamily="2" charset="-79"/>
              </a:rPr>
              <a:t>ANIMAL GENETICS &amp; BREEDING</a:t>
            </a:r>
            <a:r>
              <a:rPr lang="en-US" sz="2800" dirty="0">
                <a:solidFill>
                  <a:srgbClr val="FF0000"/>
                </a:solidFill>
                <a:latin typeface="Comic Sans MS" panose="030F0702030302020204" pitchFamily="66" charset="0"/>
                <a:cs typeface="Aharoni" panose="02010803020104030203" pitchFamily="2" charset="-79"/>
              </a:rPr>
              <a:t> </a:t>
            </a:r>
            <a:br>
              <a:rPr lang="en-US" sz="2800" dirty="0">
                <a:solidFill>
                  <a:srgbClr val="FF0000"/>
                </a:solidFill>
                <a:latin typeface="Comic Sans MS" panose="030F0702030302020204" pitchFamily="66" charset="0"/>
                <a:cs typeface="Aharoni" panose="02010803020104030203" pitchFamily="2" charset="-79"/>
              </a:rPr>
            </a:br>
            <a:endParaRPr lang="en-US" sz="2800" dirty="0">
              <a:solidFill>
                <a:srgbClr val="FF0000"/>
              </a:solidFill>
              <a:latin typeface="Comic Sans MS" panose="030F0702030302020204" pitchFamily="66" charset="0"/>
              <a:cs typeface="Aharoni" panose="02010803020104030203" pitchFamily="2" charset="-79"/>
            </a:endParaRPr>
          </a:p>
          <a:p>
            <a:pPr algn="ctr"/>
            <a:r>
              <a:rPr lang="en-US" sz="2400" dirty="0">
                <a:solidFill>
                  <a:srgbClr val="FF0000"/>
                </a:solidFill>
                <a:latin typeface="Comic Sans MS" panose="030F0702030302020204" pitchFamily="66" charset="0"/>
                <a:cs typeface="Aharoni" panose="02010803020104030203" pitchFamily="2" charset="-79"/>
              </a:rPr>
              <a:t/>
            </a:r>
            <a:br>
              <a:rPr lang="en-US" sz="2400" dirty="0">
                <a:solidFill>
                  <a:srgbClr val="FF0000"/>
                </a:solidFill>
                <a:latin typeface="Comic Sans MS" panose="030F0702030302020204" pitchFamily="66" charset="0"/>
                <a:cs typeface="Aharoni" panose="02010803020104030203" pitchFamily="2" charset="-79"/>
              </a:rPr>
            </a:br>
            <a:r>
              <a:rPr lang="en-US" sz="2400" b="1" dirty="0" smtClean="0">
                <a:solidFill>
                  <a:srgbClr val="C00000"/>
                </a:solidFill>
                <a:latin typeface="Comic Sans MS" panose="030F0702030302020204" pitchFamily="66" charset="0"/>
                <a:cs typeface="Aharoni" panose="02010803020104030203" pitchFamily="2" charset="-79"/>
              </a:rPr>
              <a:t>UNIT – III</a:t>
            </a:r>
          </a:p>
          <a:p>
            <a:pPr algn="ctr"/>
            <a:r>
              <a:rPr lang="en-US" sz="2400" b="1" dirty="0" smtClean="0">
                <a:solidFill>
                  <a:srgbClr val="0070C0"/>
                </a:solidFill>
                <a:latin typeface="Comic Sans MS" panose="030F0702030302020204" pitchFamily="66" charset="0"/>
                <a:cs typeface="Aharoni" panose="02010803020104030203" pitchFamily="2" charset="-79"/>
              </a:rPr>
              <a:t>Principles of Animal Breeding</a:t>
            </a:r>
            <a:r>
              <a:rPr lang="en-US" sz="2400" dirty="0">
                <a:solidFill>
                  <a:srgbClr val="C00000"/>
                </a:solidFill>
                <a:latin typeface="Comic Sans MS" panose="030F0702030302020204" pitchFamily="66" charset="0"/>
                <a:cs typeface="Aharoni" panose="02010803020104030203" pitchFamily="2" charset="-79"/>
              </a:rPr>
              <a:t/>
            </a:r>
            <a:br>
              <a:rPr lang="en-US" sz="2400" dirty="0">
                <a:solidFill>
                  <a:srgbClr val="C00000"/>
                </a:solidFill>
                <a:latin typeface="Comic Sans MS" panose="030F0702030302020204" pitchFamily="66" charset="0"/>
                <a:cs typeface="Aharoni" panose="02010803020104030203" pitchFamily="2" charset="-79"/>
              </a:rPr>
            </a:br>
            <a:r>
              <a:rPr lang="en-US" sz="2400" b="1" dirty="0" smtClean="0">
                <a:solidFill>
                  <a:srgbClr val="00B050"/>
                </a:solidFill>
                <a:latin typeface="Comic Sans MS" panose="030F0702030302020204" pitchFamily="66" charset="0"/>
                <a:cs typeface="Aharoni" panose="02010803020104030203" pitchFamily="2" charset="-79"/>
              </a:rPr>
              <a:t>Theory</a:t>
            </a:r>
            <a:endParaRPr lang="en-US" dirty="0">
              <a:solidFill>
                <a:srgbClr val="00B050"/>
              </a:solidFill>
              <a:latin typeface="Comic Sans MS" panose="030F0702030302020204" pitchFamily="66" charset="0"/>
              <a:cs typeface="Aharoni" panose="02010803020104030203" pitchFamily="2" charset="-79"/>
            </a:endParaRPr>
          </a:p>
          <a:p>
            <a:pPr algn="ctr"/>
            <a:endParaRPr lang="en-US" dirty="0">
              <a:solidFill>
                <a:srgbClr val="FF0000"/>
              </a:solidFill>
              <a:latin typeface="Comic Sans MS" panose="030F0702030302020204" pitchFamily="66" charset="0"/>
              <a:cs typeface="Aharoni" panose="02010803020104030203" pitchFamily="2" charset="-79"/>
            </a:endParaRPr>
          </a:p>
          <a:p>
            <a:pPr algn="ctr"/>
            <a:r>
              <a:rPr lang="en-US" dirty="0">
                <a:solidFill>
                  <a:srgbClr val="FF0000"/>
                </a:solidFill>
                <a:latin typeface="Comic Sans MS" panose="030F0702030302020204" pitchFamily="66" charset="0"/>
                <a:cs typeface="Aharoni" panose="02010803020104030203" pitchFamily="2" charset="-79"/>
              </a:rPr>
              <a:t/>
            </a:r>
            <a:br>
              <a:rPr lang="en-US" dirty="0">
                <a:solidFill>
                  <a:srgbClr val="FF0000"/>
                </a:solidFill>
                <a:latin typeface="Comic Sans MS" panose="030F0702030302020204" pitchFamily="66" charset="0"/>
                <a:cs typeface="Aharoni" panose="02010803020104030203" pitchFamily="2" charset="-79"/>
              </a:rPr>
            </a:br>
            <a:r>
              <a:rPr lang="en-US" sz="3200" b="1" dirty="0" smtClean="0">
                <a:solidFill>
                  <a:schemeClr val="tx2"/>
                </a:solidFill>
                <a:latin typeface="Comic Sans MS" panose="030F0702030302020204" pitchFamily="66" charset="0"/>
                <a:cs typeface="Aharoni" panose="02010803020104030203" pitchFamily="2" charset="-79"/>
              </a:rPr>
              <a:t>Degree of Inbreeding and its Measurement</a:t>
            </a:r>
          </a:p>
          <a:p>
            <a:pPr algn="ctr"/>
            <a:endParaRPr lang="en-US" sz="2400" dirty="0">
              <a:solidFill>
                <a:srgbClr val="FF0000"/>
              </a:solidFill>
              <a:latin typeface="Comic Sans MS" panose="030F0702030302020204" pitchFamily="66" charset="0"/>
              <a:cs typeface="Aharoni" panose="02010803020104030203" pitchFamily="2" charset="-79"/>
            </a:endParaRPr>
          </a:p>
          <a:p>
            <a:pPr algn="ctr"/>
            <a:r>
              <a:rPr lang="en-US" sz="2400" dirty="0">
                <a:solidFill>
                  <a:srgbClr val="FF0000"/>
                </a:solidFill>
                <a:latin typeface="Comic Sans MS" panose="030F0702030302020204" pitchFamily="66" charset="0"/>
                <a:cs typeface="Aharoni" panose="02010803020104030203" pitchFamily="2" charset="-79"/>
              </a:rPr>
              <a:t> </a:t>
            </a:r>
            <a:br>
              <a:rPr lang="en-US" sz="2400" dirty="0">
                <a:solidFill>
                  <a:srgbClr val="FF0000"/>
                </a:solidFill>
                <a:latin typeface="Comic Sans MS" panose="030F0702030302020204" pitchFamily="66" charset="0"/>
                <a:cs typeface="Aharoni" panose="02010803020104030203" pitchFamily="2" charset="-79"/>
              </a:rPr>
            </a:br>
            <a:r>
              <a:rPr lang="en-US" sz="2400" b="1" dirty="0">
                <a:solidFill>
                  <a:srgbClr val="7030A0"/>
                </a:solidFill>
                <a:latin typeface="Comic Sans MS" panose="030F0702030302020204" pitchFamily="66" charset="0"/>
                <a:cs typeface="Aharoni" panose="02010803020104030203" pitchFamily="2" charset="-79"/>
              </a:rPr>
              <a:t>Dr K G Mandal</a:t>
            </a:r>
            <a:r>
              <a:rPr lang="en-US" sz="2400" dirty="0">
                <a:solidFill>
                  <a:srgbClr val="FF0000"/>
                </a:solidFill>
                <a:latin typeface="Comic Sans MS" panose="030F0702030302020204" pitchFamily="66" charset="0"/>
                <a:cs typeface="Aharoni" panose="02010803020104030203" pitchFamily="2" charset="-79"/>
              </a:rPr>
              <a:t/>
            </a:r>
            <a:br>
              <a:rPr lang="en-US" sz="2400" dirty="0">
                <a:solidFill>
                  <a:srgbClr val="FF0000"/>
                </a:solidFill>
                <a:latin typeface="Comic Sans MS" panose="030F0702030302020204" pitchFamily="66" charset="0"/>
                <a:cs typeface="Aharoni" panose="02010803020104030203" pitchFamily="2" charset="-79"/>
              </a:rPr>
            </a:br>
            <a:r>
              <a:rPr lang="en-US" b="1" dirty="0">
                <a:solidFill>
                  <a:srgbClr val="FF0000"/>
                </a:solidFill>
                <a:latin typeface="Comic Sans MS" panose="030F0702030302020204" pitchFamily="66" charset="0"/>
                <a:cs typeface="Aharoni" panose="02010803020104030203" pitchFamily="2" charset="-79"/>
              </a:rPr>
              <a:t>Department of Animal Genetics &amp; Breeding </a:t>
            </a:r>
            <a:br>
              <a:rPr lang="en-US" b="1" dirty="0">
                <a:solidFill>
                  <a:srgbClr val="FF0000"/>
                </a:solidFill>
                <a:latin typeface="Comic Sans MS" panose="030F0702030302020204" pitchFamily="66" charset="0"/>
                <a:cs typeface="Aharoni" panose="02010803020104030203" pitchFamily="2" charset="-79"/>
              </a:rPr>
            </a:br>
            <a:r>
              <a:rPr lang="en-US" b="1" dirty="0">
                <a:solidFill>
                  <a:srgbClr val="FF0000"/>
                </a:solidFill>
                <a:latin typeface="Comic Sans MS" panose="030F0702030302020204" pitchFamily="66" charset="0"/>
                <a:cs typeface="Aharoni" panose="02010803020104030203" pitchFamily="2" charset="-79"/>
              </a:rPr>
              <a:t>Bihar Veterinary College, Patna </a:t>
            </a:r>
            <a:br>
              <a:rPr lang="en-US" b="1" dirty="0">
                <a:solidFill>
                  <a:srgbClr val="FF0000"/>
                </a:solidFill>
                <a:latin typeface="Comic Sans MS" panose="030F0702030302020204" pitchFamily="66" charset="0"/>
                <a:cs typeface="Aharoni" panose="02010803020104030203" pitchFamily="2" charset="-79"/>
              </a:rPr>
            </a:br>
            <a:r>
              <a:rPr lang="en-US" b="1" dirty="0">
                <a:solidFill>
                  <a:srgbClr val="FF0000"/>
                </a:solidFill>
                <a:latin typeface="Comic Sans MS" panose="030F0702030302020204" pitchFamily="66" charset="0"/>
                <a:cs typeface="Aharoni" panose="02010803020104030203" pitchFamily="2" charset="-79"/>
              </a:rPr>
              <a:t>Bihar Animal Sciences University, Patna</a:t>
            </a:r>
            <a:r>
              <a:rPr lang="en-US" dirty="0">
                <a:solidFill>
                  <a:srgbClr val="FF0000"/>
                </a:solidFill>
                <a:latin typeface="Comic Sans MS" panose="030F0702030302020204" pitchFamily="66" charset="0"/>
                <a:cs typeface="Aharoni" panose="02010803020104030203" pitchFamily="2" charset="-79"/>
              </a:rPr>
              <a:t> </a:t>
            </a:r>
            <a:endParaRPr lang="en-IN" dirty="0">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345733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595745"/>
            <a:ext cx="10945091" cy="5581218"/>
          </a:xfrm>
        </p:spPr>
        <p:txBody>
          <a:bodyPr>
            <a:normAutofit/>
          </a:bodyPr>
          <a:lstStyle/>
          <a:p>
            <a:pPr algn="just">
              <a:spcBef>
                <a:spcPts val="1200"/>
              </a:spcBef>
              <a:spcAft>
                <a:spcPts val="1200"/>
              </a:spcAft>
            </a:pPr>
            <a:r>
              <a:rPr lang="en-IN" sz="3200" b="1" dirty="0" smtClean="0">
                <a:latin typeface="Comic Sans MS" panose="030F0702030302020204" pitchFamily="66" charset="0"/>
              </a:rPr>
              <a:t> </a:t>
            </a:r>
            <a:r>
              <a:rPr lang="en-IN" sz="3200" b="1" dirty="0" smtClean="0">
                <a:solidFill>
                  <a:srgbClr val="FF0000"/>
                </a:solidFill>
                <a:latin typeface="Comic Sans MS" panose="030F0702030302020204" pitchFamily="66" charset="0"/>
              </a:rPr>
              <a:t>Steps involved:</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1. </a:t>
            </a:r>
            <a:r>
              <a:rPr lang="en-IN" sz="3200" dirty="0" smtClean="0">
                <a:solidFill>
                  <a:srgbClr val="00B050"/>
                </a:solidFill>
                <a:latin typeface="Comic Sans MS" panose="030F0702030302020204" pitchFamily="66" charset="0"/>
              </a:rPr>
              <a:t>The pedigree should be presented in the form of 	arrow diagram.</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2. </a:t>
            </a:r>
            <a:r>
              <a:rPr lang="en-IN" sz="3200" dirty="0" smtClean="0">
                <a:solidFill>
                  <a:srgbClr val="7030A0"/>
                </a:solidFill>
                <a:latin typeface="Comic Sans MS" panose="030F0702030302020204" pitchFamily="66" charset="0"/>
              </a:rPr>
              <a:t>The inbred individual, its parents and common 	ancestors are to be located.</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3. </a:t>
            </a:r>
            <a:r>
              <a:rPr lang="en-IN" sz="3200" dirty="0" smtClean="0">
                <a:solidFill>
                  <a:srgbClr val="002060"/>
                </a:solidFill>
                <a:latin typeface="Comic Sans MS" panose="030F0702030302020204" pitchFamily="66" charset="0"/>
              </a:rPr>
              <a:t>The values of n1 and n2 are to be obtained.</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4. </a:t>
            </a:r>
            <a:r>
              <a:rPr lang="en-IN" sz="3200" dirty="0" smtClean="0">
                <a:solidFill>
                  <a:srgbClr val="FF0000"/>
                </a:solidFill>
                <a:latin typeface="Comic Sans MS" panose="030F0702030302020204" pitchFamily="66" charset="0"/>
              </a:rPr>
              <a:t>If the common ancestor is inbred, its inbreeding 	coefficient is to be calculated at first. </a:t>
            </a:r>
            <a:endParaRPr lang="en-IN" sz="32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285629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5745"/>
            <a:ext cx="10515600" cy="5581218"/>
          </a:xfrm>
        </p:spPr>
        <p:txBody>
          <a:bodyPr>
            <a:normAutofit lnSpcReduction="10000"/>
          </a:bodyPr>
          <a:lstStyle/>
          <a:p>
            <a:pPr algn="just">
              <a:spcBef>
                <a:spcPts val="1200"/>
              </a:spcBef>
              <a:spcAft>
                <a:spcPts val="600"/>
              </a:spcAft>
            </a:pPr>
            <a:r>
              <a:rPr lang="en-IN" sz="3200" b="1" dirty="0" smtClean="0">
                <a:solidFill>
                  <a:srgbClr val="FF0000"/>
                </a:solidFill>
                <a:latin typeface="Comic Sans MS" panose="030F0702030302020204" pitchFamily="66" charset="0"/>
              </a:rPr>
              <a:t>Rules for tracing paths:</a:t>
            </a:r>
            <a:endParaRPr lang="en-IN" sz="3200" dirty="0" smtClean="0">
              <a:solidFill>
                <a:srgbClr val="FF0000"/>
              </a:solidFill>
              <a:latin typeface="Comic Sans MS" panose="030F0702030302020204" pitchFamily="66" charset="0"/>
            </a:endParaRPr>
          </a:p>
          <a:p>
            <a:pPr marL="514350" indent="-514350" algn="just">
              <a:spcBef>
                <a:spcPts val="1200"/>
              </a:spcBef>
              <a:spcAft>
                <a:spcPts val="600"/>
              </a:spcAft>
              <a:buAutoNum type="arabicPeriod"/>
            </a:pPr>
            <a:r>
              <a:rPr lang="en-IN" sz="3200" dirty="0" smtClean="0">
                <a:solidFill>
                  <a:srgbClr val="7030A0"/>
                </a:solidFill>
                <a:latin typeface="Comic Sans MS" panose="030F0702030302020204" pitchFamily="66" charset="0"/>
              </a:rPr>
              <a:t>The path should connect  the two parents of the inbred individual either directly or through common ancestor.</a:t>
            </a:r>
          </a:p>
          <a:p>
            <a:pPr marL="514350" indent="-514350" algn="just">
              <a:spcBef>
                <a:spcPts val="1200"/>
              </a:spcBef>
              <a:spcAft>
                <a:spcPts val="600"/>
              </a:spcAft>
              <a:buAutoNum type="arabicPeriod"/>
            </a:pPr>
            <a:r>
              <a:rPr lang="en-IN" sz="3200" dirty="0" smtClean="0">
                <a:solidFill>
                  <a:srgbClr val="00B050"/>
                </a:solidFill>
                <a:latin typeface="Comic Sans MS" panose="030F0702030302020204" pitchFamily="66" charset="0"/>
              </a:rPr>
              <a:t>The path starting from one parent first goes backward to the common ancestor and then comes forward to the second parent of the inbred individual.</a:t>
            </a:r>
          </a:p>
          <a:p>
            <a:pPr marL="514350" indent="-514350" algn="just">
              <a:spcBef>
                <a:spcPts val="1200"/>
              </a:spcBef>
              <a:spcAft>
                <a:spcPts val="600"/>
              </a:spcAft>
              <a:buAutoNum type="arabicPeriod"/>
            </a:pPr>
            <a:r>
              <a:rPr lang="en-IN" sz="3200" dirty="0" smtClean="0">
                <a:solidFill>
                  <a:srgbClr val="FF0000"/>
                </a:solidFill>
                <a:latin typeface="Comic Sans MS" panose="030F0702030302020204" pitchFamily="66" charset="0"/>
              </a:rPr>
              <a:t>No individual in the path is connected more than one time. Thus </a:t>
            </a:r>
            <a:r>
              <a:rPr lang="en-IN" sz="3200" dirty="0">
                <a:solidFill>
                  <a:srgbClr val="FF0000"/>
                </a:solidFill>
                <a:latin typeface="Comic Sans MS" panose="030F0702030302020204" pitchFamily="66" charset="0"/>
              </a:rPr>
              <a:t>a </a:t>
            </a:r>
            <a:r>
              <a:rPr lang="en-IN" sz="3200" dirty="0" smtClean="0">
                <a:solidFill>
                  <a:srgbClr val="FF0000"/>
                </a:solidFill>
                <a:latin typeface="Comic Sans MS" panose="030F0702030302020204" pitchFamily="66" charset="0"/>
              </a:rPr>
              <a:t>path cannot pass through the same individual twice.</a:t>
            </a:r>
          </a:p>
          <a:p>
            <a:pPr marL="0" indent="0">
              <a:buNone/>
            </a:pPr>
            <a:endParaRPr lang="en-IN" sz="3200" dirty="0">
              <a:latin typeface="Comic Sans MS" panose="030F0702030302020204" pitchFamily="66" charset="0"/>
            </a:endParaRPr>
          </a:p>
        </p:txBody>
      </p:sp>
    </p:spTree>
    <p:extLst>
      <p:ext uri="{BB962C8B-B14F-4D97-AF65-F5344CB8AC3E}">
        <p14:creationId xmlns:p14="http://schemas.microsoft.com/office/powerpoint/2010/main" val="2096054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8763"/>
            <a:ext cx="10515600" cy="6109855"/>
          </a:xfrm>
        </p:spPr>
        <p:txBody>
          <a:bodyPr>
            <a:noAutofit/>
          </a:bodyPr>
          <a:lstStyle/>
          <a:p>
            <a:pPr marL="0" indent="0">
              <a:buNone/>
            </a:pPr>
            <a:r>
              <a:rPr lang="en-IN" sz="2000" dirty="0" smtClean="0">
                <a:solidFill>
                  <a:srgbClr val="7030A0"/>
                </a:solidFill>
                <a:latin typeface="Comic Sans MS" panose="030F0702030302020204" pitchFamily="66" charset="0"/>
                <a:cs typeface="Angsana New" panose="02020603050405020304" pitchFamily="18" charset="-34"/>
              </a:rPr>
              <a:t>Example:</a:t>
            </a:r>
            <a:endParaRPr lang="en-IN" sz="1800" dirty="0" smtClean="0">
              <a:solidFill>
                <a:srgbClr val="7030A0"/>
              </a:solidFill>
              <a:latin typeface="Comic Sans MS" panose="030F0702030302020204" pitchFamily="66" charset="0"/>
              <a:cs typeface="Angsana New" panose="02020603050405020304" pitchFamily="18" charset="-34"/>
            </a:endParaRPr>
          </a:p>
          <a:p>
            <a:pPr marL="0" indent="0">
              <a:buNone/>
            </a:pPr>
            <a:r>
              <a:rPr lang="en-IN" sz="1800" dirty="0">
                <a:latin typeface="Comic Sans MS" panose="030F0702030302020204" pitchFamily="66" charset="0"/>
                <a:cs typeface="Angsana New" panose="02020603050405020304" pitchFamily="18" charset="-34"/>
              </a:rPr>
              <a:t>	</a:t>
            </a:r>
            <a:r>
              <a:rPr lang="en-IN" sz="1800" dirty="0" smtClean="0">
                <a:latin typeface="Comic Sans MS" panose="030F0702030302020204" pitchFamily="66" charset="0"/>
                <a:cs typeface="Angsana New" panose="02020603050405020304" pitchFamily="18" charset="-34"/>
              </a:rPr>
              <a:t>		S				2</a:t>
            </a:r>
          </a:p>
          <a:p>
            <a:pPr marL="0" indent="0">
              <a:buNone/>
            </a:pPr>
            <a:r>
              <a:rPr lang="en-IN" sz="1800" dirty="0" smtClean="0">
                <a:latin typeface="Comic Sans MS" panose="030F0702030302020204" pitchFamily="66" charset="0"/>
                <a:cs typeface="Angsana New" panose="02020603050405020304" pitchFamily="18" charset="-34"/>
              </a:rPr>
              <a:t>	X				A				1</a:t>
            </a:r>
          </a:p>
          <a:p>
            <a:pPr marL="0" indent="0">
              <a:buNone/>
            </a:pPr>
            <a:r>
              <a:rPr lang="en-IN" sz="1800" dirty="0">
                <a:latin typeface="Comic Sans MS" panose="030F0702030302020204" pitchFamily="66" charset="0"/>
                <a:cs typeface="Angsana New" panose="02020603050405020304" pitchFamily="18" charset="-34"/>
              </a:rPr>
              <a:t>	</a:t>
            </a:r>
            <a:r>
              <a:rPr lang="en-IN" sz="1800" dirty="0" smtClean="0">
                <a:latin typeface="Comic Sans MS" panose="030F0702030302020204" pitchFamily="66" charset="0"/>
                <a:cs typeface="Angsana New" panose="02020603050405020304" pitchFamily="18" charset="-34"/>
              </a:rPr>
              <a:t>		D				3</a:t>
            </a:r>
          </a:p>
          <a:p>
            <a:pPr marL="0" indent="0" algn="just">
              <a:lnSpc>
                <a:spcPct val="120000"/>
              </a:lnSpc>
              <a:buNone/>
            </a:pPr>
            <a:r>
              <a:rPr lang="en-IN" sz="2400" dirty="0" smtClean="0">
                <a:solidFill>
                  <a:srgbClr val="002060"/>
                </a:solidFill>
                <a:latin typeface="Comic Sans MS" panose="030F0702030302020204" pitchFamily="66" charset="0"/>
                <a:cs typeface="Angsana New" panose="02020603050405020304" pitchFamily="18" charset="-34"/>
              </a:rPr>
              <a:t>Some important points:</a:t>
            </a:r>
          </a:p>
          <a:p>
            <a:pPr marL="514350" indent="-514350" algn="just">
              <a:lnSpc>
                <a:spcPct val="120000"/>
              </a:lnSpc>
              <a:buAutoNum type="arabicPeriod"/>
            </a:pPr>
            <a:r>
              <a:rPr lang="en-IN" sz="2400" dirty="0" smtClean="0">
                <a:solidFill>
                  <a:srgbClr val="FF0000"/>
                </a:solidFill>
                <a:latin typeface="Comic Sans MS" panose="030F0702030302020204" pitchFamily="66" charset="0"/>
                <a:cs typeface="Angsana New" panose="02020603050405020304" pitchFamily="18" charset="-34"/>
              </a:rPr>
              <a:t>one(1) is common ancestor for ‘A’ </a:t>
            </a:r>
            <a:r>
              <a:rPr lang="en-IN" sz="2400" dirty="0">
                <a:solidFill>
                  <a:srgbClr val="FF0000"/>
                </a:solidFill>
                <a:latin typeface="Comic Sans MS" panose="030F0702030302020204" pitchFamily="66" charset="0"/>
                <a:cs typeface="Angsana New" panose="02020603050405020304" pitchFamily="18" charset="-34"/>
              </a:rPr>
              <a:t>n</a:t>
            </a:r>
            <a:r>
              <a:rPr lang="en-IN" sz="2400" dirty="0" smtClean="0">
                <a:solidFill>
                  <a:srgbClr val="FF0000"/>
                </a:solidFill>
                <a:latin typeface="Comic Sans MS" panose="030F0702030302020204" pitchFamily="66" charset="0"/>
                <a:cs typeface="Angsana New" panose="02020603050405020304" pitchFamily="18" charset="-34"/>
              </a:rPr>
              <a:t>ot for ‘X’. Why?</a:t>
            </a:r>
          </a:p>
          <a:p>
            <a:pPr marL="514350" indent="-514350" algn="just">
              <a:lnSpc>
                <a:spcPct val="120000"/>
              </a:lnSpc>
              <a:buAutoNum type="arabicPeriod"/>
            </a:pPr>
            <a:r>
              <a:rPr lang="en-IN" sz="2400" dirty="0" smtClean="0">
                <a:latin typeface="Comic Sans MS" panose="030F0702030302020204" pitchFamily="66" charset="0"/>
                <a:cs typeface="Angsana New" panose="02020603050405020304" pitchFamily="18" charset="-34"/>
              </a:rPr>
              <a:t> As per principle, path starts from one parent (S) of inbred individual (X) going back to the common ancestor (A) and ends at other parent (D) of inbred (X) and </a:t>
            </a:r>
            <a:r>
              <a:rPr lang="en-IN" sz="2400" dirty="0" smtClean="0">
                <a:solidFill>
                  <a:srgbClr val="FF0000"/>
                </a:solidFill>
                <a:latin typeface="Comic Sans MS" panose="030F0702030302020204" pitchFamily="66" charset="0"/>
                <a:cs typeface="Angsana New" panose="02020603050405020304" pitchFamily="18" charset="-34"/>
              </a:rPr>
              <a:t>no individual will be present twice on the same path.</a:t>
            </a:r>
          </a:p>
          <a:p>
            <a:pPr marL="514350" indent="-514350" algn="just">
              <a:lnSpc>
                <a:spcPct val="120000"/>
              </a:lnSpc>
              <a:buAutoNum type="arabicPeriod"/>
            </a:pPr>
            <a:r>
              <a:rPr lang="en-IN" sz="2400" dirty="0">
                <a:latin typeface="Comic Sans MS" panose="030F0702030302020204" pitchFamily="66" charset="0"/>
                <a:cs typeface="Angsana New" panose="02020603050405020304" pitchFamily="18" charset="-34"/>
              </a:rPr>
              <a:t> </a:t>
            </a:r>
            <a:r>
              <a:rPr lang="en-IN" sz="2400" dirty="0" smtClean="0">
                <a:latin typeface="Comic Sans MS" panose="030F0702030302020204" pitchFamily="66" charset="0"/>
                <a:cs typeface="Angsana New" panose="02020603050405020304" pitchFamily="18" charset="-34"/>
              </a:rPr>
              <a:t>Accordingly, correct path is</a:t>
            </a:r>
            <a:r>
              <a:rPr lang="en-IN" sz="2400" dirty="0" smtClean="0">
                <a:solidFill>
                  <a:srgbClr val="00B050"/>
                </a:solidFill>
                <a:latin typeface="Comic Sans MS" panose="030F0702030302020204" pitchFamily="66" charset="0"/>
                <a:cs typeface="Angsana New" panose="02020603050405020304" pitchFamily="18" charset="-34"/>
              </a:rPr>
              <a:t> </a:t>
            </a:r>
            <a:r>
              <a:rPr lang="en-IN" sz="2400" dirty="0" smtClean="0">
                <a:solidFill>
                  <a:srgbClr val="002060"/>
                </a:solidFill>
                <a:latin typeface="Comic Sans MS" panose="030F0702030302020204" pitchFamily="66" charset="0"/>
                <a:cs typeface="Angsana New" panose="02020603050405020304" pitchFamily="18" charset="-34"/>
              </a:rPr>
              <a:t>S</a:t>
            </a:r>
            <a:r>
              <a:rPr lang="en-IN" sz="2400" b="1" u="sng" dirty="0" smtClean="0">
                <a:solidFill>
                  <a:srgbClr val="FF0000"/>
                </a:solidFill>
                <a:latin typeface="Comic Sans MS" panose="030F0702030302020204" pitchFamily="66" charset="0"/>
                <a:cs typeface="Angsana New" panose="02020603050405020304" pitchFamily="18" charset="-34"/>
              </a:rPr>
              <a:t>A</a:t>
            </a:r>
            <a:r>
              <a:rPr lang="en-IN" sz="2400" dirty="0" smtClean="0">
                <a:solidFill>
                  <a:srgbClr val="002060"/>
                </a:solidFill>
                <a:latin typeface="Comic Sans MS" panose="030F0702030302020204" pitchFamily="66" charset="0"/>
                <a:cs typeface="Angsana New" panose="02020603050405020304" pitchFamily="18" charset="-34"/>
              </a:rPr>
              <a:t>D</a:t>
            </a:r>
            <a:r>
              <a:rPr lang="en-IN" sz="2400" dirty="0" smtClean="0">
                <a:latin typeface="Comic Sans MS" panose="030F0702030302020204" pitchFamily="66" charset="0"/>
                <a:cs typeface="Angsana New" panose="02020603050405020304" pitchFamily="18" charset="-34"/>
              </a:rPr>
              <a:t> </a:t>
            </a:r>
            <a:r>
              <a:rPr lang="en-IN" sz="2400" dirty="0" smtClean="0">
                <a:solidFill>
                  <a:srgbClr val="FF0000"/>
                </a:solidFill>
                <a:latin typeface="Comic Sans MS" panose="030F0702030302020204" pitchFamily="66" charset="0"/>
                <a:cs typeface="Angsana New" panose="02020603050405020304" pitchFamily="18" charset="-34"/>
              </a:rPr>
              <a:t>not </a:t>
            </a:r>
            <a:r>
              <a:rPr lang="en-IN" sz="2400" dirty="0" smtClean="0">
                <a:solidFill>
                  <a:srgbClr val="002060"/>
                </a:solidFill>
                <a:latin typeface="Comic Sans MS" panose="030F0702030302020204" pitchFamily="66" charset="0"/>
                <a:cs typeface="Angsana New" panose="02020603050405020304" pitchFamily="18" charset="-34"/>
              </a:rPr>
              <a:t>S</a:t>
            </a:r>
            <a:r>
              <a:rPr lang="en-IN" sz="2400" b="1" dirty="0" smtClean="0">
                <a:solidFill>
                  <a:srgbClr val="FF0000"/>
                </a:solidFill>
                <a:latin typeface="Comic Sans MS" panose="030F0702030302020204" pitchFamily="66" charset="0"/>
                <a:cs typeface="Angsana New" panose="02020603050405020304" pitchFamily="18" charset="-34"/>
              </a:rPr>
              <a:t>A</a:t>
            </a:r>
            <a:r>
              <a:rPr lang="en-IN" sz="2400" dirty="0" smtClean="0">
                <a:solidFill>
                  <a:srgbClr val="002060"/>
                </a:solidFill>
                <a:latin typeface="Comic Sans MS" panose="030F0702030302020204" pitchFamily="66" charset="0"/>
                <a:cs typeface="Angsana New" panose="02020603050405020304" pitchFamily="18" charset="-34"/>
              </a:rPr>
              <a:t>2</a:t>
            </a:r>
            <a:r>
              <a:rPr lang="en-IN" sz="2400" b="1" u="sng" dirty="0" smtClean="0">
                <a:solidFill>
                  <a:srgbClr val="FF0000"/>
                </a:solidFill>
                <a:latin typeface="Comic Sans MS" panose="030F0702030302020204" pitchFamily="66" charset="0"/>
                <a:cs typeface="Angsana New" panose="02020603050405020304" pitchFamily="18" charset="-34"/>
              </a:rPr>
              <a:t>1</a:t>
            </a:r>
            <a:r>
              <a:rPr lang="en-IN" sz="2400" dirty="0" smtClean="0">
                <a:solidFill>
                  <a:srgbClr val="002060"/>
                </a:solidFill>
                <a:latin typeface="Comic Sans MS" panose="030F0702030302020204" pitchFamily="66" charset="0"/>
                <a:cs typeface="Angsana New" panose="02020603050405020304" pitchFamily="18" charset="-34"/>
              </a:rPr>
              <a:t>3</a:t>
            </a:r>
            <a:r>
              <a:rPr lang="en-IN" sz="2400" b="1" dirty="0" smtClean="0">
                <a:solidFill>
                  <a:srgbClr val="FF0000"/>
                </a:solidFill>
                <a:latin typeface="Comic Sans MS" panose="030F0702030302020204" pitchFamily="66" charset="0"/>
                <a:cs typeface="Angsana New" panose="02020603050405020304" pitchFamily="18" charset="-34"/>
              </a:rPr>
              <a:t>A</a:t>
            </a:r>
            <a:r>
              <a:rPr lang="en-IN" sz="2400" dirty="0" smtClean="0">
                <a:solidFill>
                  <a:srgbClr val="002060"/>
                </a:solidFill>
                <a:latin typeface="Comic Sans MS" panose="030F0702030302020204" pitchFamily="66" charset="0"/>
                <a:cs typeface="Angsana New" panose="02020603050405020304" pitchFamily="18" charset="-34"/>
              </a:rPr>
              <a:t>D</a:t>
            </a:r>
            <a:r>
              <a:rPr lang="en-IN" sz="2400" dirty="0" smtClean="0">
                <a:solidFill>
                  <a:srgbClr val="FF0000"/>
                </a:solidFill>
                <a:latin typeface="Comic Sans MS" panose="030F0702030302020204" pitchFamily="66" charset="0"/>
                <a:cs typeface="Angsana New" panose="02020603050405020304" pitchFamily="18" charset="-34"/>
              </a:rPr>
              <a:t>.</a:t>
            </a:r>
            <a:r>
              <a:rPr lang="en-IN" sz="2400" dirty="0" smtClean="0">
                <a:latin typeface="Comic Sans MS" panose="030F0702030302020204" pitchFamily="66" charset="0"/>
                <a:cs typeface="Angsana New" panose="02020603050405020304" pitchFamily="18" charset="-34"/>
              </a:rPr>
              <a:t> In second path A has appeared twice. Hence, S</a:t>
            </a:r>
            <a:r>
              <a:rPr lang="en-IN" sz="2400" dirty="0" smtClean="0">
                <a:solidFill>
                  <a:srgbClr val="FF0000"/>
                </a:solidFill>
                <a:latin typeface="Comic Sans MS" panose="030F0702030302020204" pitchFamily="66" charset="0"/>
                <a:cs typeface="Angsana New" panose="02020603050405020304" pitchFamily="18" charset="-34"/>
              </a:rPr>
              <a:t>A</a:t>
            </a:r>
            <a:r>
              <a:rPr lang="en-IN" sz="2400" dirty="0" smtClean="0">
                <a:latin typeface="Comic Sans MS" panose="030F0702030302020204" pitchFamily="66" charset="0"/>
                <a:cs typeface="Angsana New" panose="02020603050405020304" pitchFamily="18" charset="-34"/>
              </a:rPr>
              <a:t>2</a:t>
            </a:r>
            <a:r>
              <a:rPr lang="en-IN" sz="2400" dirty="0" smtClean="0">
                <a:solidFill>
                  <a:srgbClr val="FF0000"/>
                </a:solidFill>
                <a:latin typeface="Comic Sans MS" panose="030F0702030302020204" pitchFamily="66" charset="0"/>
                <a:cs typeface="Angsana New" panose="02020603050405020304" pitchFamily="18" charset="-34"/>
              </a:rPr>
              <a:t>1</a:t>
            </a:r>
            <a:r>
              <a:rPr lang="en-IN" sz="2400" dirty="0" smtClean="0">
                <a:latin typeface="Comic Sans MS" panose="030F0702030302020204" pitchFamily="66" charset="0"/>
                <a:cs typeface="Angsana New" panose="02020603050405020304" pitchFamily="18" charset="-34"/>
              </a:rPr>
              <a:t>3</a:t>
            </a:r>
            <a:r>
              <a:rPr lang="en-IN" sz="2400" dirty="0" smtClean="0">
                <a:solidFill>
                  <a:srgbClr val="FF0000"/>
                </a:solidFill>
                <a:latin typeface="Comic Sans MS" panose="030F0702030302020204" pitchFamily="66" charset="0"/>
                <a:cs typeface="Angsana New" panose="02020603050405020304" pitchFamily="18" charset="-34"/>
              </a:rPr>
              <a:t>A</a:t>
            </a:r>
            <a:r>
              <a:rPr lang="en-IN" sz="2400" dirty="0" smtClean="0">
                <a:latin typeface="Comic Sans MS" panose="030F0702030302020204" pitchFamily="66" charset="0"/>
                <a:cs typeface="Angsana New" panose="02020603050405020304" pitchFamily="18" charset="-34"/>
              </a:rPr>
              <a:t>D is not a correct path.</a:t>
            </a:r>
          </a:p>
          <a:p>
            <a:pPr marL="0" indent="0" algn="just">
              <a:lnSpc>
                <a:spcPct val="120000"/>
              </a:lnSpc>
              <a:buNone/>
            </a:pPr>
            <a:r>
              <a:rPr lang="en-IN" sz="1800" dirty="0">
                <a:latin typeface="Comic Sans MS" panose="030F0702030302020204" pitchFamily="66" charset="0"/>
                <a:cs typeface="Angsana New" panose="02020603050405020304" pitchFamily="18" charset="-34"/>
              </a:rPr>
              <a:t>	</a:t>
            </a:r>
            <a:r>
              <a:rPr lang="en-IN" sz="2400" dirty="0" smtClean="0">
                <a:latin typeface="Comic Sans MS" panose="030F0702030302020204" pitchFamily="66" charset="0"/>
                <a:cs typeface="Angsana New" panose="02020603050405020304" pitchFamily="18" charset="-34"/>
              </a:rPr>
              <a:t>S	</a:t>
            </a:r>
            <a:r>
              <a:rPr lang="en-IN" sz="2400" b="1" dirty="0" smtClean="0">
                <a:solidFill>
                  <a:srgbClr val="FF0000"/>
                </a:solidFill>
                <a:latin typeface="Comic Sans MS" panose="030F0702030302020204" pitchFamily="66" charset="0"/>
                <a:cs typeface="Angsana New" panose="02020603050405020304" pitchFamily="18" charset="-34"/>
              </a:rPr>
              <a:t>A</a:t>
            </a:r>
            <a:r>
              <a:rPr lang="en-IN" sz="2400" dirty="0" smtClean="0">
                <a:latin typeface="Comic Sans MS" panose="030F0702030302020204" pitchFamily="66" charset="0"/>
                <a:cs typeface="Angsana New" panose="02020603050405020304" pitchFamily="18" charset="-34"/>
              </a:rPr>
              <a:t>	2	</a:t>
            </a:r>
            <a:r>
              <a:rPr lang="en-IN" sz="2400" b="1" dirty="0" smtClean="0">
                <a:solidFill>
                  <a:srgbClr val="FF0000"/>
                </a:solidFill>
                <a:latin typeface="Comic Sans MS" panose="030F0702030302020204" pitchFamily="66" charset="0"/>
                <a:cs typeface="Angsana New" panose="02020603050405020304" pitchFamily="18" charset="-34"/>
              </a:rPr>
              <a:t>1</a:t>
            </a:r>
            <a:r>
              <a:rPr lang="en-IN" sz="2400" dirty="0" smtClean="0">
                <a:latin typeface="Comic Sans MS" panose="030F0702030302020204" pitchFamily="66" charset="0"/>
                <a:cs typeface="Angsana New" panose="02020603050405020304" pitchFamily="18" charset="-34"/>
              </a:rPr>
              <a:t>	3	</a:t>
            </a:r>
            <a:r>
              <a:rPr lang="en-IN" sz="2400" b="1" dirty="0" smtClean="0">
                <a:solidFill>
                  <a:srgbClr val="FF0000"/>
                </a:solidFill>
                <a:latin typeface="Comic Sans MS" panose="030F0702030302020204" pitchFamily="66" charset="0"/>
                <a:cs typeface="Angsana New" panose="02020603050405020304" pitchFamily="18" charset="-34"/>
              </a:rPr>
              <a:t>A</a:t>
            </a:r>
            <a:r>
              <a:rPr lang="en-IN" sz="2400" dirty="0" smtClean="0">
                <a:latin typeface="Comic Sans MS" panose="030F0702030302020204" pitchFamily="66" charset="0"/>
                <a:cs typeface="Angsana New" panose="02020603050405020304" pitchFamily="18" charset="-34"/>
              </a:rPr>
              <a:t>	D</a:t>
            </a:r>
            <a:r>
              <a:rPr lang="en-IN" sz="1800" dirty="0" smtClean="0">
                <a:latin typeface="Comic Sans MS" panose="030F0702030302020204" pitchFamily="66" charset="0"/>
                <a:cs typeface="Angsana New" panose="02020603050405020304" pitchFamily="18" charset="-34"/>
              </a:rPr>
              <a:t>	</a:t>
            </a:r>
            <a:r>
              <a:rPr lang="en-IN" sz="2400" dirty="0" smtClean="0">
                <a:latin typeface="Comic Sans MS" panose="030F0702030302020204" pitchFamily="66" charset="0"/>
                <a:cs typeface="Angsana New" panose="02020603050405020304" pitchFamily="18" charset="-34"/>
              </a:rPr>
              <a:t>S	</a:t>
            </a:r>
            <a:r>
              <a:rPr lang="en-IN" sz="2400" b="1" dirty="0" smtClean="0">
                <a:solidFill>
                  <a:srgbClr val="FF0000"/>
                </a:solidFill>
                <a:latin typeface="Comic Sans MS" panose="030F0702030302020204" pitchFamily="66" charset="0"/>
                <a:cs typeface="Angsana New" panose="02020603050405020304" pitchFamily="18" charset="-34"/>
              </a:rPr>
              <a:t>A</a:t>
            </a:r>
            <a:r>
              <a:rPr lang="en-IN" sz="2400" dirty="0" smtClean="0">
                <a:latin typeface="Comic Sans MS" panose="030F0702030302020204" pitchFamily="66" charset="0"/>
                <a:cs typeface="Angsana New" panose="02020603050405020304" pitchFamily="18" charset="-34"/>
              </a:rPr>
              <a:t>	D</a:t>
            </a:r>
            <a:endParaRPr lang="en-IN" sz="1800" dirty="0" smtClean="0">
              <a:latin typeface="Comic Sans MS" panose="030F0702030302020204" pitchFamily="66" charset="0"/>
              <a:cs typeface="Angsana New" panose="02020603050405020304" pitchFamily="18" charset="-34"/>
            </a:endParaRPr>
          </a:p>
          <a:p>
            <a:pPr marL="0" indent="0" algn="just">
              <a:lnSpc>
                <a:spcPct val="120000"/>
              </a:lnSpc>
              <a:buNone/>
            </a:pPr>
            <a:r>
              <a:rPr lang="en-IN" sz="1800" dirty="0" smtClean="0">
                <a:latin typeface="Comic Sans MS" panose="030F0702030302020204" pitchFamily="66" charset="0"/>
                <a:cs typeface="Angsana New" panose="02020603050405020304" pitchFamily="18" charset="-34"/>
              </a:rPr>
              <a:t>	</a:t>
            </a:r>
          </a:p>
        </p:txBody>
      </p:sp>
      <p:cxnSp>
        <p:nvCxnSpPr>
          <p:cNvPr id="5" name="Straight Arrow Connector 4"/>
          <p:cNvCxnSpPr/>
          <p:nvPr/>
        </p:nvCxnSpPr>
        <p:spPr>
          <a:xfrm flipH="1" flipV="1">
            <a:off x="7633853" y="1052947"/>
            <a:ext cx="1343891" cy="3047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7619997" y="1426999"/>
            <a:ext cx="1343892" cy="31865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805050" y="1025225"/>
            <a:ext cx="1343892" cy="3047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5881255" y="1413144"/>
            <a:ext cx="1364672" cy="31865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4003962" y="1025232"/>
            <a:ext cx="1350818" cy="30479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927760" y="1496274"/>
            <a:ext cx="1413165" cy="24937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2230583" y="969805"/>
            <a:ext cx="1406235" cy="41563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2230582" y="1440855"/>
            <a:ext cx="1343891" cy="38792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a:off x="3879273" y="6262270"/>
            <a:ext cx="6096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752109" y="6262267"/>
            <a:ext cx="67194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749637" y="6276120"/>
            <a:ext cx="5403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643256" y="6289976"/>
            <a:ext cx="67194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3034145" y="6262257"/>
            <a:ext cx="60267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2050473" y="6248415"/>
            <a:ext cx="637309" cy="277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8562109" y="6248415"/>
            <a:ext cx="41563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9434945" y="6276120"/>
            <a:ext cx="540328" cy="1385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6320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10515600" cy="5567363"/>
          </a:xfrm>
        </p:spPr>
        <p:txBody>
          <a:bodyPr>
            <a:normAutofit/>
          </a:bodyPr>
          <a:lstStyle/>
          <a:p>
            <a:pPr marL="0" indent="0" algn="just">
              <a:buNone/>
            </a:pPr>
            <a:r>
              <a:rPr lang="en-IN" sz="3200" dirty="0" smtClean="0">
                <a:latin typeface="Comic Sans MS" panose="030F0702030302020204" pitchFamily="66" charset="0"/>
              </a:rPr>
              <a:t>4. </a:t>
            </a:r>
            <a:r>
              <a:rPr lang="en-IN" sz="3200" b="1" dirty="0">
                <a:solidFill>
                  <a:srgbClr val="FF0000"/>
                </a:solidFill>
                <a:latin typeface="Comic Sans MS" panose="030F0702030302020204" pitchFamily="66" charset="0"/>
                <a:cs typeface="Angsana New" panose="02020603050405020304" pitchFamily="18" charset="-34"/>
              </a:rPr>
              <a:t>A</a:t>
            </a:r>
            <a:r>
              <a:rPr lang="en-IN" sz="3200" dirty="0">
                <a:latin typeface="Comic Sans MS" panose="030F0702030302020204" pitchFamily="66" charset="0"/>
                <a:cs typeface="Angsana New" panose="02020603050405020304" pitchFamily="18" charset="-34"/>
              </a:rPr>
              <a:t> is a </a:t>
            </a:r>
            <a:r>
              <a:rPr lang="en-IN" sz="3200" dirty="0">
                <a:solidFill>
                  <a:srgbClr val="FF0000"/>
                </a:solidFill>
                <a:latin typeface="Comic Sans MS" panose="030F0702030302020204" pitchFamily="66" charset="0"/>
                <a:cs typeface="Angsana New" panose="02020603050405020304" pitchFamily="18" charset="-34"/>
              </a:rPr>
              <a:t>common ancestor</a:t>
            </a:r>
            <a:r>
              <a:rPr lang="en-IN" sz="3200" dirty="0">
                <a:latin typeface="Comic Sans MS" panose="030F0702030302020204" pitchFamily="66" charset="0"/>
                <a:cs typeface="Angsana New" panose="02020603050405020304" pitchFamily="18" charset="-34"/>
              </a:rPr>
              <a:t> for </a:t>
            </a:r>
            <a:r>
              <a:rPr lang="en-IN" sz="3200" dirty="0">
                <a:solidFill>
                  <a:srgbClr val="FF0000"/>
                </a:solidFill>
                <a:latin typeface="Comic Sans MS" panose="030F0702030302020204" pitchFamily="66" charset="0"/>
                <a:cs typeface="Angsana New" panose="02020603050405020304" pitchFamily="18" charset="-34"/>
              </a:rPr>
              <a:t>‘X’</a:t>
            </a:r>
            <a:r>
              <a:rPr lang="en-IN" sz="3200" dirty="0">
                <a:latin typeface="Comic Sans MS" panose="030F0702030302020204" pitchFamily="66" charset="0"/>
                <a:cs typeface="Angsana New" panose="02020603050405020304" pitchFamily="18" charset="-34"/>
              </a:rPr>
              <a:t> . </a:t>
            </a:r>
            <a:endParaRPr lang="en-IN" sz="3200" dirty="0" smtClean="0">
              <a:latin typeface="Comic Sans MS" panose="030F0702030302020204" pitchFamily="66" charset="0"/>
            </a:endParaRPr>
          </a:p>
          <a:p>
            <a:pPr marL="0" indent="0" algn="just">
              <a:buNone/>
            </a:pPr>
            <a:r>
              <a:rPr lang="en-IN" sz="3200" dirty="0">
                <a:latin typeface="Comic Sans MS" panose="030F0702030302020204" pitchFamily="66" charset="0"/>
              </a:rPr>
              <a:t>5</a:t>
            </a:r>
            <a:r>
              <a:rPr lang="en-IN" sz="3200" dirty="0" smtClean="0">
                <a:latin typeface="Comic Sans MS" panose="030F0702030302020204" pitchFamily="66" charset="0"/>
              </a:rPr>
              <a:t>.The </a:t>
            </a:r>
            <a:r>
              <a:rPr lang="en-IN" sz="3200" dirty="0" smtClean="0">
                <a:solidFill>
                  <a:srgbClr val="FF0000"/>
                </a:solidFill>
                <a:latin typeface="Comic Sans MS" panose="030F0702030302020204" pitchFamily="66" charset="0"/>
              </a:rPr>
              <a:t>common ancestor (A)</a:t>
            </a:r>
            <a:r>
              <a:rPr lang="en-IN" sz="3200" dirty="0" smtClean="0">
                <a:latin typeface="Comic Sans MS" panose="030F0702030302020204" pitchFamily="66" charset="0"/>
              </a:rPr>
              <a:t> of X is </a:t>
            </a:r>
            <a:r>
              <a:rPr lang="en-IN" sz="3200" dirty="0" smtClean="0">
                <a:solidFill>
                  <a:srgbClr val="FF0000"/>
                </a:solidFill>
                <a:latin typeface="Comic Sans MS" panose="030F0702030302020204" pitchFamily="66" charset="0"/>
              </a:rPr>
              <a:t>inbred</a:t>
            </a:r>
            <a:r>
              <a:rPr lang="en-IN" sz="3200" dirty="0" smtClean="0">
                <a:latin typeface="Comic Sans MS" panose="030F0702030302020204" pitchFamily="66" charset="0"/>
              </a:rPr>
              <a:t>. Hence, for calculation of  F</a:t>
            </a:r>
            <a:r>
              <a:rPr lang="en-IN" sz="3200" baseline="-25000" dirty="0" smtClean="0">
                <a:latin typeface="Comic Sans MS" panose="030F0702030302020204" pitchFamily="66" charset="0"/>
              </a:rPr>
              <a:t>X</a:t>
            </a:r>
            <a:r>
              <a:rPr lang="en-IN" sz="3200" dirty="0" smtClean="0">
                <a:latin typeface="Comic Sans MS" panose="030F0702030302020204" pitchFamily="66" charset="0"/>
              </a:rPr>
              <a:t> ,the </a:t>
            </a:r>
            <a:r>
              <a:rPr lang="en-IN" sz="3200" dirty="0" smtClean="0">
                <a:solidFill>
                  <a:srgbClr val="FF0000"/>
                </a:solidFill>
                <a:latin typeface="Comic Sans MS" panose="030F0702030302020204" pitchFamily="66" charset="0"/>
              </a:rPr>
              <a:t>inbreeding coefficient </a:t>
            </a:r>
            <a:r>
              <a:rPr lang="en-IN" sz="3200" dirty="0" smtClean="0">
                <a:solidFill>
                  <a:srgbClr val="00B0F0"/>
                </a:solidFill>
                <a:latin typeface="Comic Sans MS" panose="030F0702030302020204" pitchFamily="66" charset="0"/>
              </a:rPr>
              <a:t>of</a:t>
            </a:r>
            <a:r>
              <a:rPr lang="en-IN" sz="3200" dirty="0" smtClean="0">
                <a:solidFill>
                  <a:srgbClr val="FF0000"/>
                </a:solidFill>
                <a:latin typeface="Comic Sans MS" panose="030F0702030302020204" pitchFamily="66" charset="0"/>
              </a:rPr>
              <a:t> common ancestor (F</a:t>
            </a:r>
            <a:r>
              <a:rPr lang="en-IN" sz="3200" baseline="-25000" dirty="0" smtClean="0">
                <a:solidFill>
                  <a:srgbClr val="FF0000"/>
                </a:solidFill>
                <a:latin typeface="Comic Sans MS" panose="030F0702030302020204" pitchFamily="66" charset="0"/>
              </a:rPr>
              <a:t>A</a:t>
            </a:r>
            <a:r>
              <a:rPr lang="en-IN" sz="3200" dirty="0" smtClean="0">
                <a:solidFill>
                  <a:srgbClr val="FF0000"/>
                </a:solidFill>
                <a:latin typeface="Comic Sans MS" panose="030F0702030302020204" pitchFamily="66" charset="0"/>
              </a:rPr>
              <a:t> ) </a:t>
            </a:r>
            <a:r>
              <a:rPr lang="en-IN" sz="3200" dirty="0" smtClean="0">
                <a:latin typeface="Comic Sans MS" panose="030F0702030302020204" pitchFamily="66" charset="0"/>
              </a:rPr>
              <a:t>is to be</a:t>
            </a:r>
            <a:r>
              <a:rPr lang="en-IN" sz="3200" dirty="0" smtClean="0">
                <a:solidFill>
                  <a:srgbClr val="FF0000"/>
                </a:solidFill>
                <a:latin typeface="Comic Sans MS" panose="030F0702030302020204" pitchFamily="66" charset="0"/>
              </a:rPr>
              <a:t> calculated at first.</a:t>
            </a:r>
          </a:p>
          <a:p>
            <a:pPr marL="0" indent="0" algn="just">
              <a:buNone/>
            </a:pPr>
            <a:r>
              <a:rPr lang="en-IN" sz="3200" baseline="-25000" dirty="0" smtClean="0">
                <a:latin typeface="Comic Sans MS" panose="030F0702030302020204" pitchFamily="66" charset="0"/>
              </a:rPr>
              <a:t> </a:t>
            </a:r>
            <a:r>
              <a:rPr lang="en-IN" sz="3200" dirty="0">
                <a:latin typeface="Comic Sans MS" panose="030F0702030302020204" pitchFamily="66" charset="0"/>
              </a:rPr>
              <a:t> </a:t>
            </a:r>
            <a:r>
              <a:rPr lang="en-IN" sz="3200" dirty="0" smtClean="0">
                <a:latin typeface="Comic Sans MS" panose="030F0702030302020204" pitchFamily="66" charset="0"/>
              </a:rPr>
              <a:t>6. </a:t>
            </a:r>
            <a:r>
              <a:rPr lang="en-IN" sz="3200" dirty="0" smtClean="0">
                <a:solidFill>
                  <a:srgbClr val="7030A0"/>
                </a:solidFill>
                <a:latin typeface="Comic Sans MS" panose="030F0702030302020204" pitchFamily="66" charset="0"/>
              </a:rPr>
              <a:t>The value of F</a:t>
            </a:r>
            <a:r>
              <a:rPr lang="en-IN" sz="3200" baseline="-25000" dirty="0" smtClean="0">
                <a:solidFill>
                  <a:srgbClr val="7030A0"/>
                </a:solidFill>
                <a:latin typeface="Comic Sans MS" panose="030F0702030302020204" pitchFamily="66" charset="0"/>
              </a:rPr>
              <a:t>A</a:t>
            </a:r>
            <a:r>
              <a:rPr lang="en-IN" sz="3200" dirty="0" smtClean="0">
                <a:solidFill>
                  <a:srgbClr val="7030A0"/>
                </a:solidFill>
                <a:latin typeface="Comic Sans MS" panose="030F0702030302020204" pitchFamily="66" charset="0"/>
              </a:rPr>
              <a:t> is to be put in the formula for calculation of F</a:t>
            </a:r>
            <a:r>
              <a:rPr lang="en-IN" sz="3200" baseline="-25000" dirty="0" smtClean="0">
                <a:solidFill>
                  <a:srgbClr val="7030A0"/>
                </a:solidFill>
                <a:latin typeface="Comic Sans MS" panose="030F0702030302020204" pitchFamily="66" charset="0"/>
              </a:rPr>
              <a:t>X</a:t>
            </a:r>
            <a:r>
              <a:rPr lang="en-IN" sz="3200" dirty="0" smtClean="0">
                <a:solidFill>
                  <a:srgbClr val="7030A0"/>
                </a:solidFill>
                <a:latin typeface="Comic Sans MS" panose="030F0702030302020204" pitchFamily="66" charset="0"/>
              </a:rPr>
              <a:t>.</a:t>
            </a:r>
            <a:endParaRPr lang="en-IN" sz="3200" baseline="-25000" dirty="0">
              <a:solidFill>
                <a:srgbClr val="7030A0"/>
              </a:solidFill>
              <a:latin typeface="Comic Sans MS" panose="030F0702030302020204" pitchFamily="66" charset="0"/>
            </a:endParaRPr>
          </a:p>
        </p:txBody>
      </p:sp>
    </p:spTree>
    <p:extLst>
      <p:ext uri="{BB962C8B-B14F-4D97-AF65-F5344CB8AC3E}">
        <p14:creationId xmlns:p14="http://schemas.microsoft.com/office/powerpoint/2010/main" val="2652910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7819"/>
          </a:xfrm>
        </p:spPr>
        <p:txBody>
          <a:bodyPr>
            <a:normAutofit/>
          </a:bodyPr>
          <a:lstStyle/>
          <a:p>
            <a:pPr algn="ctr"/>
            <a:r>
              <a:rPr lang="en-IN" sz="3200" b="1" dirty="0" smtClean="0">
                <a:solidFill>
                  <a:srgbClr val="FF0000"/>
                </a:solidFill>
                <a:latin typeface="Comic Sans MS" panose="030F0702030302020204" pitchFamily="66" charset="0"/>
              </a:rPr>
              <a:t>Estimation of Inbreeding Coefficient</a:t>
            </a:r>
            <a:endParaRPr lang="en-IN"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838200" y="1052944"/>
            <a:ext cx="10515600" cy="5124019"/>
          </a:xfrm>
        </p:spPr>
        <p:txBody>
          <a:bodyPr>
            <a:normAutofit/>
          </a:bodyPr>
          <a:lstStyle/>
          <a:p>
            <a:pPr marL="0" indent="0">
              <a:buNone/>
            </a:pPr>
            <a:r>
              <a:rPr lang="en-IN" sz="3200" dirty="0" smtClean="0">
                <a:latin typeface="Comic Sans MS" panose="030F0702030302020204" pitchFamily="66" charset="0"/>
              </a:rPr>
              <a:t>Exercise No. 1. </a:t>
            </a:r>
          </a:p>
          <a:p>
            <a:pPr marL="0" indent="0">
              <a:buNone/>
            </a:pPr>
            <a:r>
              <a:rPr lang="en-IN" sz="3200" dirty="0" smtClean="0">
                <a:latin typeface="Comic Sans MS" panose="030F0702030302020204" pitchFamily="66" charset="0"/>
              </a:rPr>
              <a:t>Estimate the inbreeding coefficient of an individual X (F</a:t>
            </a:r>
            <a:r>
              <a:rPr lang="en-IN" sz="3200" baseline="-25000" dirty="0" smtClean="0">
                <a:latin typeface="Comic Sans MS" panose="030F0702030302020204" pitchFamily="66" charset="0"/>
              </a:rPr>
              <a:t>X</a:t>
            </a:r>
            <a:r>
              <a:rPr lang="en-IN" sz="3200" dirty="0" smtClean="0">
                <a:latin typeface="Comic Sans MS" panose="030F0702030302020204" pitchFamily="66" charset="0"/>
              </a:rPr>
              <a:t>) from the following pedigree of half- sib mating. </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S				</a:t>
            </a:r>
          </a:p>
          <a:p>
            <a:pPr marL="0" indent="0">
              <a:buNone/>
            </a:pPr>
            <a:r>
              <a:rPr lang="en-IN" sz="3200" dirty="0" smtClean="0">
                <a:latin typeface="Comic Sans MS" panose="030F0702030302020204" pitchFamily="66" charset="0"/>
              </a:rPr>
              <a:t>X				A</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D</a:t>
            </a:r>
          </a:p>
          <a:p>
            <a:pPr marL="0" indent="0">
              <a:buNone/>
            </a:pPr>
            <a:r>
              <a:rPr lang="en-IN" sz="3200" dirty="0" smtClean="0">
                <a:latin typeface="Comic Sans MS" panose="030F0702030302020204" pitchFamily="66" charset="0"/>
              </a:rPr>
              <a:t>F</a:t>
            </a:r>
            <a:r>
              <a:rPr lang="en-IN" sz="3200" baseline="-25000" dirty="0" smtClean="0">
                <a:latin typeface="Comic Sans MS" panose="030F0702030302020204" pitchFamily="66" charset="0"/>
              </a:rPr>
              <a:t>X</a:t>
            </a:r>
            <a:r>
              <a:rPr lang="en-IN" sz="3200" dirty="0" smtClean="0">
                <a:latin typeface="Comic Sans MS" panose="030F0702030302020204" pitchFamily="66" charset="0"/>
              </a:rPr>
              <a:t> = ∑(½)</a:t>
            </a:r>
            <a:r>
              <a:rPr lang="en-IN" sz="3200" baseline="30000" dirty="0" smtClean="0">
                <a:latin typeface="Comic Sans MS" panose="030F0702030302020204" pitchFamily="66" charset="0"/>
              </a:rPr>
              <a:t>n1+n2+1</a:t>
            </a:r>
            <a:r>
              <a:rPr lang="en-IN" sz="3200" dirty="0" smtClean="0">
                <a:latin typeface="Comic Sans MS" panose="030F0702030302020204" pitchFamily="66" charset="0"/>
              </a:rPr>
              <a:t> (1+F</a:t>
            </a:r>
            <a:r>
              <a:rPr lang="en-IN" sz="3200" baseline="-25000" dirty="0" smtClean="0">
                <a:latin typeface="Comic Sans MS" panose="030F0702030302020204" pitchFamily="66" charset="0"/>
              </a:rPr>
              <a:t>A</a:t>
            </a:r>
            <a:r>
              <a:rPr lang="en-IN" sz="3200" dirty="0" smtClean="0">
                <a:latin typeface="Comic Sans MS" panose="030F0702030302020204" pitchFamily="66" charset="0"/>
              </a:rPr>
              <a:t>)</a:t>
            </a:r>
          </a:p>
          <a:p>
            <a:pPr marL="0" indent="0">
              <a:buNone/>
            </a:pPr>
            <a:r>
              <a:rPr lang="en-IN" sz="3200" dirty="0" smtClean="0">
                <a:latin typeface="Comic Sans MS" panose="030F0702030302020204" pitchFamily="66" charset="0"/>
              </a:rPr>
              <a:t>     = (½)3  = 1/8 = 0.125 or 12.5%</a:t>
            </a:r>
            <a:r>
              <a:rPr lang="en-IN" sz="3200" dirty="0">
                <a:latin typeface="Comic Sans MS" panose="030F0702030302020204" pitchFamily="66" charset="0"/>
              </a:rPr>
              <a:t>	</a:t>
            </a:r>
            <a:endParaRPr lang="en-IN" sz="3200" dirty="0" smtClean="0">
              <a:latin typeface="Comic Sans MS" panose="030F0702030302020204" pitchFamily="66" charset="0"/>
            </a:endParaRPr>
          </a:p>
        </p:txBody>
      </p:sp>
      <p:cxnSp>
        <p:nvCxnSpPr>
          <p:cNvPr id="5" name="Straight Arrow Connector 4"/>
          <p:cNvCxnSpPr/>
          <p:nvPr/>
        </p:nvCxnSpPr>
        <p:spPr>
          <a:xfrm flipH="1" flipV="1">
            <a:off x="3158836" y="2951018"/>
            <a:ext cx="1385455" cy="42949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089564" y="3532909"/>
            <a:ext cx="1413163" cy="36021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1302327" y="2951018"/>
            <a:ext cx="1385455" cy="42949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1385455" y="3532909"/>
            <a:ext cx="1302327" cy="36021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2649328862"/>
              </p:ext>
            </p:extLst>
          </p:nvPr>
        </p:nvGraphicFramePr>
        <p:xfrm>
          <a:off x="5015345" y="2777836"/>
          <a:ext cx="6123710" cy="1510146"/>
        </p:xfrm>
        <a:graphic>
          <a:graphicData uri="http://schemas.openxmlformats.org/drawingml/2006/table">
            <a:tbl>
              <a:tblPr firstRow="1" bandRow="1">
                <a:tableStyleId>{5C22544A-7EE6-4342-B048-85BDC9FD1C3A}</a:tableStyleId>
              </a:tblPr>
              <a:tblGrid>
                <a:gridCol w="734292">
                  <a:extLst>
                    <a:ext uri="{9D8B030D-6E8A-4147-A177-3AD203B41FA5}">
                      <a16:colId xmlns:a16="http://schemas.microsoft.com/office/drawing/2014/main" val="2673660388"/>
                    </a:ext>
                  </a:extLst>
                </a:gridCol>
                <a:gridCol w="1715192">
                  <a:extLst>
                    <a:ext uri="{9D8B030D-6E8A-4147-A177-3AD203B41FA5}">
                      <a16:colId xmlns:a16="http://schemas.microsoft.com/office/drawing/2014/main" val="3590793775"/>
                    </a:ext>
                  </a:extLst>
                </a:gridCol>
                <a:gridCol w="570808">
                  <a:extLst>
                    <a:ext uri="{9D8B030D-6E8A-4147-A177-3AD203B41FA5}">
                      <a16:colId xmlns:a16="http://schemas.microsoft.com/office/drawing/2014/main" val="3247886045"/>
                    </a:ext>
                  </a:extLst>
                </a:gridCol>
                <a:gridCol w="609600">
                  <a:extLst>
                    <a:ext uri="{9D8B030D-6E8A-4147-A177-3AD203B41FA5}">
                      <a16:colId xmlns:a16="http://schemas.microsoft.com/office/drawing/2014/main" val="3504912630"/>
                    </a:ext>
                  </a:extLst>
                </a:gridCol>
                <a:gridCol w="2493818">
                  <a:extLst>
                    <a:ext uri="{9D8B030D-6E8A-4147-A177-3AD203B41FA5}">
                      <a16:colId xmlns:a16="http://schemas.microsoft.com/office/drawing/2014/main" val="72102933"/>
                    </a:ext>
                  </a:extLst>
                </a:gridCol>
              </a:tblGrid>
              <a:tr h="503382">
                <a:tc>
                  <a:txBody>
                    <a:bodyPr/>
                    <a:lstStyle/>
                    <a:p>
                      <a:pPr algn="ctr"/>
                      <a:r>
                        <a:rPr lang="en-IN" sz="2400" b="1" dirty="0" smtClean="0"/>
                        <a:t>CA</a:t>
                      </a:r>
                      <a:endParaRPr lang="en-IN" sz="2400" b="1" dirty="0"/>
                    </a:p>
                  </a:txBody>
                  <a:tcPr/>
                </a:tc>
                <a:tc>
                  <a:txBody>
                    <a:bodyPr/>
                    <a:lstStyle/>
                    <a:p>
                      <a:pPr algn="ctr"/>
                      <a:r>
                        <a:rPr lang="en-IN" sz="2400" b="1" dirty="0" smtClean="0"/>
                        <a:t>Path</a:t>
                      </a:r>
                      <a:endParaRPr lang="en-IN" sz="2400" b="1" dirty="0"/>
                    </a:p>
                  </a:txBody>
                  <a:tcPr/>
                </a:tc>
                <a:tc>
                  <a:txBody>
                    <a:bodyPr/>
                    <a:lstStyle/>
                    <a:p>
                      <a:pPr algn="ctr"/>
                      <a:r>
                        <a:rPr lang="en-IN" sz="2400" b="1" dirty="0" smtClean="0"/>
                        <a:t>n1</a:t>
                      </a:r>
                      <a:endParaRPr lang="en-IN" sz="2400" b="1" dirty="0"/>
                    </a:p>
                  </a:txBody>
                  <a:tcPr/>
                </a:tc>
                <a:tc>
                  <a:txBody>
                    <a:bodyPr/>
                    <a:lstStyle/>
                    <a:p>
                      <a:pPr algn="ctr"/>
                      <a:r>
                        <a:rPr lang="en-IN" sz="2400" b="1" dirty="0" smtClean="0"/>
                        <a:t>n2</a:t>
                      </a:r>
                      <a:endParaRPr lang="en-IN" sz="2400" b="1" dirty="0"/>
                    </a:p>
                  </a:txBody>
                  <a:tcPr/>
                </a:tc>
                <a:tc>
                  <a:txBody>
                    <a:bodyPr/>
                    <a:lstStyle/>
                    <a:p>
                      <a:pPr algn="ctr"/>
                      <a:r>
                        <a:rPr lang="en-IN" sz="2400" b="1" dirty="0" smtClean="0"/>
                        <a:t>Contribution</a:t>
                      </a:r>
                      <a:endParaRPr lang="en-IN" sz="2400" b="1" dirty="0"/>
                    </a:p>
                  </a:txBody>
                  <a:tcPr/>
                </a:tc>
                <a:extLst>
                  <a:ext uri="{0D108BD9-81ED-4DB2-BD59-A6C34878D82A}">
                    <a16:rowId xmlns:a16="http://schemas.microsoft.com/office/drawing/2014/main" val="2863960756"/>
                  </a:ext>
                </a:extLst>
              </a:tr>
              <a:tr h="503382">
                <a:tc>
                  <a:txBody>
                    <a:bodyPr/>
                    <a:lstStyle/>
                    <a:p>
                      <a:pPr algn="ctr"/>
                      <a:r>
                        <a:rPr lang="en-IN" sz="2400" b="1" dirty="0" smtClean="0"/>
                        <a:t>A</a:t>
                      </a:r>
                      <a:endParaRPr lang="en-IN" sz="2400" b="1" dirty="0"/>
                    </a:p>
                  </a:txBody>
                  <a:tcPr/>
                </a:tc>
                <a:tc>
                  <a:txBody>
                    <a:bodyPr/>
                    <a:lstStyle/>
                    <a:p>
                      <a:pPr algn="ctr"/>
                      <a:r>
                        <a:rPr lang="en-IN" sz="2400" b="1" dirty="0" smtClean="0"/>
                        <a:t>        S </a:t>
                      </a:r>
                      <a:r>
                        <a:rPr lang="en-IN" sz="2400" b="1" dirty="0" smtClean="0">
                          <a:solidFill>
                            <a:srgbClr val="FF0000"/>
                          </a:solidFill>
                        </a:rPr>
                        <a:t>A</a:t>
                      </a:r>
                      <a:r>
                        <a:rPr lang="en-IN" sz="2400" b="1" dirty="0" smtClean="0"/>
                        <a:t> D</a:t>
                      </a:r>
                      <a:endParaRPr lang="en-IN" sz="2400" b="1" dirty="0"/>
                    </a:p>
                  </a:txBody>
                  <a:tcPr/>
                </a:tc>
                <a:tc>
                  <a:txBody>
                    <a:bodyPr/>
                    <a:lstStyle/>
                    <a:p>
                      <a:pPr algn="ctr"/>
                      <a:r>
                        <a:rPr lang="en-IN" sz="2400" b="1" dirty="0" smtClean="0"/>
                        <a:t>1</a:t>
                      </a:r>
                      <a:endParaRPr lang="en-IN" sz="2400" b="1" dirty="0"/>
                    </a:p>
                  </a:txBody>
                  <a:tcPr/>
                </a:tc>
                <a:tc>
                  <a:txBody>
                    <a:bodyPr/>
                    <a:lstStyle/>
                    <a:p>
                      <a:pPr algn="ctr"/>
                      <a:r>
                        <a:rPr lang="en-IN" sz="2400" b="1" dirty="0" smtClean="0"/>
                        <a:t>1</a:t>
                      </a:r>
                      <a:endParaRPr lang="en-IN" sz="2400" b="1" dirty="0"/>
                    </a:p>
                  </a:txBody>
                  <a:tcPr/>
                </a:tc>
                <a:tc>
                  <a:txBody>
                    <a:bodyPr/>
                    <a:lstStyle/>
                    <a:p>
                      <a:pPr algn="ctr"/>
                      <a:r>
                        <a:rPr lang="en-IN" sz="2400" b="1" dirty="0" smtClean="0"/>
                        <a:t>(½)1+1+1 = (½)3 </a:t>
                      </a:r>
                      <a:endParaRPr lang="en-IN" sz="2400" b="1" dirty="0"/>
                    </a:p>
                  </a:txBody>
                  <a:tcPr/>
                </a:tc>
                <a:extLst>
                  <a:ext uri="{0D108BD9-81ED-4DB2-BD59-A6C34878D82A}">
                    <a16:rowId xmlns:a16="http://schemas.microsoft.com/office/drawing/2014/main" val="3142348295"/>
                  </a:ext>
                </a:extLst>
              </a:tr>
              <a:tr h="503382">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64625059"/>
                  </a:ext>
                </a:extLst>
              </a:tr>
            </a:tbl>
          </a:graphicData>
        </a:graphic>
      </p:graphicFrame>
    </p:spTree>
    <p:extLst>
      <p:ext uri="{BB962C8B-B14F-4D97-AF65-F5344CB8AC3E}">
        <p14:creationId xmlns:p14="http://schemas.microsoft.com/office/powerpoint/2010/main" val="3142127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7819"/>
          </a:xfrm>
        </p:spPr>
        <p:txBody>
          <a:bodyPr>
            <a:normAutofit/>
          </a:bodyPr>
          <a:lstStyle/>
          <a:p>
            <a:pPr algn="ctr"/>
            <a:r>
              <a:rPr lang="en-IN" sz="3200" b="1" dirty="0" smtClean="0">
                <a:solidFill>
                  <a:srgbClr val="FF0000"/>
                </a:solidFill>
                <a:latin typeface="Comic Sans MS" panose="030F0702030302020204" pitchFamily="66" charset="0"/>
              </a:rPr>
              <a:t>Estimation of Inbreeding Coefficient</a:t>
            </a:r>
            <a:endParaRPr lang="en-IN"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838200" y="1052944"/>
            <a:ext cx="10515600" cy="5124019"/>
          </a:xfrm>
        </p:spPr>
        <p:txBody>
          <a:bodyPr>
            <a:normAutofit/>
          </a:bodyPr>
          <a:lstStyle/>
          <a:p>
            <a:pPr marL="0" indent="0">
              <a:buNone/>
            </a:pPr>
            <a:r>
              <a:rPr lang="en-IN" sz="3200" dirty="0" smtClean="0">
                <a:latin typeface="Comic Sans MS" panose="030F0702030302020204" pitchFamily="66" charset="0"/>
              </a:rPr>
              <a:t>Exercise No. 2. </a:t>
            </a:r>
          </a:p>
          <a:p>
            <a:pPr marL="0" indent="0">
              <a:buNone/>
            </a:pPr>
            <a:r>
              <a:rPr lang="en-IN" sz="3200" dirty="0" smtClean="0">
                <a:latin typeface="Comic Sans MS" panose="030F0702030302020204" pitchFamily="66" charset="0"/>
              </a:rPr>
              <a:t>Estimate the inbreeding coefficient of an individual X (F</a:t>
            </a:r>
            <a:r>
              <a:rPr lang="en-IN" sz="3200" baseline="-25000" dirty="0" smtClean="0">
                <a:latin typeface="Comic Sans MS" panose="030F0702030302020204" pitchFamily="66" charset="0"/>
              </a:rPr>
              <a:t>X</a:t>
            </a:r>
            <a:r>
              <a:rPr lang="en-IN" sz="3200" dirty="0" smtClean="0">
                <a:latin typeface="Comic Sans MS" panose="030F0702030302020204" pitchFamily="66" charset="0"/>
              </a:rPr>
              <a:t>) from the following pedigree of full- sib mating. </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S		A				</a:t>
            </a:r>
          </a:p>
          <a:p>
            <a:pPr marL="0" indent="0">
              <a:buNone/>
            </a:pPr>
            <a:r>
              <a:rPr lang="en-IN" sz="3200" dirty="0" smtClean="0">
                <a:latin typeface="Comic Sans MS" panose="030F0702030302020204" pitchFamily="66" charset="0"/>
              </a:rPr>
              <a:t>X				</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D		B</a:t>
            </a:r>
          </a:p>
          <a:p>
            <a:pPr marL="0" indent="0">
              <a:buNone/>
            </a:pPr>
            <a:r>
              <a:rPr lang="en-IN" sz="3200" dirty="0" smtClean="0">
                <a:latin typeface="Comic Sans MS" panose="030F0702030302020204" pitchFamily="66" charset="0"/>
              </a:rPr>
              <a:t>F</a:t>
            </a:r>
            <a:r>
              <a:rPr lang="en-IN" sz="3200" baseline="-25000" dirty="0" smtClean="0">
                <a:latin typeface="Comic Sans MS" panose="030F0702030302020204" pitchFamily="66" charset="0"/>
              </a:rPr>
              <a:t>X</a:t>
            </a:r>
            <a:r>
              <a:rPr lang="en-IN" sz="3200" dirty="0" smtClean="0">
                <a:latin typeface="Comic Sans MS" panose="030F0702030302020204" pitchFamily="66" charset="0"/>
              </a:rPr>
              <a:t> = ∑(½)</a:t>
            </a:r>
            <a:r>
              <a:rPr lang="en-IN" sz="3200" baseline="30000" dirty="0" smtClean="0">
                <a:latin typeface="Comic Sans MS" panose="030F0702030302020204" pitchFamily="66" charset="0"/>
              </a:rPr>
              <a:t>n1+n2+1</a:t>
            </a:r>
            <a:r>
              <a:rPr lang="en-IN" sz="3200" dirty="0" smtClean="0">
                <a:latin typeface="Comic Sans MS" panose="030F0702030302020204" pitchFamily="66" charset="0"/>
              </a:rPr>
              <a:t> (1+F</a:t>
            </a:r>
            <a:r>
              <a:rPr lang="en-IN" sz="3200" baseline="-25000" dirty="0" smtClean="0">
                <a:latin typeface="Comic Sans MS" panose="030F0702030302020204" pitchFamily="66" charset="0"/>
              </a:rPr>
              <a:t>A</a:t>
            </a:r>
            <a:r>
              <a:rPr lang="en-IN" sz="3200" dirty="0" smtClean="0">
                <a:latin typeface="Comic Sans MS" panose="030F0702030302020204" pitchFamily="66" charset="0"/>
              </a:rPr>
              <a:t>)</a:t>
            </a:r>
          </a:p>
          <a:p>
            <a:pPr marL="0" indent="0">
              <a:buNone/>
            </a:pPr>
            <a:r>
              <a:rPr lang="en-IN" sz="3200" dirty="0" smtClean="0">
                <a:latin typeface="Comic Sans MS" panose="030F0702030302020204" pitchFamily="66" charset="0"/>
              </a:rPr>
              <a:t>     = (½)3 + </a:t>
            </a:r>
            <a:r>
              <a:rPr lang="en-IN" sz="3200" b="1" dirty="0"/>
              <a:t>(½)3</a:t>
            </a:r>
            <a:r>
              <a:rPr lang="en-IN" sz="3200" dirty="0" smtClean="0">
                <a:latin typeface="Comic Sans MS" panose="030F0702030302020204" pitchFamily="66" charset="0"/>
              </a:rPr>
              <a:t> = 2(1/8) = 0.25 or 25%</a:t>
            </a:r>
            <a:r>
              <a:rPr lang="en-IN" sz="3200" dirty="0">
                <a:latin typeface="Comic Sans MS" panose="030F0702030302020204" pitchFamily="66" charset="0"/>
              </a:rPr>
              <a:t>	</a:t>
            </a:r>
            <a:endParaRPr lang="en-IN" sz="3200" dirty="0" smtClean="0">
              <a:latin typeface="Comic Sans MS" panose="030F0702030302020204" pitchFamily="66" charset="0"/>
            </a:endParaRPr>
          </a:p>
        </p:txBody>
      </p:sp>
      <p:cxnSp>
        <p:nvCxnSpPr>
          <p:cNvPr id="5" name="Straight Arrow Connector 4"/>
          <p:cNvCxnSpPr/>
          <p:nvPr/>
        </p:nvCxnSpPr>
        <p:spPr>
          <a:xfrm flipH="1">
            <a:off x="3158837" y="2812468"/>
            <a:ext cx="134389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089565" y="3976257"/>
            <a:ext cx="141316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1302327" y="2951018"/>
            <a:ext cx="1385455" cy="42949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1385455" y="3532909"/>
            <a:ext cx="1302327" cy="36021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3951749876"/>
              </p:ext>
            </p:extLst>
          </p:nvPr>
        </p:nvGraphicFramePr>
        <p:xfrm>
          <a:off x="5500253" y="2715490"/>
          <a:ext cx="6123710" cy="2013528"/>
        </p:xfrm>
        <a:graphic>
          <a:graphicData uri="http://schemas.openxmlformats.org/drawingml/2006/table">
            <a:tbl>
              <a:tblPr firstRow="1" bandRow="1">
                <a:tableStyleId>{5C22544A-7EE6-4342-B048-85BDC9FD1C3A}</a:tableStyleId>
              </a:tblPr>
              <a:tblGrid>
                <a:gridCol w="734292">
                  <a:extLst>
                    <a:ext uri="{9D8B030D-6E8A-4147-A177-3AD203B41FA5}">
                      <a16:colId xmlns:a16="http://schemas.microsoft.com/office/drawing/2014/main" val="2673660388"/>
                    </a:ext>
                  </a:extLst>
                </a:gridCol>
                <a:gridCol w="1715192">
                  <a:extLst>
                    <a:ext uri="{9D8B030D-6E8A-4147-A177-3AD203B41FA5}">
                      <a16:colId xmlns:a16="http://schemas.microsoft.com/office/drawing/2014/main" val="3590793775"/>
                    </a:ext>
                  </a:extLst>
                </a:gridCol>
                <a:gridCol w="570808">
                  <a:extLst>
                    <a:ext uri="{9D8B030D-6E8A-4147-A177-3AD203B41FA5}">
                      <a16:colId xmlns:a16="http://schemas.microsoft.com/office/drawing/2014/main" val="3247886045"/>
                    </a:ext>
                  </a:extLst>
                </a:gridCol>
                <a:gridCol w="609600">
                  <a:extLst>
                    <a:ext uri="{9D8B030D-6E8A-4147-A177-3AD203B41FA5}">
                      <a16:colId xmlns:a16="http://schemas.microsoft.com/office/drawing/2014/main" val="3504912630"/>
                    </a:ext>
                  </a:extLst>
                </a:gridCol>
                <a:gridCol w="2493818">
                  <a:extLst>
                    <a:ext uri="{9D8B030D-6E8A-4147-A177-3AD203B41FA5}">
                      <a16:colId xmlns:a16="http://schemas.microsoft.com/office/drawing/2014/main" val="72102933"/>
                    </a:ext>
                  </a:extLst>
                </a:gridCol>
              </a:tblGrid>
              <a:tr h="503382">
                <a:tc>
                  <a:txBody>
                    <a:bodyPr/>
                    <a:lstStyle/>
                    <a:p>
                      <a:pPr algn="ctr"/>
                      <a:r>
                        <a:rPr lang="en-IN" sz="2400" b="1" dirty="0" smtClean="0"/>
                        <a:t>CA</a:t>
                      </a:r>
                      <a:endParaRPr lang="en-IN" sz="2400" b="1" dirty="0"/>
                    </a:p>
                  </a:txBody>
                  <a:tcPr/>
                </a:tc>
                <a:tc>
                  <a:txBody>
                    <a:bodyPr/>
                    <a:lstStyle/>
                    <a:p>
                      <a:pPr algn="ctr"/>
                      <a:r>
                        <a:rPr lang="en-IN" sz="2400" b="1" dirty="0" smtClean="0"/>
                        <a:t>Path</a:t>
                      </a:r>
                      <a:endParaRPr lang="en-IN" sz="2400" b="1" dirty="0"/>
                    </a:p>
                  </a:txBody>
                  <a:tcPr/>
                </a:tc>
                <a:tc>
                  <a:txBody>
                    <a:bodyPr/>
                    <a:lstStyle/>
                    <a:p>
                      <a:pPr algn="ctr"/>
                      <a:r>
                        <a:rPr lang="en-IN" sz="2400" b="1" dirty="0" smtClean="0"/>
                        <a:t>n1</a:t>
                      </a:r>
                      <a:endParaRPr lang="en-IN" sz="2400" b="1" dirty="0"/>
                    </a:p>
                  </a:txBody>
                  <a:tcPr/>
                </a:tc>
                <a:tc>
                  <a:txBody>
                    <a:bodyPr/>
                    <a:lstStyle/>
                    <a:p>
                      <a:pPr algn="ctr"/>
                      <a:r>
                        <a:rPr lang="en-IN" sz="2400" b="1" dirty="0" smtClean="0"/>
                        <a:t>n2</a:t>
                      </a:r>
                      <a:endParaRPr lang="en-IN" sz="2400" b="1" dirty="0"/>
                    </a:p>
                  </a:txBody>
                  <a:tcPr/>
                </a:tc>
                <a:tc>
                  <a:txBody>
                    <a:bodyPr/>
                    <a:lstStyle/>
                    <a:p>
                      <a:pPr algn="ctr"/>
                      <a:r>
                        <a:rPr lang="en-IN" sz="2400" b="1" dirty="0" smtClean="0"/>
                        <a:t>Contribution</a:t>
                      </a:r>
                      <a:endParaRPr lang="en-IN" sz="2400" b="1" dirty="0"/>
                    </a:p>
                  </a:txBody>
                  <a:tcPr/>
                </a:tc>
                <a:extLst>
                  <a:ext uri="{0D108BD9-81ED-4DB2-BD59-A6C34878D82A}">
                    <a16:rowId xmlns:a16="http://schemas.microsoft.com/office/drawing/2014/main" val="2863960756"/>
                  </a:ext>
                </a:extLst>
              </a:tr>
              <a:tr h="503382">
                <a:tc>
                  <a:txBody>
                    <a:bodyPr/>
                    <a:lstStyle/>
                    <a:p>
                      <a:pPr algn="ctr"/>
                      <a:r>
                        <a:rPr lang="en-IN" sz="2400" b="1" dirty="0" smtClean="0"/>
                        <a:t>A</a:t>
                      </a:r>
                      <a:endParaRPr lang="en-IN" sz="2400" b="1" dirty="0"/>
                    </a:p>
                  </a:txBody>
                  <a:tcPr/>
                </a:tc>
                <a:tc>
                  <a:txBody>
                    <a:bodyPr/>
                    <a:lstStyle/>
                    <a:p>
                      <a:pPr algn="ctr"/>
                      <a:r>
                        <a:rPr lang="en-IN" sz="2400" b="1" dirty="0" smtClean="0"/>
                        <a:t>     S </a:t>
                      </a:r>
                      <a:r>
                        <a:rPr lang="en-IN" sz="2400" b="1" dirty="0" smtClean="0">
                          <a:solidFill>
                            <a:srgbClr val="FF0000"/>
                          </a:solidFill>
                        </a:rPr>
                        <a:t>A</a:t>
                      </a:r>
                      <a:r>
                        <a:rPr lang="en-IN" sz="2400" b="1" dirty="0" smtClean="0"/>
                        <a:t> D</a:t>
                      </a:r>
                      <a:endParaRPr lang="en-IN" sz="2400" b="1" dirty="0"/>
                    </a:p>
                  </a:txBody>
                  <a:tcPr/>
                </a:tc>
                <a:tc>
                  <a:txBody>
                    <a:bodyPr/>
                    <a:lstStyle/>
                    <a:p>
                      <a:pPr algn="ctr"/>
                      <a:r>
                        <a:rPr lang="en-IN" sz="2400" b="1" dirty="0" smtClean="0"/>
                        <a:t>1</a:t>
                      </a:r>
                      <a:endParaRPr lang="en-IN" sz="2400" b="1" dirty="0"/>
                    </a:p>
                  </a:txBody>
                  <a:tcPr/>
                </a:tc>
                <a:tc>
                  <a:txBody>
                    <a:bodyPr/>
                    <a:lstStyle/>
                    <a:p>
                      <a:pPr algn="ctr"/>
                      <a:r>
                        <a:rPr lang="en-IN" sz="2400" b="1" dirty="0" smtClean="0"/>
                        <a:t>1</a:t>
                      </a:r>
                      <a:endParaRPr lang="en-IN" sz="2400" b="1" dirty="0"/>
                    </a:p>
                  </a:txBody>
                  <a:tcPr/>
                </a:tc>
                <a:tc>
                  <a:txBody>
                    <a:bodyPr/>
                    <a:lstStyle/>
                    <a:p>
                      <a:pPr algn="ctr"/>
                      <a:r>
                        <a:rPr lang="en-IN" sz="2400" b="1" dirty="0" smtClean="0"/>
                        <a:t>(½)1+1+1 = (½)3 </a:t>
                      </a:r>
                      <a:endParaRPr lang="en-IN" sz="2400" b="1" dirty="0"/>
                    </a:p>
                  </a:txBody>
                  <a:tcPr/>
                </a:tc>
                <a:extLst>
                  <a:ext uri="{0D108BD9-81ED-4DB2-BD59-A6C34878D82A}">
                    <a16:rowId xmlns:a16="http://schemas.microsoft.com/office/drawing/2014/main" val="3142348295"/>
                  </a:ext>
                </a:extLst>
              </a:tr>
              <a:tr h="503382">
                <a:tc>
                  <a:txBody>
                    <a:bodyPr/>
                    <a:lstStyle/>
                    <a:p>
                      <a:pPr algn="ctr"/>
                      <a:r>
                        <a:rPr lang="en-IN" sz="2400" b="1" dirty="0" smtClean="0"/>
                        <a:t>B</a:t>
                      </a:r>
                      <a:endParaRPr lang="en-IN" sz="2400" b="1" dirty="0"/>
                    </a:p>
                  </a:txBody>
                  <a:tcPr/>
                </a:tc>
                <a:tc>
                  <a:txBody>
                    <a:bodyPr/>
                    <a:lstStyle/>
                    <a:p>
                      <a:pPr algn="ctr"/>
                      <a:r>
                        <a:rPr lang="en-IN" sz="2400" b="1" dirty="0" smtClean="0"/>
                        <a:t>     S </a:t>
                      </a:r>
                      <a:r>
                        <a:rPr lang="en-IN" sz="2400" b="1" dirty="0" smtClean="0">
                          <a:solidFill>
                            <a:srgbClr val="FF0000"/>
                          </a:solidFill>
                        </a:rPr>
                        <a:t>B</a:t>
                      </a:r>
                      <a:r>
                        <a:rPr lang="en-IN" sz="2400" b="1" dirty="0" smtClean="0"/>
                        <a:t> D</a:t>
                      </a:r>
                      <a:endParaRPr lang="en-IN" sz="2400" b="1" dirty="0"/>
                    </a:p>
                  </a:txBody>
                  <a:tcPr/>
                </a:tc>
                <a:tc>
                  <a:txBody>
                    <a:bodyPr/>
                    <a:lstStyle/>
                    <a:p>
                      <a:pPr algn="ctr"/>
                      <a:r>
                        <a:rPr lang="en-IN" sz="2400" b="1" dirty="0" smtClean="0"/>
                        <a:t>1</a:t>
                      </a:r>
                      <a:endParaRPr lang="en-IN" sz="2400" b="1" dirty="0"/>
                    </a:p>
                  </a:txBody>
                  <a:tcPr/>
                </a:tc>
                <a:tc>
                  <a:txBody>
                    <a:bodyPr/>
                    <a:lstStyle/>
                    <a:p>
                      <a:pPr algn="ctr"/>
                      <a:r>
                        <a:rPr lang="en-IN" sz="2400" b="1" dirty="0" smtClean="0"/>
                        <a:t>1</a:t>
                      </a:r>
                      <a:endParaRPr lang="en-IN" sz="2400" b="1" dirty="0"/>
                    </a:p>
                  </a:txBody>
                  <a:tcPr/>
                </a:tc>
                <a:tc>
                  <a:txBody>
                    <a:bodyPr/>
                    <a:lstStyle/>
                    <a:p>
                      <a:pPr algn="ctr"/>
                      <a:r>
                        <a:rPr lang="en-IN" sz="2400" b="1" dirty="0" smtClean="0"/>
                        <a:t>(½)1+1+1 = (½)3</a:t>
                      </a:r>
                      <a:endParaRPr lang="en-IN" sz="2400" b="1" dirty="0"/>
                    </a:p>
                  </a:txBody>
                  <a:tcPr/>
                </a:tc>
                <a:extLst>
                  <a:ext uri="{0D108BD9-81ED-4DB2-BD59-A6C34878D82A}">
                    <a16:rowId xmlns:a16="http://schemas.microsoft.com/office/drawing/2014/main" val="64625059"/>
                  </a:ext>
                </a:extLst>
              </a:tr>
              <a:tr h="503382">
                <a:tc>
                  <a:txBody>
                    <a:bodyPr/>
                    <a:lstStyle/>
                    <a:p>
                      <a:pPr algn="ctr"/>
                      <a:endParaRPr lang="en-IN" sz="2400" b="1" dirty="0"/>
                    </a:p>
                  </a:txBody>
                  <a:tcPr/>
                </a:tc>
                <a:tc>
                  <a:txBody>
                    <a:bodyPr/>
                    <a:lstStyle/>
                    <a:p>
                      <a:pPr algn="ctr"/>
                      <a:r>
                        <a:rPr lang="en-IN" sz="2400" b="1" dirty="0" smtClean="0"/>
                        <a:t>TOTAL =</a:t>
                      </a:r>
                      <a:endParaRPr lang="en-IN" sz="2400" b="1" dirty="0"/>
                    </a:p>
                  </a:txBody>
                  <a:tcPr/>
                </a:tc>
                <a:tc>
                  <a:txBody>
                    <a:bodyPr/>
                    <a:lstStyle/>
                    <a:p>
                      <a:pPr algn="ctr"/>
                      <a:endParaRPr lang="en-IN" sz="2400" b="1" dirty="0"/>
                    </a:p>
                  </a:txBody>
                  <a:tcPr/>
                </a:tc>
                <a:tc>
                  <a:txBody>
                    <a:bodyPr/>
                    <a:lstStyle/>
                    <a:p>
                      <a:pPr algn="ctr"/>
                      <a:endParaRPr lang="en-IN" sz="2400" b="1" dirty="0"/>
                    </a:p>
                  </a:txBody>
                  <a:tcPr/>
                </a:tc>
                <a:tc>
                  <a:txBody>
                    <a:bodyPr/>
                    <a:lstStyle/>
                    <a:p>
                      <a:pPr algn="ctr"/>
                      <a:r>
                        <a:rPr lang="en-IN" sz="2400" b="1" dirty="0" smtClean="0"/>
                        <a:t>(½)3  +</a:t>
                      </a:r>
                      <a:r>
                        <a:rPr lang="en-IN" sz="2400" b="1" baseline="0" dirty="0" smtClean="0"/>
                        <a:t> </a:t>
                      </a:r>
                      <a:r>
                        <a:rPr lang="en-IN" sz="2400" b="1" dirty="0" smtClean="0"/>
                        <a:t>(½)3</a:t>
                      </a:r>
                      <a:endParaRPr lang="en-IN" sz="2400" b="1" dirty="0"/>
                    </a:p>
                  </a:txBody>
                  <a:tcPr/>
                </a:tc>
                <a:extLst>
                  <a:ext uri="{0D108BD9-81ED-4DB2-BD59-A6C34878D82A}">
                    <a16:rowId xmlns:a16="http://schemas.microsoft.com/office/drawing/2014/main" val="3390889110"/>
                  </a:ext>
                </a:extLst>
              </a:tr>
            </a:tbl>
          </a:graphicData>
        </a:graphic>
      </p:graphicFrame>
      <p:cxnSp>
        <p:nvCxnSpPr>
          <p:cNvPr id="13" name="Straight Arrow Connector 12"/>
          <p:cNvCxnSpPr/>
          <p:nvPr/>
        </p:nvCxnSpPr>
        <p:spPr>
          <a:xfrm flipH="1" flipV="1">
            <a:off x="3269673" y="2951018"/>
            <a:ext cx="1233054" cy="9421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158837" y="2951018"/>
            <a:ext cx="1343890" cy="9421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1920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7819"/>
          </a:xfrm>
        </p:spPr>
        <p:txBody>
          <a:bodyPr>
            <a:normAutofit/>
          </a:bodyPr>
          <a:lstStyle/>
          <a:p>
            <a:pPr algn="ctr"/>
            <a:r>
              <a:rPr lang="en-IN" sz="3200" b="1" dirty="0" smtClean="0">
                <a:solidFill>
                  <a:srgbClr val="FF0000"/>
                </a:solidFill>
                <a:latin typeface="Comic Sans MS" panose="030F0702030302020204" pitchFamily="66" charset="0"/>
              </a:rPr>
              <a:t>Estimation of Inbreeding Coefficient</a:t>
            </a:r>
            <a:endParaRPr lang="en-IN"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838200" y="1052944"/>
            <a:ext cx="10515600" cy="5124019"/>
          </a:xfrm>
        </p:spPr>
        <p:txBody>
          <a:bodyPr>
            <a:normAutofit/>
          </a:bodyPr>
          <a:lstStyle/>
          <a:p>
            <a:pPr marL="0" indent="0">
              <a:buNone/>
            </a:pPr>
            <a:r>
              <a:rPr lang="en-IN" sz="3200" dirty="0" smtClean="0">
                <a:latin typeface="Comic Sans MS" panose="030F0702030302020204" pitchFamily="66" charset="0"/>
              </a:rPr>
              <a:t>Exercise No. 3. </a:t>
            </a:r>
          </a:p>
          <a:p>
            <a:pPr marL="0" indent="0">
              <a:buNone/>
            </a:pPr>
            <a:r>
              <a:rPr lang="en-IN" dirty="0" smtClean="0">
                <a:latin typeface="Comic Sans MS" panose="030F0702030302020204" pitchFamily="66" charset="0"/>
              </a:rPr>
              <a:t>Estimate the inbreeding coefficient of an individual X (F</a:t>
            </a:r>
            <a:r>
              <a:rPr lang="en-IN" baseline="-25000" dirty="0" smtClean="0">
                <a:latin typeface="Comic Sans MS" panose="030F0702030302020204" pitchFamily="66" charset="0"/>
              </a:rPr>
              <a:t>X</a:t>
            </a:r>
            <a:r>
              <a:rPr lang="en-IN" dirty="0" smtClean="0">
                <a:latin typeface="Comic Sans MS" panose="030F0702030302020204" pitchFamily="66" charset="0"/>
              </a:rPr>
              <a:t>) from the following pedigree of sire - daughter mating. </a:t>
            </a:r>
            <a:endParaRPr lang="en-IN" sz="3200" dirty="0" smtClean="0">
              <a:latin typeface="Comic Sans MS" panose="030F0702030302020204" pitchFamily="66" charset="0"/>
            </a:endParaRP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S				</a:t>
            </a:r>
          </a:p>
          <a:p>
            <a:pPr marL="0" indent="0">
              <a:buNone/>
            </a:pPr>
            <a:r>
              <a:rPr lang="en-IN" sz="3200" dirty="0" smtClean="0">
                <a:latin typeface="Comic Sans MS" panose="030F0702030302020204" pitchFamily="66" charset="0"/>
              </a:rPr>
              <a:t>				</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X		D</a:t>
            </a:r>
          </a:p>
          <a:p>
            <a:pPr marL="0" indent="0">
              <a:buNone/>
            </a:pPr>
            <a:r>
              <a:rPr lang="en-IN" sz="3200" dirty="0" smtClean="0">
                <a:latin typeface="Comic Sans MS" panose="030F0702030302020204" pitchFamily="66" charset="0"/>
              </a:rPr>
              <a:t>F</a:t>
            </a:r>
            <a:r>
              <a:rPr lang="en-IN" sz="3200" baseline="-25000" dirty="0" smtClean="0">
                <a:latin typeface="Comic Sans MS" panose="030F0702030302020204" pitchFamily="66" charset="0"/>
              </a:rPr>
              <a:t>X</a:t>
            </a:r>
            <a:r>
              <a:rPr lang="en-IN" sz="3200" dirty="0" smtClean="0">
                <a:latin typeface="Comic Sans MS" panose="030F0702030302020204" pitchFamily="66" charset="0"/>
              </a:rPr>
              <a:t> = ∑(½)</a:t>
            </a:r>
            <a:r>
              <a:rPr lang="en-IN" sz="3200" baseline="30000" dirty="0" smtClean="0">
                <a:latin typeface="Comic Sans MS" panose="030F0702030302020204" pitchFamily="66" charset="0"/>
              </a:rPr>
              <a:t>n1+n2+1</a:t>
            </a:r>
            <a:r>
              <a:rPr lang="en-IN" sz="3200" dirty="0" smtClean="0">
                <a:latin typeface="Comic Sans MS" panose="030F0702030302020204" pitchFamily="66" charset="0"/>
              </a:rPr>
              <a:t> (1+F</a:t>
            </a:r>
            <a:r>
              <a:rPr lang="en-IN" sz="3200" baseline="-25000" dirty="0" smtClean="0">
                <a:latin typeface="Comic Sans MS" panose="030F0702030302020204" pitchFamily="66" charset="0"/>
              </a:rPr>
              <a:t>A</a:t>
            </a:r>
            <a:r>
              <a:rPr lang="en-IN" sz="3200" dirty="0" smtClean="0">
                <a:latin typeface="Comic Sans MS" panose="030F0702030302020204" pitchFamily="66" charset="0"/>
              </a:rPr>
              <a:t>)</a:t>
            </a:r>
          </a:p>
          <a:p>
            <a:pPr marL="0" indent="0">
              <a:buNone/>
            </a:pPr>
            <a:r>
              <a:rPr lang="en-IN" sz="3200" dirty="0" smtClean="0">
                <a:latin typeface="Comic Sans MS" panose="030F0702030302020204" pitchFamily="66" charset="0"/>
              </a:rPr>
              <a:t>     = (½)</a:t>
            </a:r>
            <a:r>
              <a:rPr lang="en-IN" sz="3200" baseline="30000" dirty="0" smtClean="0">
                <a:latin typeface="Comic Sans MS" panose="030F0702030302020204" pitchFamily="66" charset="0"/>
              </a:rPr>
              <a:t>2</a:t>
            </a:r>
            <a:r>
              <a:rPr lang="en-IN" sz="3200" dirty="0" smtClean="0">
                <a:latin typeface="Comic Sans MS" panose="030F0702030302020204" pitchFamily="66" charset="0"/>
              </a:rPr>
              <a:t>  = 1/4 = 0.25 or 25%</a:t>
            </a:r>
            <a:r>
              <a:rPr lang="en-IN" sz="3200" dirty="0">
                <a:latin typeface="Comic Sans MS" panose="030F0702030302020204" pitchFamily="66" charset="0"/>
              </a:rPr>
              <a:t>	</a:t>
            </a:r>
            <a:endParaRPr lang="en-IN" sz="3200" dirty="0" smtClean="0">
              <a:latin typeface="Comic Sans MS" panose="030F0702030302020204" pitchFamily="66" charset="0"/>
            </a:endParaRPr>
          </a:p>
        </p:txBody>
      </p:sp>
      <p:cxnSp>
        <p:nvCxnSpPr>
          <p:cNvPr id="5" name="Straight Arrow Connector 4"/>
          <p:cNvCxnSpPr/>
          <p:nvPr/>
        </p:nvCxnSpPr>
        <p:spPr>
          <a:xfrm>
            <a:off x="3851564" y="2951018"/>
            <a:ext cx="0" cy="6373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327564" y="2951018"/>
            <a:ext cx="1191498" cy="7620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2327564" y="3865418"/>
            <a:ext cx="1274628" cy="277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445528968"/>
              </p:ext>
            </p:extLst>
          </p:nvPr>
        </p:nvGraphicFramePr>
        <p:xfrm>
          <a:off x="5500253" y="2715490"/>
          <a:ext cx="6123710" cy="1510146"/>
        </p:xfrm>
        <a:graphic>
          <a:graphicData uri="http://schemas.openxmlformats.org/drawingml/2006/table">
            <a:tbl>
              <a:tblPr firstRow="1" bandRow="1">
                <a:tableStyleId>{5C22544A-7EE6-4342-B048-85BDC9FD1C3A}</a:tableStyleId>
              </a:tblPr>
              <a:tblGrid>
                <a:gridCol w="734292">
                  <a:extLst>
                    <a:ext uri="{9D8B030D-6E8A-4147-A177-3AD203B41FA5}">
                      <a16:colId xmlns:a16="http://schemas.microsoft.com/office/drawing/2014/main" val="2673660388"/>
                    </a:ext>
                  </a:extLst>
                </a:gridCol>
                <a:gridCol w="1715192">
                  <a:extLst>
                    <a:ext uri="{9D8B030D-6E8A-4147-A177-3AD203B41FA5}">
                      <a16:colId xmlns:a16="http://schemas.microsoft.com/office/drawing/2014/main" val="3590793775"/>
                    </a:ext>
                  </a:extLst>
                </a:gridCol>
                <a:gridCol w="570808">
                  <a:extLst>
                    <a:ext uri="{9D8B030D-6E8A-4147-A177-3AD203B41FA5}">
                      <a16:colId xmlns:a16="http://schemas.microsoft.com/office/drawing/2014/main" val="3247886045"/>
                    </a:ext>
                  </a:extLst>
                </a:gridCol>
                <a:gridCol w="609600">
                  <a:extLst>
                    <a:ext uri="{9D8B030D-6E8A-4147-A177-3AD203B41FA5}">
                      <a16:colId xmlns:a16="http://schemas.microsoft.com/office/drawing/2014/main" val="3504912630"/>
                    </a:ext>
                  </a:extLst>
                </a:gridCol>
                <a:gridCol w="2493818">
                  <a:extLst>
                    <a:ext uri="{9D8B030D-6E8A-4147-A177-3AD203B41FA5}">
                      <a16:colId xmlns:a16="http://schemas.microsoft.com/office/drawing/2014/main" val="72102933"/>
                    </a:ext>
                  </a:extLst>
                </a:gridCol>
              </a:tblGrid>
              <a:tr h="503382">
                <a:tc>
                  <a:txBody>
                    <a:bodyPr/>
                    <a:lstStyle/>
                    <a:p>
                      <a:pPr algn="ctr"/>
                      <a:r>
                        <a:rPr lang="en-IN" sz="2400" b="1" dirty="0" smtClean="0"/>
                        <a:t>CA</a:t>
                      </a:r>
                      <a:endParaRPr lang="en-IN" sz="2400" b="1" dirty="0"/>
                    </a:p>
                  </a:txBody>
                  <a:tcPr/>
                </a:tc>
                <a:tc>
                  <a:txBody>
                    <a:bodyPr/>
                    <a:lstStyle/>
                    <a:p>
                      <a:pPr algn="ctr"/>
                      <a:r>
                        <a:rPr lang="en-IN" sz="2400" b="1" dirty="0" smtClean="0"/>
                        <a:t>Path</a:t>
                      </a:r>
                      <a:endParaRPr lang="en-IN" sz="2400" b="1" dirty="0"/>
                    </a:p>
                  </a:txBody>
                  <a:tcPr/>
                </a:tc>
                <a:tc>
                  <a:txBody>
                    <a:bodyPr/>
                    <a:lstStyle/>
                    <a:p>
                      <a:pPr algn="ctr"/>
                      <a:r>
                        <a:rPr lang="en-IN" sz="2400" b="1" dirty="0" smtClean="0"/>
                        <a:t>n1</a:t>
                      </a:r>
                      <a:endParaRPr lang="en-IN" sz="2400" b="1" dirty="0"/>
                    </a:p>
                  </a:txBody>
                  <a:tcPr/>
                </a:tc>
                <a:tc>
                  <a:txBody>
                    <a:bodyPr/>
                    <a:lstStyle/>
                    <a:p>
                      <a:pPr algn="ctr"/>
                      <a:r>
                        <a:rPr lang="en-IN" sz="2400" b="1" dirty="0" smtClean="0"/>
                        <a:t>n2</a:t>
                      </a:r>
                      <a:endParaRPr lang="en-IN" sz="2400" b="1" dirty="0"/>
                    </a:p>
                  </a:txBody>
                  <a:tcPr/>
                </a:tc>
                <a:tc>
                  <a:txBody>
                    <a:bodyPr/>
                    <a:lstStyle/>
                    <a:p>
                      <a:pPr algn="ctr"/>
                      <a:r>
                        <a:rPr lang="en-IN" sz="2400" b="1" dirty="0" smtClean="0"/>
                        <a:t>Contribution</a:t>
                      </a:r>
                      <a:endParaRPr lang="en-IN" sz="2400" b="1" dirty="0"/>
                    </a:p>
                  </a:txBody>
                  <a:tcPr/>
                </a:tc>
                <a:extLst>
                  <a:ext uri="{0D108BD9-81ED-4DB2-BD59-A6C34878D82A}">
                    <a16:rowId xmlns:a16="http://schemas.microsoft.com/office/drawing/2014/main" val="2863960756"/>
                  </a:ext>
                </a:extLst>
              </a:tr>
              <a:tr h="503382">
                <a:tc>
                  <a:txBody>
                    <a:bodyPr/>
                    <a:lstStyle/>
                    <a:p>
                      <a:pPr algn="ctr"/>
                      <a:r>
                        <a:rPr lang="en-IN" sz="2400" b="1" dirty="0" smtClean="0"/>
                        <a:t>S</a:t>
                      </a:r>
                      <a:endParaRPr lang="en-IN" sz="2400" b="1" dirty="0"/>
                    </a:p>
                  </a:txBody>
                  <a:tcPr/>
                </a:tc>
                <a:tc>
                  <a:txBody>
                    <a:bodyPr/>
                    <a:lstStyle/>
                    <a:p>
                      <a:pPr algn="ctr"/>
                      <a:r>
                        <a:rPr lang="en-IN" sz="2400" b="1" dirty="0" smtClean="0"/>
                        <a:t>        </a:t>
                      </a:r>
                      <a:r>
                        <a:rPr lang="en-IN" sz="2400" b="1" dirty="0" smtClean="0">
                          <a:solidFill>
                            <a:srgbClr val="FF0000"/>
                          </a:solidFill>
                        </a:rPr>
                        <a:t>S</a:t>
                      </a:r>
                      <a:r>
                        <a:rPr lang="en-IN" sz="2400" b="1" dirty="0" smtClean="0"/>
                        <a:t>        D</a:t>
                      </a:r>
                      <a:endParaRPr lang="en-IN" sz="2400" b="1" dirty="0"/>
                    </a:p>
                  </a:txBody>
                  <a:tcPr/>
                </a:tc>
                <a:tc>
                  <a:txBody>
                    <a:bodyPr/>
                    <a:lstStyle/>
                    <a:p>
                      <a:pPr algn="ctr"/>
                      <a:r>
                        <a:rPr lang="en-IN" sz="2400" b="1" dirty="0" smtClean="0"/>
                        <a:t>0</a:t>
                      </a:r>
                      <a:endParaRPr lang="en-IN" sz="2400" b="1" dirty="0"/>
                    </a:p>
                  </a:txBody>
                  <a:tcPr/>
                </a:tc>
                <a:tc>
                  <a:txBody>
                    <a:bodyPr/>
                    <a:lstStyle/>
                    <a:p>
                      <a:pPr algn="ctr"/>
                      <a:r>
                        <a:rPr lang="en-IN" sz="2400" b="1" dirty="0" smtClean="0"/>
                        <a:t>1</a:t>
                      </a:r>
                      <a:endParaRPr lang="en-IN" sz="2400" b="1" dirty="0"/>
                    </a:p>
                  </a:txBody>
                  <a:tcPr/>
                </a:tc>
                <a:tc>
                  <a:txBody>
                    <a:bodyPr/>
                    <a:lstStyle/>
                    <a:p>
                      <a:pPr algn="ctr"/>
                      <a:r>
                        <a:rPr lang="en-IN" sz="2400" b="1" dirty="0" smtClean="0"/>
                        <a:t>(½)0+1+1 = (½)2 </a:t>
                      </a:r>
                      <a:endParaRPr lang="en-IN" sz="2400" b="1" dirty="0"/>
                    </a:p>
                  </a:txBody>
                  <a:tcPr/>
                </a:tc>
                <a:extLst>
                  <a:ext uri="{0D108BD9-81ED-4DB2-BD59-A6C34878D82A}">
                    <a16:rowId xmlns:a16="http://schemas.microsoft.com/office/drawing/2014/main" val="3142348295"/>
                  </a:ext>
                </a:extLst>
              </a:tr>
              <a:tr h="503382">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64625059"/>
                  </a:ext>
                </a:extLst>
              </a:tr>
            </a:tbl>
          </a:graphicData>
        </a:graphic>
      </p:graphicFrame>
      <p:cxnSp>
        <p:nvCxnSpPr>
          <p:cNvPr id="16" name="Straight Arrow Connector 15"/>
          <p:cNvCxnSpPr/>
          <p:nvPr/>
        </p:nvCxnSpPr>
        <p:spPr>
          <a:xfrm>
            <a:off x="7148947" y="3463636"/>
            <a:ext cx="374073" cy="1385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5764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7819"/>
          </a:xfrm>
        </p:spPr>
        <p:txBody>
          <a:bodyPr>
            <a:normAutofit/>
          </a:bodyPr>
          <a:lstStyle/>
          <a:p>
            <a:pPr algn="ctr"/>
            <a:r>
              <a:rPr lang="en-IN" sz="3200" b="1" dirty="0" smtClean="0">
                <a:solidFill>
                  <a:srgbClr val="FF0000"/>
                </a:solidFill>
                <a:latin typeface="Comic Sans MS" panose="030F0702030302020204" pitchFamily="66" charset="0"/>
              </a:rPr>
              <a:t>Estimation of Inbreeding Coefficient</a:t>
            </a:r>
            <a:endParaRPr lang="en-IN"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838200" y="1052944"/>
            <a:ext cx="10931236" cy="5124019"/>
          </a:xfrm>
          <a:ln w="38100">
            <a:solidFill>
              <a:schemeClr val="tx1"/>
            </a:solidFill>
          </a:ln>
        </p:spPr>
        <p:txBody>
          <a:bodyPr>
            <a:normAutofit/>
          </a:bodyPr>
          <a:lstStyle/>
          <a:p>
            <a:pPr marL="0" indent="0">
              <a:buNone/>
            </a:pPr>
            <a:r>
              <a:rPr lang="en-IN" dirty="0" smtClean="0">
                <a:latin typeface="Comic Sans MS" panose="030F0702030302020204" pitchFamily="66" charset="0"/>
              </a:rPr>
              <a:t>Exercise No. 4. </a:t>
            </a:r>
          </a:p>
          <a:p>
            <a:pPr marL="0" indent="0">
              <a:buNone/>
            </a:pPr>
            <a:r>
              <a:rPr lang="en-IN" dirty="0" smtClean="0">
                <a:latin typeface="Comic Sans MS" panose="030F0702030302020204" pitchFamily="66" charset="0"/>
              </a:rPr>
              <a:t>Estimate the inbreeding coefficient of an individual X (F</a:t>
            </a:r>
            <a:r>
              <a:rPr lang="en-IN" baseline="-25000" dirty="0" smtClean="0">
                <a:latin typeface="Comic Sans MS" panose="030F0702030302020204" pitchFamily="66" charset="0"/>
              </a:rPr>
              <a:t>X</a:t>
            </a:r>
            <a:r>
              <a:rPr lang="en-IN" dirty="0" smtClean="0">
                <a:latin typeface="Comic Sans MS" panose="030F0702030302020204" pitchFamily="66" charset="0"/>
              </a:rPr>
              <a:t>) from the following pedigree diagram. </a:t>
            </a:r>
          </a:p>
          <a:p>
            <a:pPr marL="0" indent="0">
              <a:buNone/>
            </a:pPr>
            <a:r>
              <a:rPr lang="en-IN" dirty="0">
                <a:latin typeface="Comic Sans MS" panose="030F0702030302020204" pitchFamily="66" charset="0"/>
              </a:rPr>
              <a:t>	</a:t>
            </a:r>
            <a:r>
              <a:rPr lang="en-IN" dirty="0" smtClean="0">
                <a:latin typeface="Comic Sans MS" panose="030F0702030302020204" pitchFamily="66" charset="0"/>
              </a:rPr>
              <a:t>S		1			</a:t>
            </a:r>
          </a:p>
          <a:p>
            <a:pPr marL="0" indent="0">
              <a:buNone/>
            </a:pPr>
            <a:r>
              <a:rPr lang="en-IN" dirty="0" smtClean="0">
                <a:latin typeface="Comic Sans MS" panose="030F0702030302020204" pitchFamily="66" charset="0"/>
              </a:rPr>
              <a:t>X		A		3</a:t>
            </a:r>
          </a:p>
          <a:p>
            <a:pPr marL="0" indent="0">
              <a:buNone/>
            </a:pPr>
            <a:r>
              <a:rPr lang="en-IN" dirty="0">
                <a:latin typeface="Comic Sans MS" panose="030F0702030302020204" pitchFamily="66" charset="0"/>
              </a:rPr>
              <a:t>	</a:t>
            </a:r>
            <a:r>
              <a:rPr lang="en-IN" dirty="0" smtClean="0">
                <a:latin typeface="Comic Sans MS" panose="030F0702030302020204" pitchFamily="66" charset="0"/>
              </a:rPr>
              <a:t>D 		2</a:t>
            </a:r>
          </a:p>
          <a:p>
            <a:pPr marL="0" indent="0">
              <a:buNone/>
            </a:pPr>
            <a:r>
              <a:rPr lang="en-IN" dirty="0" smtClean="0">
                <a:latin typeface="Comic Sans MS" panose="030F0702030302020204" pitchFamily="66" charset="0"/>
              </a:rPr>
              <a:t>F</a:t>
            </a:r>
            <a:r>
              <a:rPr lang="en-IN" sz="3200" b="1" baseline="-25000" dirty="0" smtClean="0">
                <a:latin typeface="Comic Sans MS" panose="030F0702030302020204" pitchFamily="66" charset="0"/>
              </a:rPr>
              <a:t>A</a:t>
            </a:r>
            <a:r>
              <a:rPr lang="en-IN" dirty="0" smtClean="0">
                <a:latin typeface="Comic Sans MS" panose="030F0702030302020204" pitchFamily="66" charset="0"/>
              </a:rPr>
              <a:t> = ∑(½)</a:t>
            </a:r>
            <a:r>
              <a:rPr lang="en-IN" b="1" baseline="30000" dirty="0" smtClean="0">
                <a:latin typeface="Comic Sans MS" panose="030F0702030302020204" pitchFamily="66" charset="0"/>
              </a:rPr>
              <a:t>n1+n2+1</a:t>
            </a:r>
            <a:r>
              <a:rPr lang="en-IN" dirty="0" smtClean="0">
                <a:latin typeface="Comic Sans MS" panose="030F0702030302020204" pitchFamily="66" charset="0"/>
              </a:rPr>
              <a:t> (1+F</a:t>
            </a:r>
            <a:r>
              <a:rPr lang="en-IN" sz="3200" b="1" baseline="-25000" dirty="0" smtClean="0">
                <a:latin typeface="Comic Sans MS" panose="030F0702030302020204" pitchFamily="66" charset="0"/>
              </a:rPr>
              <a:t>3</a:t>
            </a:r>
            <a:r>
              <a:rPr lang="en-IN" dirty="0" smtClean="0">
                <a:latin typeface="Comic Sans MS" panose="030F0702030302020204" pitchFamily="66" charset="0"/>
              </a:rPr>
              <a:t>)		</a:t>
            </a:r>
          </a:p>
          <a:p>
            <a:pPr marL="0" indent="0">
              <a:buNone/>
            </a:pPr>
            <a:r>
              <a:rPr lang="en-IN" dirty="0" smtClean="0">
                <a:latin typeface="Comic Sans MS" panose="030F0702030302020204" pitchFamily="66" charset="0"/>
              </a:rPr>
              <a:t>     = (½)3  = 1/8  </a:t>
            </a:r>
          </a:p>
          <a:p>
            <a:pPr marL="0" indent="0">
              <a:buNone/>
            </a:pPr>
            <a:r>
              <a:rPr lang="en-IN" dirty="0" err="1" smtClean="0">
                <a:latin typeface="Comic Sans MS" panose="030F0702030302020204" pitchFamily="66" charset="0"/>
              </a:rPr>
              <a:t>F</a:t>
            </a:r>
            <a:r>
              <a:rPr lang="en-IN" sz="3200" b="1" baseline="-25000" dirty="0" err="1" smtClean="0">
                <a:latin typeface="Comic Sans MS" panose="030F0702030302020204" pitchFamily="66" charset="0"/>
              </a:rPr>
              <a:t>x</a:t>
            </a:r>
            <a:r>
              <a:rPr lang="en-IN" dirty="0" smtClean="0">
                <a:latin typeface="Comic Sans MS" panose="030F0702030302020204" pitchFamily="66" charset="0"/>
              </a:rPr>
              <a:t> </a:t>
            </a:r>
            <a:r>
              <a:rPr lang="en-IN" dirty="0">
                <a:latin typeface="Comic Sans MS" panose="030F0702030302020204" pitchFamily="66" charset="0"/>
              </a:rPr>
              <a:t>= ∑(½)</a:t>
            </a:r>
            <a:r>
              <a:rPr lang="en-IN" b="1" baseline="30000" dirty="0">
                <a:latin typeface="Comic Sans MS" panose="030F0702030302020204" pitchFamily="66" charset="0"/>
              </a:rPr>
              <a:t>n1+n2+1</a:t>
            </a:r>
            <a:r>
              <a:rPr lang="en-IN" dirty="0">
                <a:latin typeface="Comic Sans MS" panose="030F0702030302020204" pitchFamily="66" charset="0"/>
              </a:rPr>
              <a:t> (</a:t>
            </a:r>
            <a:r>
              <a:rPr lang="en-IN" dirty="0" smtClean="0">
                <a:latin typeface="Comic Sans MS" panose="030F0702030302020204" pitchFamily="66" charset="0"/>
              </a:rPr>
              <a:t>1+F</a:t>
            </a:r>
            <a:r>
              <a:rPr lang="en-IN" sz="3200" b="1" baseline="-25000" dirty="0" smtClean="0">
                <a:latin typeface="Comic Sans MS" panose="030F0702030302020204" pitchFamily="66" charset="0"/>
              </a:rPr>
              <a:t>A</a:t>
            </a:r>
            <a:r>
              <a:rPr lang="en-IN" dirty="0" smtClean="0">
                <a:latin typeface="Comic Sans MS" panose="030F0702030302020204" pitchFamily="66" charset="0"/>
              </a:rPr>
              <a:t>)</a:t>
            </a:r>
          </a:p>
          <a:p>
            <a:pPr marL="0" indent="0">
              <a:buNone/>
            </a:pPr>
            <a:r>
              <a:rPr lang="en-IN" sz="3200" dirty="0" smtClean="0">
                <a:latin typeface="Comic Sans MS" panose="030F0702030302020204" pitchFamily="66" charset="0"/>
              </a:rPr>
              <a:t>   </a:t>
            </a:r>
            <a:r>
              <a:rPr lang="en-IN" dirty="0" smtClean="0">
                <a:latin typeface="Comic Sans MS" panose="030F0702030302020204" pitchFamily="66" charset="0"/>
              </a:rPr>
              <a:t> =</a:t>
            </a:r>
            <a:r>
              <a:rPr lang="en-IN" sz="2400" dirty="0" smtClean="0">
                <a:latin typeface="Comic Sans MS" panose="030F0702030302020204" pitchFamily="66" charset="0"/>
              </a:rPr>
              <a:t>(½)3(1+1/8) = 1/8(8+1)/8 = 1/8(9/8) = 9/64 =</a:t>
            </a:r>
            <a:r>
              <a:rPr lang="en-IN" sz="2400" dirty="0" smtClean="0">
                <a:solidFill>
                  <a:srgbClr val="FF0000"/>
                </a:solidFill>
                <a:latin typeface="Comic Sans MS" panose="030F0702030302020204" pitchFamily="66" charset="0"/>
              </a:rPr>
              <a:t>0.1406</a:t>
            </a:r>
            <a:r>
              <a:rPr lang="en-IN" sz="2400" dirty="0" smtClean="0">
                <a:latin typeface="Comic Sans MS" panose="030F0702030302020204" pitchFamily="66" charset="0"/>
              </a:rPr>
              <a:t> = </a:t>
            </a:r>
            <a:r>
              <a:rPr lang="en-IN" sz="2400" dirty="0" smtClean="0">
                <a:solidFill>
                  <a:srgbClr val="FF0000"/>
                </a:solidFill>
                <a:latin typeface="Comic Sans MS" panose="030F0702030302020204" pitchFamily="66" charset="0"/>
              </a:rPr>
              <a:t>14.06%</a:t>
            </a:r>
            <a:endParaRPr lang="en-IN" sz="3200" dirty="0" smtClean="0">
              <a:solidFill>
                <a:srgbClr val="FF0000"/>
              </a:solidFill>
              <a:latin typeface="Comic Sans MS" panose="030F0702030302020204" pitchFamily="66" charset="0"/>
            </a:endParaRPr>
          </a:p>
        </p:txBody>
      </p:sp>
      <p:cxnSp>
        <p:nvCxnSpPr>
          <p:cNvPr id="5" name="Straight Arrow Connector 4"/>
          <p:cNvCxnSpPr/>
          <p:nvPr/>
        </p:nvCxnSpPr>
        <p:spPr>
          <a:xfrm flipH="1" flipV="1">
            <a:off x="2078180" y="2660072"/>
            <a:ext cx="762002" cy="4294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2078181" y="3311236"/>
            <a:ext cx="595746" cy="31865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1219200" y="2715490"/>
            <a:ext cx="637311" cy="3740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1246907" y="3186535"/>
            <a:ext cx="609604" cy="44335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4030309184"/>
              </p:ext>
            </p:extLst>
          </p:nvPr>
        </p:nvGraphicFramePr>
        <p:xfrm>
          <a:off x="5173517" y="2715490"/>
          <a:ext cx="6595920" cy="1021542"/>
        </p:xfrm>
        <a:graphic>
          <a:graphicData uri="http://schemas.openxmlformats.org/drawingml/2006/table">
            <a:tbl>
              <a:tblPr firstRow="1" bandRow="1">
                <a:tableStyleId>{5C22544A-7EE6-4342-B048-85BDC9FD1C3A}</a:tableStyleId>
              </a:tblPr>
              <a:tblGrid>
                <a:gridCol w="562032">
                  <a:extLst>
                    <a:ext uri="{9D8B030D-6E8A-4147-A177-3AD203B41FA5}">
                      <a16:colId xmlns:a16="http://schemas.microsoft.com/office/drawing/2014/main" val="2673660388"/>
                    </a:ext>
                  </a:extLst>
                </a:gridCol>
                <a:gridCol w="1583146">
                  <a:extLst>
                    <a:ext uri="{9D8B030D-6E8A-4147-A177-3AD203B41FA5}">
                      <a16:colId xmlns:a16="http://schemas.microsoft.com/office/drawing/2014/main" val="3590793775"/>
                    </a:ext>
                  </a:extLst>
                </a:gridCol>
                <a:gridCol w="806653">
                  <a:extLst>
                    <a:ext uri="{9D8B030D-6E8A-4147-A177-3AD203B41FA5}">
                      <a16:colId xmlns:a16="http://schemas.microsoft.com/office/drawing/2014/main" val="3247886045"/>
                    </a:ext>
                  </a:extLst>
                </a:gridCol>
                <a:gridCol w="778349">
                  <a:extLst>
                    <a:ext uri="{9D8B030D-6E8A-4147-A177-3AD203B41FA5}">
                      <a16:colId xmlns:a16="http://schemas.microsoft.com/office/drawing/2014/main" val="3504912630"/>
                    </a:ext>
                  </a:extLst>
                </a:gridCol>
                <a:gridCol w="956953">
                  <a:extLst>
                    <a:ext uri="{9D8B030D-6E8A-4147-A177-3AD203B41FA5}">
                      <a16:colId xmlns:a16="http://schemas.microsoft.com/office/drawing/2014/main" val="3728693722"/>
                    </a:ext>
                  </a:extLst>
                </a:gridCol>
                <a:gridCol w="1908787">
                  <a:extLst>
                    <a:ext uri="{9D8B030D-6E8A-4147-A177-3AD203B41FA5}">
                      <a16:colId xmlns:a16="http://schemas.microsoft.com/office/drawing/2014/main" val="72102933"/>
                    </a:ext>
                  </a:extLst>
                </a:gridCol>
              </a:tblGrid>
              <a:tr h="503382">
                <a:tc>
                  <a:txBody>
                    <a:bodyPr/>
                    <a:lstStyle/>
                    <a:p>
                      <a:pPr algn="ctr"/>
                      <a:r>
                        <a:rPr lang="en-IN" sz="2400" b="1" dirty="0" smtClean="0"/>
                        <a:t>CA</a:t>
                      </a:r>
                      <a:endParaRPr lang="en-IN" sz="2400" b="1" dirty="0"/>
                    </a:p>
                  </a:txBody>
                  <a:tcPr/>
                </a:tc>
                <a:tc>
                  <a:txBody>
                    <a:bodyPr/>
                    <a:lstStyle/>
                    <a:p>
                      <a:pPr algn="ctr"/>
                      <a:r>
                        <a:rPr lang="en-IN" sz="2400" b="1" dirty="0" smtClean="0"/>
                        <a:t>Path</a:t>
                      </a:r>
                      <a:endParaRPr lang="en-IN" sz="2400" b="1" dirty="0"/>
                    </a:p>
                  </a:txBody>
                  <a:tcPr/>
                </a:tc>
                <a:tc>
                  <a:txBody>
                    <a:bodyPr/>
                    <a:lstStyle/>
                    <a:p>
                      <a:pPr algn="ctr"/>
                      <a:r>
                        <a:rPr lang="en-IN" sz="2400" b="1" dirty="0" smtClean="0"/>
                        <a:t>n1</a:t>
                      </a:r>
                      <a:endParaRPr lang="en-IN" sz="2400" b="1" dirty="0"/>
                    </a:p>
                  </a:txBody>
                  <a:tcPr/>
                </a:tc>
                <a:tc>
                  <a:txBody>
                    <a:bodyPr/>
                    <a:lstStyle/>
                    <a:p>
                      <a:pPr algn="ctr"/>
                      <a:r>
                        <a:rPr lang="en-IN" sz="2400" b="1" dirty="0" smtClean="0"/>
                        <a:t>n2</a:t>
                      </a:r>
                      <a:endParaRPr lang="en-IN" sz="2400" b="1" dirty="0"/>
                    </a:p>
                  </a:txBody>
                  <a:tcPr/>
                </a:tc>
                <a:tc>
                  <a:txBody>
                    <a:bodyPr/>
                    <a:lstStyle/>
                    <a:p>
                      <a:pPr algn="ctr"/>
                      <a:r>
                        <a:rPr lang="en-IN" sz="2400" b="1" dirty="0" smtClean="0"/>
                        <a:t>1+F</a:t>
                      </a:r>
                      <a:r>
                        <a:rPr lang="en-IN" sz="2400" b="1" baseline="-25000" dirty="0" smtClean="0"/>
                        <a:t>A</a:t>
                      </a:r>
                      <a:endParaRPr lang="en-IN" sz="2400" b="1" baseline="-25000" dirty="0"/>
                    </a:p>
                  </a:txBody>
                  <a:tcPr/>
                </a:tc>
                <a:tc>
                  <a:txBody>
                    <a:bodyPr/>
                    <a:lstStyle/>
                    <a:p>
                      <a:pPr algn="ctr"/>
                      <a:r>
                        <a:rPr lang="en-IN" sz="2000" b="1" dirty="0" smtClean="0"/>
                        <a:t>Contribution</a:t>
                      </a:r>
                      <a:endParaRPr lang="en-IN" sz="2400" b="1" dirty="0"/>
                    </a:p>
                  </a:txBody>
                  <a:tcPr/>
                </a:tc>
                <a:extLst>
                  <a:ext uri="{0D108BD9-81ED-4DB2-BD59-A6C34878D82A}">
                    <a16:rowId xmlns:a16="http://schemas.microsoft.com/office/drawing/2014/main" val="2863960756"/>
                  </a:ext>
                </a:extLst>
              </a:tr>
              <a:tr h="503382">
                <a:tc>
                  <a:txBody>
                    <a:bodyPr/>
                    <a:lstStyle/>
                    <a:p>
                      <a:pPr algn="ctr"/>
                      <a:r>
                        <a:rPr lang="en-IN" sz="2800" b="1" dirty="0" smtClean="0">
                          <a:solidFill>
                            <a:srgbClr val="FF0000"/>
                          </a:solidFill>
                        </a:rPr>
                        <a:t>3</a:t>
                      </a:r>
                      <a:endParaRPr lang="en-IN" sz="2400" b="1" dirty="0">
                        <a:solidFill>
                          <a:srgbClr val="FF0000"/>
                        </a:solidFill>
                      </a:endParaRPr>
                    </a:p>
                  </a:txBody>
                  <a:tcPr/>
                </a:tc>
                <a:tc>
                  <a:txBody>
                    <a:bodyPr/>
                    <a:lstStyle/>
                    <a:p>
                      <a:pPr algn="ctr"/>
                      <a:r>
                        <a:rPr lang="en-IN" sz="2400" b="1" dirty="0" smtClean="0"/>
                        <a:t> 1</a:t>
                      </a:r>
                      <a:r>
                        <a:rPr lang="en-IN" sz="2400" b="1" baseline="0" dirty="0" smtClean="0"/>
                        <a:t>      </a:t>
                      </a:r>
                      <a:r>
                        <a:rPr lang="en-IN" sz="2400" b="1" dirty="0" smtClean="0">
                          <a:solidFill>
                            <a:srgbClr val="FF0000"/>
                          </a:solidFill>
                        </a:rPr>
                        <a:t>3     </a:t>
                      </a:r>
                      <a:r>
                        <a:rPr lang="en-IN" sz="2400" b="1" dirty="0" smtClean="0"/>
                        <a:t> 2</a:t>
                      </a:r>
                      <a:endParaRPr lang="en-IN" sz="2400" b="1" dirty="0"/>
                    </a:p>
                  </a:txBody>
                  <a:tcPr/>
                </a:tc>
                <a:tc>
                  <a:txBody>
                    <a:bodyPr/>
                    <a:lstStyle/>
                    <a:p>
                      <a:pPr algn="ctr"/>
                      <a:r>
                        <a:rPr lang="en-IN" sz="2400" b="1" dirty="0" smtClean="0"/>
                        <a:t>1</a:t>
                      </a:r>
                      <a:endParaRPr lang="en-IN" sz="2400" b="1" dirty="0"/>
                    </a:p>
                  </a:txBody>
                  <a:tcPr/>
                </a:tc>
                <a:tc>
                  <a:txBody>
                    <a:bodyPr/>
                    <a:lstStyle/>
                    <a:p>
                      <a:pPr algn="ctr"/>
                      <a:r>
                        <a:rPr lang="en-IN" sz="2400" b="1" dirty="0" smtClean="0"/>
                        <a:t>1</a:t>
                      </a:r>
                      <a:endParaRPr lang="en-IN" sz="2400" b="1" dirty="0"/>
                    </a:p>
                  </a:txBody>
                  <a:tcPr/>
                </a:tc>
                <a:tc>
                  <a:txBody>
                    <a:bodyPr/>
                    <a:lstStyle/>
                    <a:p>
                      <a:pPr algn="ctr"/>
                      <a:r>
                        <a:rPr lang="en-IN" sz="2400" b="1" dirty="0" smtClean="0"/>
                        <a:t>1+0</a:t>
                      </a:r>
                      <a:endParaRPr lang="en-IN" sz="2400" b="1" dirty="0"/>
                    </a:p>
                  </a:txBody>
                  <a:tcPr/>
                </a:tc>
                <a:tc>
                  <a:txBody>
                    <a:bodyPr/>
                    <a:lstStyle/>
                    <a:p>
                      <a:pPr algn="ctr"/>
                      <a:r>
                        <a:rPr lang="en-IN" sz="2000" b="1" dirty="0" smtClean="0"/>
                        <a:t>(½)1+1+1= (½)3</a:t>
                      </a:r>
                      <a:r>
                        <a:rPr lang="en-IN" sz="1800" b="1" dirty="0" smtClean="0"/>
                        <a:t> </a:t>
                      </a:r>
                      <a:endParaRPr lang="en-IN" sz="2400" b="1" dirty="0"/>
                    </a:p>
                  </a:txBody>
                  <a:tcPr/>
                </a:tc>
                <a:extLst>
                  <a:ext uri="{0D108BD9-81ED-4DB2-BD59-A6C34878D82A}">
                    <a16:rowId xmlns:a16="http://schemas.microsoft.com/office/drawing/2014/main" val="3142348295"/>
                  </a:ext>
                </a:extLst>
              </a:tr>
            </a:tbl>
          </a:graphicData>
        </a:graphic>
      </p:graphicFrame>
      <p:cxnSp>
        <p:nvCxnSpPr>
          <p:cNvPr id="20" name="Straight Arrow Connector 19"/>
          <p:cNvCxnSpPr/>
          <p:nvPr/>
        </p:nvCxnSpPr>
        <p:spPr>
          <a:xfrm flipH="1">
            <a:off x="3089564" y="2715490"/>
            <a:ext cx="568036" cy="3740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3823855" y="2715490"/>
            <a:ext cx="692727" cy="3740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3089564" y="3311236"/>
            <a:ext cx="568036" cy="31865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3934691" y="3311236"/>
            <a:ext cx="581891" cy="31865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6636309" y="3477492"/>
            <a:ext cx="34636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6054420" y="3477491"/>
            <a:ext cx="31865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4" name="Table 33"/>
          <p:cNvGraphicFramePr>
            <a:graphicFrameLocks noGrp="1"/>
          </p:cNvGraphicFramePr>
          <p:nvPr>
            <p:extLst>
              <p:ext uri="{D42A27DB-BD31-4B8C-83A1-F6EECF244321}">
                <p14:modId xmlns:p14="http://schemas.microsoft.com/office/powerpoint/2010/main" val="998951729"/>
              </p:ext>
            </p:extLst>
          </p:nvPr>
        </p:nvGraphicFramePr>
        <p:xfrm>
          <a:off x="5173517" y="4358811"/>
          <a:ext cx="6595919" cy="914400"/>
        </p:xfrm>
        <a:graphic>
          <a:graphicData uri="http://schemas.openxmlformats.org/drawingml/2006/table">
            <a:tbl>
              <a:tblPr firstRow="1" bandRow="1">
                <a:tableStyleId>{5C22544A-7EE6-4342-B048-85BDC9FD1C3A}</a:tableStyleId>
              </a:tblPr>
              <a:tblGrid>
                <a:gridCol w="622265">
                  <a:extLst>
                    <a:ext uri="{9D8B030D-6E8A-4147-A177-3AD203B41FA5}">
                      <a16:colId xmlns:a16="http://schemas.microsoft.com/office/drawing/2014/main" val="3916077346"/>
                    </a:ext>
                  </a:extLst>
                </a:gridCol>
                <a:gridCol w="951382">
                  <a:extLst>
                    <a:ext uri="{9D8B030D-6E8A-4147-A177-3AD203B41FA5}">
                      <a16:colId xmlns:a16="http://schemas.microsoft.com/office/drawing/2014/main" val="1158590953"/>
                    </a:ext>
                  </a:extLst>
                </a:gridCol>
                <a:gridCol w="623454">
                  <a:extLst>
                    <a:ext uri="{9D8B030D-6E8A-4147-A177-3AD203B41FA5}">
                      <a16:colId xmlns:a16="http://schemas.microsoft.com/office/drawing/2014/main" val="1510442630"/>
                    </a:ext>
                  </a:extLst>
                </a:gridCol>
                <a:gridCol w="762000">
                  <a:extLst>
                    <a:ext uri="{9D8B030D-6E8A-4147-A177-3AD203B41FA5}">
                      <a16:colId xmlns:a16="http://schemas.microsoft.com/office/drawing/2014/main" val="501139338"/>
                    </a:ext>
                  </a:extLst>
                </a:gridCol>
                <a:gridCol w="1219200">
                  <a:extLst>
                    <a:ext uri="{9D8B030D-6E8A-4147-A177-3AD203B41FA5}">
                      <a16:colId xmlns:a16="http://schemas.microsoft.com/office/drawing/2014/main" val="2241441628"/>
                    </a:ext>
                  </a:extLst>
                </a:gridCol>
                <a:gridCol w="2417618">
                  <a:extLst>
                    <a:ext uri="{9D8B030D-6E8A-4147-A177-3AD203B41FA5}">
                      <a16:colId xmlns:a16="http://schemas.microsoft.com/office/drawing/2014/main" val="1255071148"/>
                    </a:ext>
                  </a:extLst>
                </a:gridCol>
              </a:tblGrid>
              <a:tr h="370840">
                <a:tc>
                  <a:txBody>
                    <a:bodyPr/>
                    <a:lstStyle/>
                    <a:p>
                      <a:pPr algn="ctr"/>
                      <a:r>
                        <a:rPr lang="en-IN" sz="2000" dirty="0" smtClean="0"/>
                        <a:t>CA</a:t>
                      </a:r>
                      <a:endParaRPr lang="en-IN" sz="2000" dirty="0"/>
                    </a:p>
                  </a:txBody>
                  <a:tcPr/>
                </a:tc>
                <a:tc>
                  <a:txBody>
                    <a:bodyPr/>
                    <a:lstStyle/>
                    <a:p>
                      <a:pPr algn="ctr"/>
                      <a:r>
                        <a:rPr lang="en-IN" sz="2000" dirty="0" smtClean="0"/>
                        <a:t>Path</a:t>
                      </a:r>
                      <a:endParaRPr lang="en-IN" sz="2000" dirty="0"/>
                    </a:p>
                  </a:txBody>
                  <a:tcPr/>
                </a:tc>
                <a:tc>
                  <a:txBody>
                    <a:bodyPr/>
                    <a:lstStyle/>
                    <a:p>
                      <a:pPr algn="ctr"/>
                      <a:r>
                        <a:rPr lang="en-IN" sz="2000" dirty="0" smtClean="0"/>
                        <a:t>N1</a:t>
                      </a:r>
                      <a:endParaRPr lang="en-IN" sz="2000" dirty="0"/>
                    </a:p>
                  </a:txBody>
                  <a:tcPr/>
                </a:tc>
                <a:tc>
                  <a:txBody>
                    <a:bodyPr/>
                    <a:lstStyle/>
                    <a:p>
                      <a:pPr algn="ctr"/>
                      <a:r>
                        <a:rPr lang="en-IN" sz="2000" dirty="0" smtClean="0"/>
                        <a:t>N2</a:t>
                      </a:r>
                      <a:endParaRPr lang="en-IN" sz="2000" dirty="0"/>
                    </a:p>
                  </a:txBody>
                  <a:tcPr/>
                </a:tc>
                <a:tc>
                  <a:txBody>
                    <a:bodyPr/>
                    <a:lstStyle/>
                    <a:p>
                      <a:pPr algn="ctr"/>
                      <a:r>
                        <a:rPr lang="en-IN" sz="2000" dirty="0" smtClean="0"/>
                        <a:t>1 + FA</a:t>
                      </a:r>
                      <a:endParaRPr lang="en-IN" sz="2000" dirty="0"/>
                    </a:p>
                  </a:txBody>
                  <a:tcPr/>
                </a:tc>
                <a:tc>
                  <a:txBody>
                    <a:bodyPr/>
                    <a:lstStyle/>
                    <a:p>
                      <a:pPr algn="ctr"/>
                      <a:r>
                        <a:rPr lang="en-IN" sz="2000" dirty="0" smtClean="0"/>
                        <a:t>contribution</a:t>
                      </a:r>
                      <a:endParaRPr lang="en-IN" sz="2000" dirty="0"/>
                    </a:p>
                  </a:txBody>
                  <a:tcPr/>
                </a:tc>
                <a:extLst>
                  <a:ext uri="{0D108BD9-81ED-4DB2-BD59-A6C34878D82A}">
                    <a16:rowId xmlns:a16="http://schemas.microsoft.com/office/drawing/2014/main" val="1838858394"/>
                  </a:ext>
                </a:extLst>
              </a:tr>
              <a:tr h="370840">
                <a:tc>
                  <a:txBody>
                    <a:bodyPr/>
                    <a:lstStyle/>
                    <a:p>
                      <a:pPr algn="ctr"/>
                      <a:r>
                        <a:rPr lang="en-IN" sz="2400" b="1" dirty="0" smtClean="0">
                          <a:solidFill>
                            <a:srgbClr val="FF0000"/>
                          </a:solidFill>
                        </a:rPr>
                        <a:t>A</a:t>
                      </a:r>
                      <a:endParaRPr lang="en-IN" sz="2400" b="1" dirty="0">
                        <a:solidFill>
                          <a:srgbClr val="FF0000"/>
                        </a:solidFill>
                      </a:endParaRPr>
                    </a:p>
                  </a:txBody>
                  <a:tcPr/>
                </a:tc>
                <a:tc>
                  <a:txBody>
                    <a:bodyPr/>
                    <a:lstStyle/>
                    <a:p>
                      <a:pPr algn="ctr"/>
                      <a:r>
                        <a:rPr lang="en-IN" sz="2400" b="1" dirty="0" smtClean="0"/>
                        <a:t>S </a:t>
                      </a:r>
                      <a:r>
                        <a:rPr lang="en-IN" sz="2400" b="1" dirty="0" smtClean="0">
                          <a:solidFill>
                            <a:srgbClr val="FF0000"/>
                          </a:solidFill>
                        </a:rPr>
                        <a:t>A</a:t>
                      </a:r>
                      <a:r>
                        <a:rPr lang="en-IN" sz="2400" b="1" dirty="0" smtClean="0"/>
                        <a:t>  D</a:t>
                      </a:r>
                      <a:endParaRPr lang="en-IN" sz="2400" b="1" dirty="0"/>
                    </a:p>
                  </a:txBody>
                  <a:tcPr/>
                </a:tc>
                <a:tc>
                  <a:txBody>
                    <a:bodyPr/>
                    <a:lstStyle/>
                    <a:p>
                      <a:pPr algn="ctr"/>
                      <a:r>
                        <a:rPr lang="en-IN" sz="2400" b="1" dirty="0" smtClean="0"/>
                        <a:t>1</a:t>
                      </a:r>
                      <a:endParaRPr lang="en-IN" sz="2400" b="1" dirty="0"/>
                    </a:p>
                  </a:txBody>
                  <a:tcPr/>
                </a:tc>
                <a:tc>
                  <a:txBody>
                    <a:bodyPr/>
                    <a:lstStyle/>
                    <a:p>
                      <a:pPr algn="ctr"/>
                      <a:r>
                        <a:rPr lang="en-IN" sz="2400" b="1" dirty="0" smtClean="0"/>
                        <a:t>1</a:t>
                      </a:r>
                      <a:endParaRPr lang="en-IN" sz="2400" b="1" dirty="0"/>
                    </a:p>
                  </a:txBody>
                  <a:tcPr/>
                </a:tc>
                <a:tc>
                  <a:txBody>
                    <a:bodyPr/>
                    <a:lstStyle/>
                    <a:p>
                      <a:pPr algn="ctr"/>
                      <a:r>
                        <a:rPr lang="en-IN" sz="2400" b="1" dirty="0" smtClean="0"/>
                        <a:t>1+</a:t>
                      </a:r>
                      <a:r>
                        <a:rPr lang="en-IN" sz="2400" b="1" baseline="0" dirty="0" smtClean="0"/>
                        <a:t> 1/8</a:t>
                      </a:r>
                      <a:endParaRPr lang="en-IN" sz="2400" b="1" dirty="0"/>
                    </a:p>
                  </a:txBody>
                  <a:tcPr/>
                </a:tc>
                <a:tc>
                  <a:txBody>
                    <a:bodyPr/>
                    <a:lstStyle/>
                    <a:p>
                      <a:pPr algn="ctr"/>
                      <a:r>
                        <a:rPr lang="en-IN" sz="2400" b="1" dirty="0" smtClean="0"/>
                        <a:t>(</a:t>
                      </a:r>
                      <a:r>
                        <a:rPr lang="en-IN" sz="2800" b="1" dirty="0" smtClean="0"/>
                        <a:t>½</a:t>
                      </a:r>
                      <a:r>
                        <a:rPr lang="en-IN" sz="2400" b="1" dirty="0" smtClean="0"/>
                        <a:t>)</a:t>
                      </a:r>
                      <a:r>
                        <a:rPr lang="en-IN" sz="2400" b="1" baseline="30000" dirty="0" smtClean="0"/>
                        <a:t>1+1+1</a:t>
                      </a:r>
                      <a:r>
                        <a:rPr lang="en-IN" sz="2400" b="1" baseline="0" dirty="0" smtClean="0"/>
                        <a:t> (1+1/8)</a:t>
                      </a:r>
                      <a:endParaRPr lang="en-IN" sz="2400" b="1" dirty="0"/>
                    </a:p>
                  </a:txBody>
                  <a:tcPr/>
                </a:tc>
                <a:extLst>
                  <a:ext uri="{0D108BD9-81ED-4DB2-BD59-A6C34878D82A}">
                    <a16:rowId xmlns:a16="http://schemas.microsoft.com/office/drawing/2014/main" val="51518778"/>
                  </a:ext>
                </a:extLst>
              </a:tr>
            </a:tbl>
          </a:graphicData>
        </a:graphic>
      </p:graphicFrame>
    </p:spTree>
    <p:extLst>
      <p:ext uri="{BB962C8B-B14F-4D97-AF65-F5344CB8AC3E}">
        <p14:creationId xmlns:p14="http://schemas.microsoft.com/office/powerpoint/2010/main" val="3778205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7819"/>
          </a:xfrm>
        </p:spPr>
        <p:txBody>
          <a:bodyPr>
            <a:normAutofit/>
          </a:bodyPr>
          <a:lstStyle/>
          <a:p>
            <a:pPr algn="ctr"/>
            <a:r>
              <a:rPr lang="en-IN" sz="3200" b="1" dirty="0" smtClean="0">
                <a:solidFill>
                  <a:srgbClr val="FF0000"/>
                </a:solidFill>
                <a:latin typeface="Comic Sans MS" panose="030F0702030302020204" pitchFamily="66" charset="0"/>
              </a:rPr>
              <a:t>Estimation of Inbreeding Coefficient</a:t>
            </a:r>
            <a:endParaRPr lang="en-IN"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838200" y="1052944"/>
            <a:ext cx="10515600" cy="5124019"/>
          </a:xfrm>
        </p:spPr>
        <p:txBody>
          <a:bodyPr>
            <a:normAutofit lnSpcReduction="10000"/>
          </a:bodyPr>
          <a:lstStyle/>
          <a:p>
            <a:pPr marL="0" indent="0">
              <a:buNone/>
            </a:pPr>
            <a:r>
              <a:rPr lang="en-IN" sz="3200" b="1" dirty="0" smtClean="0">
                <a:solidFill>
                  <a:srgbClr val="C00000"/>
                </a:solidFill>
                <a:latin typeface="Comic Sans MS" panose="030F0702030302020204" pitchFamily="66" charset="0"/>
              </a:rPr>
              <a:t>Experiment No. 1.</a:t>
            </a:r>
            <a:r>
              <a:rPr lang="en-IN" sz="3200" dirty="0" smtClean="0">
                <a:latin typeface="Comic Sans MS" panose="030F0702030302020204" pitchFamily="66" charset="0"/>
              </a:rPr>
              <a:t> </a:t>
            </a:r>
          </a:p>
          <a:p>
            <a:pPr marL="0" indent="0">
              <a:buNone/>
            </a:pPr>
            <a:r>
              <a:rPr lang="en-IN" sz="3200" dirty="0" smtClean="0">
                <a:latin typeface="Comic Sans MS" panose="030F0702030302020204" pitchFamily="66" charset="0"/>
              </a:rPr>
              <a:t>Estimate the inbreeding coefficient of an individual “X” (F</a:t>
            </a:r>
            <a:r>
              <a:rPr lang="en-IN" sz="3200" baseline="-25000" dirty="0" smtClean="0">
                <a:latin typeface="Comic Sans MS" panose="030F0702030302020204" pitchFamily="66" charset="0"/>
              </a:rPr>
              <a:t>X</a:t>
            </a:r>
            <a:r>
              <a:rPr lang="en-IN" sz="3200" dirty="0" smtClean="0">
                <a:latin typeface="Comic Sans MS" panose="030F0702030302020204" pitchFamily="66" charset="0"/>
              </a:rPr>
              <a:t>) from the following pedigree of full- sib mating when the </a:t>
            </a:r>
            <a:r>
              <a:rPr lang="en-IN" sz="3200" b="1" dirty="0" smtClean="0">
                <a:solidFill>
                  <a:srgbClr val="00B0F0"/>
                </a:solidFill>
                <a:latin typeface="Comic Sans MS" panose="030F0702030302020204" pitchFamily="66" charset="0"/>
              </a:rPr>
              <a:t>common ancestor “A” is inbred</a:t>
            </a:r>
            <a:r>
              <a:rPr lang="en-IN" sz="3200" dirty="0" smtClean="0">
                <a:latin typeface="Comic Sans MS" panose="030F0702030302020204" pitchFamily="66" charset="0"/>
              </a:rPr>
              <a:t> and its inbreeding coefficient, </a:t>
            </a:r>
            <a:r>
              <a:rPr lang="en-IN" sz="3200" b="1" dirty="0" smtClean="0">
                <a:solidFill>
                  <a:srgbClr val="7030A0"/>
                </a:solidFill>
                <a:latin typeface="Comic Sans MS" panose="030F0702030302020204" pitchFamily="66" charset="0"/>
              </a:rPr>
              <a:t>F</a:t>
            </a:r>
            <a:r>
              <a:rPr lang="en-IN" sz="3200" b="1" baseline="-25000" dirty="0" smtClean="0">
                <a:solidFill>
                  <a:srgbClr val="7030A0"/>
                </a:solidFill>
                <a:latin typeface="Comic Sans MS" panose="030F0702030302020204" pitchFamily="66" charset="0"/>
              </a:rPr>
              <a:t>A</a:t>
            </a:r>
            <a:r>
              <a:rPr lang="en-IN" sz="3200" b="1" dirty="0" smtClean="0">
                <a:solidFill>
                  <a:srgbClr val="7030A0"/>
                </a:solidFill>
                <a:latin typeface="Comic Sans MS" panose="030F0702030302020204" pitchFamily="66" charset="0"/>
              </a:rPr>
              <a:t> </a:t>
            </a:r>
            <a:r>
              <a:rPr lang="en-IN" sz="3200" b="1" dirty="0">
                <a:solidFill>
                  <a:srgbClr val="7030A0"/>
                </a:solidFill>
                <a:latin typeface="Comic Sans MS" panose="030F0702030302020204" pitchFamily="66" charset="0"/>
              </a:rPr>
              <a:t>=</a:t>
            </a:r>
            <a:r>
              <a:rPr lang="en-IN" sz="3200" b="1" dirty="0" smtClean="0">
                <a:solidFill>
                  <a:srgbClr val="7030A0"/>
                </a:solidFill>
                <a:latin typeface="Comic Sans MS" panose="030F0702030302020204" pitchFamily="66" charset="0"/>
              </a:rPr>
              <a:t> 1/8</a:t>
            </a:r>
            <a:r>
              <a:rPr lang="en-IN" sz="3200" dirty="0" smtClean="0">
                <a:latin typeface="Comic Sans MS" panose="030F0702030302020204" pitchFamily="66" charset="0"/>
              </a:rPr>
              <a:t>. </a:t>
            </a:r>
          </a:p>
          <a:p>
            <a:pPr marL="0" indent="0">
              <a:buNone/>
            </a:pPr>
            <a:endParaRPr lang="en-IN" sz="3200" dirty="0" smtClean="0">
              <a:latin typeface="Comic Sans MS" panose="030F0702030302020204" pitchFamily="66" charset="0"/>
            </a:endParaRP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S		A				</a:t>
            </a:r>
          </a:p>
          <a:p>
            <a:pPr marL="0" indent="0">
              <a:buNone/>
            </a:pPr>
            <a:r>
              <a:rPr lang="en-IN" sz="3200" dirty="0" smtClean="0">
                <a:latin typeface="Comic Sans MS" panose="030F0702030302020204" pitchFamily="66" charset="0"/>
              </a:rPr>
              <a:t>X				</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D		B</a:t>
            </a:r>
          </a:p>
          <a:p>
            <a:pPr marL="0" indent="0">
              <a:buNone/>
            </a:pPr>
            <a:r>
              <a:rPr lang="en-IN" sz="3200" dirty="0" smtClean="0">
                <a:latin typeface="Comic Sans MS" panose="030F0702030302020204" pitchFamily="66" charset="0"/>
              </a:rPr>
              <a:t>F</a:t>
            </a:r>
            <a:r>
              <a:rPr lang="en-IN" sz="3200" baseline="-25000" dirty="0" smtClean="0">
                <a:latin typeface="Comic Sans MS" panose="030F0702030302020204" pitchFamily="66" charset="0"/>
              </a:rPr>
              <a:t>X</a:t>
            </a:r>
            <a:r>
              <a:rPr lang="en-IN" sz="3200" dirty="0" smtClean="0">
                <a:latin typeface="Comic Sans MS" panose="030F0702030302020204" pitchFamily="66" charset="0"/>
              </a:rPr>
              <a:t> = ?</a:t>
            </a:r>
            <a:r>
              <a:rPr lang="en-IN" sz="3200" dirty="0">
                <a:latin typeface="Comic Sans MS" panose="030F0702030302020204" pitchFamily="66" charset="0"/>
              </a:rPr>
              <a:t>	</a:t>
            </a:r>
            <a:endParaRPr lang="en-IN" sz="3200" dirty="0" smtClean="0">
              <a:latin typeface="Comic Sans MS" panose="030F0702030302020204" pitchFamily="66" charset="0"/>
            </a:endParaRPr>
          </a:p>
        </p:txBody>
      </p:sp>
      <p:cxnSp>
        <p:nvCxnSpPr>
          <p:cNvPr id="5" name="Straight Arrow Connector 4"/>
          <p:cNvCxnSpPr/>
          <p:nvPr/>
        </p:nvCxnSpPr>
        <p:spPr>
          <a:xfrm flipH="1">
            <a:off x="3158837" y="3892469"/>
            <a:ext cx="134389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089565" y="5014032"/>
            <a:ext cx="141316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1302327" y="3948556"/>
            <a:ext cx="1385455" cy="42949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1302327" y="4456268"/>
            <a:ext cx="1385456" cy="46144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3158836" y="4002651"/>
            <a:ext cx="1343891" cy="95793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158837" y="3961742"/>
            <a:ext cx="1343890" cy="9421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974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4657" y="217714"/>
            <a:ext cx="10515600" cy="5901192"/>
          </a:xfrm>
        </p:spPr>
        <p:txBody>
          <a:bodyPr/>
          <a:lstStyle/>
          <a:p>
            <a:pPr marL="0" indent="0">
              <a:buNone/>
            </a:pPr>
            <a:r>
              <a:rPr lang="en-GB" b="1" dirty="0" smtClean="0">
                <a:solidFill>
                  <a:srgbClr val="C00000"/>
                </a:solidFill>
                <a:latin typeface="Comic Sans MS" panose="030F0702030302020204" pitchFamily="66" charset="0"/>
              </a:rPr>
              <a:t>Experiment No.2.</a:t>
            </a:r>
            <a:r>
              <a:rPr lang="en-GB" dirty="0" smtClean="0">
                <a:latin typeface="Comic Sans MS" panose="030F0702030302020204" pitchFamily="66" charset="0"/>
              </a:rPr>
              <a:t> Calculate the inbreeding coefficient of “X” from the following pedigree diagram:</a:t>
            </a:r>
          </a:p>
          <a:p>
            <a:pPr marL="0" indent="0">
              <a:buNone/>
            </a:pPr>
            <a:r>
              <a:rPr lang="en-GB" dirty="0" smtClean="0">
                <a:latin typeface="Comic Sans MS" panose="030F0702030302020204" pitchFamily="66" charset="0"/>
              </a:rPr>
              <a:t>			S		B</a:t>
            </a:r>
          </a:p>
          <a:p>
            <a:pPr marL="0" indent="0">
              <a:buNone/>
            </a:pPr>
            <a:r>
              <a:rPr lang="en-GB" dirty="0" smtClean="0">
                <a:latin typeface="Comic Sans MS" panose="030F0702030302020204" pitchFamily="66" charset="0"/>
              </a:rPr>
              <a:t>	X						A</a:t>
            </a:r>
          </a:p>
          <a:p>
            <a:pPr marL="0" indent="0">
              <a:buNone/>
            </a:pPr>
            <a:r>
              <a:rPr lang="en-GB" dirty="0" smtClean="0">
                <a:latin typeface="Comic Sans MS" panose="030F0702030302020204" pitchFamily="66" charset="0"/>
              </a:rPr>
              <a:t>			D		C</a:t>
            </a:r>
          </a:p>
          <a:p>
            <a:pPr marL="0" indent="0">
              <a:buNone/>
            </a:pPr>
            <a:r>
              <a:rPr lang="en-GB" b="1" dirty="0">
                <a:solidFill>
                  <a:srgbClr val="C00000"/>
                </a:solidFill>
                <a:latin typeface="Comic Sans MS" panose="030F0702030302020204" pitchFamily="66" charset="0"/>
              </a:rPr>
              <a:t>Experiment </a:t>
            </a:r>
            <a:r>
              <a:rPr lang="en-GB" b="1" dirty="0" smtClean="0">
                <a:solidFill>
                  <a:srgbClr val="C00000"/>
                </a:solidFill>
                <a:latin typeface="Comic Sans MS" panose="030F0702030302020204" pitchFamily="66" charset="0"/>
              </a:rPr>
              <a:t>No.3.</a:t>
            </a:r>
            <a:r>
              <a:rPr lang="en-GB" b="1" dirty="0" smtClean="0">
                <a:latin typeface="Comic Sans MS" panose="030F0702030302020204" pitchFamily="66" charset="0"/>
              </a:rPr>
              <a:t> </a:t>
            </a:r>
            <a:r>
              <a:rPr lang="en-GB" dirty="0" smtClean="0">
                <a:latin typeface="Comic Sans MS" panose="030F0702030302020204" pitchFamily="66" charset="0"/>
              </a:rPr>
              <a:t>Calculate </a:t>
            </a:r>
            <a:r>
              <a:rPr lang="en-GB" dirty="0">
                <a:latin typeface="Comic Sans MS" panose="030F0702030302020204" pitchFamily="66" charset="0"/>
              </a:rPr>
              <a:t>the inbreeding coefficient </a:t>
            </a:r>
            <a:r>
              <a:rPr lang="en-GB" dirty="0" smtClean="0">
                <a:latin typeface="Comic Sans MS" panose="030F0702030302020204" pitchFamily="66" charset="0"/>
              </a:rPr>
              <a:t>of “X” from </a:t>
            </a:r>
            <a:r>
              <a:rPr lang="en-GB" dirty="0">
                <a:latin typeface="Comic Sans MS" panose="030F0702030302020204" pitchFamily="66" charset="0"/>
              </a:rPr>
              <a:t>the following pedigree diagram:</a:t>
            </a:r>
          </a:p>
          <a:p>
            <a:pPr marL="0" indent="0">
              <a:buNone/>
            </a:pPr>
            <a:r>
              <a:rPr lang="en-GB" dirty="0">
                <a:latin typeface="Comic Sans MS" panose="030F0702030302020204" pitchFamily="66" charset="0"/>
              </a:rPr>
              <a:t>	</a:t>
            </a:r>
            <a:r>
              <a:rPr lang="en-GB" dirty="0" smtClean="0">
                <a:latin typeface="Comic Sans MS" panose="030F0702030302020204" pitchFamily="66" charset="0"/>
              </a:rPr>
              <a:t>		1		</a:t>
            </a:r>
          </a:p>
          <a:p>
            <a:pPr marL="0" indent="0">
              <a:buNone/>
            </a:pPr>
            <a:r>
              <a:rPr lang="en-GB" dirty="0" smtClean="0">
                <a:latin typeface="Comic Sans MS" panose="030F0702030302020204" pitchFamily="66" charset="0"/>
              </a:rPr>
              <a:t>	</a:t>
            </a:r>
            <a:r>
              <a:rPr lang="en-GB" dirty="0" smtClean="0">
                <a:latin typeface="Comic Sans MS" panose="030F0702030302020204" pitchFamily="66" charset="0"/>
              </a:rPr>
              <a:t>	S</a:t>
            </a:r>
            <a:r>
              <a:rPr lang="en-GB" dirty="0" smtClean="0">
                <a:latin typeface="Comic Sans MS" panose="030F0702030302020204" pitchFamily="66" charset="0"/>
              </a:rPr>
              <a:t>	</a:t>
            </a:r>
            <a:r>
              <a:rPr lang="en-GB" dirty="0" smtClean="0">
                <a:latin typeface="Comic Sans MS" panose="030F0702030302020204" pitchFamily="66" charset="0"/>
              </a:rPr>
              <a:t>2</a:t>
            </a:r>
            <a:endParaRPr lang="en-GB" dirty="0" smtClean="0">
              <a:latin typeface="Comic Sans MS" panose="030F0702030302020204" pitchFamily="66" charset="0"/>
            </a:endParaRPr>
          </a:p>
          <a:p>
            <a:pPr marL="0" indent="0">
              <a:buNone/>
            </a:pPr>
            <a:r>
              <a:rPr lang="en-GB" dirty="0">
                <a:latin typeface="Comic Sans MS" panose="030F0702030302020204" pitchFamily="66" charset="0"/>
              </a:rPr>
              <a:t>	</a:t>
            </a:r>
            <a:r>
              <a:rPr lang="en-GB" dirty="0" smtClean="0">
                <a:latin typeface="Comic Sans MS" panose="030F0702030302020204" pitchFamily="66" charset="0"/>
              </a:rPr>
              <a:t>X					5</a:t>
            </a:r>
          </a:p>
          <a:p>
            <a:pPr marL="0" indent="0">
              <a:buNone/>
            </a:pPr>
            <a:r>
              <a:rPr lang="en-GB" dirty="0">
                <a:latin typeface="Comic Sans MS" panose="030F0702030302020204" pitchFamily="66" charset="0"/>
              </a:rPr>
              <a:t>	</a:t>
            </a:r>
            <a:r>
              <a:rPr lang="en-GB" dirty="0" smtClean="0">
                <a:latin typeface="Comic Sans MS" panose="030F0702030302020204" pitchFamily="66" charset="0"/>
              </a:rPr>
              <a:t>	D</a:t>
            </a:r>
            <a:r>
              <a:rPr lang="en-GB" dirty="0" smtClean="0">
                <a:latin typeface="Comic Sans MS" panose="030F0702030302020204" pitchFamily="66" charset="0"/>
              </a:rPr>
              <a:t>	</a:t>
            </a:r>
            <a:r>
              <a:rPr lang="en-GB" dirty="0" smtClean="0">
                <a:latin typeface="Comic Sans MS" panose="030F0702030302020204" pitchFamily="66" charset="0"/>
              </a:rPr>
              <a:t>3</a:t>
            </a:r>
            <a:endParaRPr lang="en-GB" dirty="0" smtClean="0">
              <a:latin typeface="Comic Sans MS" panose="030F0702030302020204" pitchFamily="66" charset="0"/>
            </a:endParaRPr>
          </a:p>
          <a:p>
            <a:pPr marL="0" indent="0">
              <a:buNone/>
            </a:pPr>
            <a:r>
              <a:rPr lang="en-GB" dirty="0">
                <a:latin typeface="Comic Sans MS" panose="030F0702030302020204" pitchFamily="66" charset="0"/>
              </a:rPr>
              <a:t>	</a:t>
            </a:r>
            <a:r>
              <a:rPr lang="en-GB" dirty="0" smtClean="0">
                <a:latin typeface="Comic Sans MS" panose="030F0702030302020204" pitchFamily="66" charset="0"/>
              </a:rPr>
              <a:t>		4	</a:t>
            </a:r>
          </a:p>
          <a:p>
            <a:pPr marL="0" indent="0">
              <a:buNone/>
            </a:pPr>
            <a:endParaRPr lang="en-IN" dirty="0">
              <a:latin typeface="Comic Sans MS" panose="030F0702030302020204" pitchFamily="66" charset="0"/>
            </a:endParaRPr>
          </a:p>
        </p:txBody>
      </p:sp>
      <p:cxnSp>
        <p:nvCxnSpPr>
          <p:cNvPr id="5" name="Straight Arrow Connector 4"/>
          <p:cNvCxnSpPr/>
          <p:nvPr/>
        </p:nvCxnSpPr>
        <p:spPr>
          <a:xfrm flipH="1">
            <a:off x="2119086" y="1422400"/>
            <a:ext cx="1494971" cy="3918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flipV="1">
            <a:off x="4012293" y="2358572"/>
            <a:ext cx="1443268" cy="2903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4012293" y="1393372"/>
            <a:ext cx="1443266" cy="2902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5820229" y="1422400"/>
            <a:ext cx="1455057" cy="3918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715000" y="1966686"/>
            <a:ext cx="1494971" cy="3918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2119086" y="1966686"/>
            <a:ext cx="1494972" cy="3918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2975429" y="3788227"/>
            <a:ext cx="638629" cy="31931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3004459" y="5442566"/>
            <a:ext cx="635004" cy="35425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3918857" y="3788220"/>
            <a:ext cx="2460173" cy="78797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3918857" y="4376050"/>
            <a:ext cx="2471058" cy="283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3918857" y="4804226"/>
            <a:ext cx="2471057" cy="4722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4012293" y="4855588"/>
            <a:ext cx="2392136" cy="92109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3004459" y="4221878"/>
            <a:ext cx="609598" cy="5058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flipV="1">
            <a:off x="2975429" y="5167086"/>
            <a:ext cx="671287" cy="7982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2119087" y="4311302"/>
            <a:ext cx="526597" cy="34778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2119086" y="4855588"/>
            <a:ext cx="526598" cy="35141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928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1375"/>
          </a:xfrm>
        </p:spPr>
        <p:txBody>
          <a:bodyPr>
            <a:normAutofit/>
          </a:bodyPr>
          <a:lstStyle/>
          <a:p>
            <a:pPr algn="ctr"/>
            <a:r>
              <a:rPr lang="en-IN" sz="3200" b="1" dirty="0" smtClean="0">
                <a:solidFill>
                  <a:srgbClr val="FF0000"/>
                </a:solidFill>
                <a:latin typeface="Comic Sans MS" panose="030F0702030302020204" pitchFamily="66" charset="0"/>
              </a:rPr>
              <a:t>Degree of Inbreeding &amp; its Measurement</a:t>
            </a:r>
            <a:endParaRPr lang="en-IN" sz="3200"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649941" y="1206501"/>
            <a:ext cx="10515600" cy="5234640"/>
          </a:xfrm>
        </p:spPr>
        <p:txBody>
          <a:bodyPr>
            <a:normAutofit fontScale="92500" lnSpcReduction="10000"/>
          </a:bodyPr>
          <a:lstStyle/>
          <a:p>
            <a:pPr algn="just">
              <a:spcBef>
                <a:spcPts val="1200"/>
              </a:spcBef>
              <a:spcAft>
                <a:spcPts val="1200"/>
              </a:spcAft>
              <a:buFont typeface="Wingdings" panose="05000000000000000000" pitchFamily="2" charset="2"/>
              <a:buChar char="v"/>
            </a:pPr>
            <a:r>
              <a:rPr lang="en-IN" sz="3200" dirty="0" smtClean="0">
                <a:latin typeface="Comic Sans MS" panose="030F0702030302020204" pitchFamily="66" charset="0"/>
              </a:rPr>
              <a:t> </a:t>
            </a:r>
            <a:r>
              <a:rPr lang="en-IN" sz="3200" b="1" dirty="0" smtClean="0">
                <a:solidFill>
                  <a:srgbClr val="FF0000"/>
                </a:solidFill>
                <a:latin typeface="Comic Sans MS" panose="030F0702030302020204" pitchFamily="66" charset="0"/>
              </a:rPr>
              <a:t>Degree of inbreeding:</a:t>
            </a:r>
            <a:r>
              <a:rPr lang="en-IN" sz="3200" b="1" dirty="0" smtClean="0">
                <a:latin typeface="Comic Sans MS" panose="030F0702030302020204" pitchFamily="66" charset="0"/>
              </a:rPr>
              <a:t> </a:t>
            </a:r>
          </a:p>
          <a:p>
            <a:pPr algn="just">
              <a:spcBef>
                <a:spcPts val="1200"/>
              </a:spcBef>
              <a:spcAft>
                <a:spcPts val="600"/>
              </a:spcAft>
            </a:pPr>
            <a:r>
              <a:rPr lang="en-IN" sz="3200" dirty="0" smtClean="0">
                <a:latin typeface="Comic Sans MS" panose="030F0702030302020204" pitchFamily="66" charset="0"/>
              </a:rPr>
              <a:t>The extent to which an individual carry the </a:t>
            </a:r>
            <a:r>
              <a:rPr lang="en-IN" sz="3200" dirty="0" smtClean="0">
                <a:solidFill>
                  <a:srgbClr val="FF0000"/>
                </a:solidFill>
                <a:latin typeface="Comic Sans MS" panose="030F0702030302020204" pitchFamily="66" charset="0"/>
              </a:rPr>
              <a:t>genes identical by descent</a:t>
            </a:r>
            <a:r>
              <a:rPr lang="en-IN" sz="3200" dirty="0" smtClean="0">
                <a:latin typeface="Comic Sans MS" panose="030F0702030302020204" pitchFamily="66" charset="0"/>
              </a:rPr>
              <a:t> is the </a:t>
            </a:r>
            <a:r>
              <a:rPr lang="en-IN" sz="3200" dirty="0" smtClean="0">
                <a:solidFill>
                  <a:srgbClr val="7030A0"/>
                </a:solidFill>
                <a:latin typeface="Comic Sans MS" panose="030F0702030302020204" pitchFamily="66" charset="0"/>
              </a:rPr>
              <a:t>degree of inbreeding or intensity of inbreeding.</a:t>
            </a:r>
          </a:p>
          <a:p>
            <a:pPr algn="just">
              <a:spcBef>
                <a:spcPts val="1200"/>
              </a:spcBef>
              <a:spcAft>
                <a:spcPts val="600"/>
              </a:spcAft>
            </a:pPr>
            <a:r>
              <a:rPr lang="en-IN" sz="3200" dirty="0" smtClean="0">
                <a:latin typeface="Comic Sans MS" panose="030F0702030302020204" pitchFamily="66" charset="0"/>
              </a:rPr>
              <a:t> The </a:t>
            </a:r>
            <a:r>
              <a:rPr lang="en-IN" sz="3200" dirty="0" smtClean="0">
                <a:solidFill>
                  <a:srgbClr val="7030A0"/>
                </a:solidFill>
                <a:latin typeface="Comic Sans MS" panose="030F0702030302020204" pitchFamily="66" charset="0"/>
              </a:rPr>
              <a:t>degree of inbreeding</a:t>
            </a: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of an individual depends upon the degree of relationship</a:t>
            </a:r>
            <a:r>
              <a:rPr lang="en-IN" sz="3200" dirty="0" smtClean="0">
                <a:latin typeface="Comic Sans MS" panose="030F0702030302020204" pitchFamily="66" charset="0"/>
              </a:rPr>
              <a:t> </a:t>
            </a:r>
            <a:r>
              <a:rPr lang="en-IN" sz="3200" dirty="0" smtClean="0">
                <a:solidFill>
                  <a:srgbClr val="00B050"/>
                </a:solidFill>
                <a:latin typeface="Comic Sans MS" panose="030F0702030302020204" pitchFamily="66" charset="0"/>
              </a:rPr>
              <a:t>between the parents of the inbred individual.</a:t>
            </a:r>
          </a:p>
          <a:p>
            <a:pPr algn="just">
              <a:spcBef>
                <a:spcPts val="1200"/>
              </a:spcBef>
              <a:spcAft>
                <a:spcPts val="600"/>
              </a:spcAft>
            </a:pPr>
            <a:r>
              <a:rPr lang="en-IN" sz="3200" dirty="0" smtClean="0">
                <a:latin typeface="Comic Sans MS" panose="030F0702030302020204" pitchFamily="66" charset="0"/>
              </a:rPr>
              <a:t> </a:t>
            </a:r>
            <a:r>
              <a:rPr lang="en-IN" sz="3200" dirty="0" err="1" smtClean="0">
                <a:solidFill>
                  <a:srgbClr val="FF0000"/>
                </a:solidFill>
                <a:latin typeface="Comic Sans MS" panose="030F0702030302020204" pitchFamily="66" charset="0"/>
              </a:rPr>
              <a:t>Prof.</a:t>
            </a:r>
            <a:r>
              <a:rPr lang="en-IN" sz="3200" dirty="0" smtClean="0">
                <a:solidFill>
                  <a:srgbClr val="FF0000"/>
                </a:solidFill>
                <a:latin typeface="Comic Sans MS" panose="030F0702030302020204" pitchFamily="66" charset="0"/>
              </a:rPr>
              <a:t> Sewall Wright (1921)</a:t>
            </a:r>
            <a:r>
              <a:rPr lang="en-IN" sz="3200" dirty="0" smtClean="0">
                <a:latin typeface="Comic Sans MS" panose="030F0702030302020204" pitchFamily="66" charset="0"/>
              </a:rPr>
              <a:t> </a:t>
            </a:r>
            <a:r>
              <a:rPr lang="en-IN" sz="3200" dirty="0" smtClean="0">
                <a:solidFill>
                  <a:srgbClr val="00B050"/>
                </a:solidFill>
                <a:latin typeface="Comic Sans MS" panose="030F0702030302020204" pitchFamily="66" charset="0"/>
              </a:rPr>
              <a:t>proposed the method to measure the degree of inbreeding or intensity of inbreeding</a:t>
            </a:r>
            <a:r>
              <a:rPr lang="en-IN" sz="3200" dirty="0" smtClean="0">
                <a:latin typeface="Comic Sans MS" panose="030F0702030302020204" pitchFamily="66" charset="0"/>
              </a:rPr>
              <a:t> which is called the coefficient of inbreeding.</a:t>
            </a:r>
          </a:p>
          <a:p>
            <a:pPr algn="just">
              <a:spcBef>
                <a:spcPts val="1200"/>
              </a:spcBef>
              <a:spcAft>
                <a:spcPts val="600"/>
              </a:spcAft>
            </a:pPr>
            <a:r>
              <a:rPr lang="en-IN" sz="3200" dirty="0" smtClean="0">
                <a:latin typeface="Comic Sans MS" panose="030F0702030302020204" pitchFamily="66" charset="0"/>
              </a:rPr>
              <a:t> The </a:t>
            </a:r>
            <a:r>
              <a:rPr lang="en-IN" sz="3200" dirty="0" smtClean="0">
                <a:solidFill>
                  <a:srgbClr val="7030A0"/>
                </a:solidFill>
                <a:latin typeface="Comic Sans MS" panose="030F0702030302020204" pitchFamily="66" charset="0"/>
              </a:rPr>
              <a:t>coefficient of inbreeding is denoted by</a:t>
            </a:r>
            <a:r>
              <a:rPr lang="en-IN" sz="3200" dirty="0" smtClean="0">
                <a:latin typeface="Comic Sans MS" panose="030F0702030302020204" pitchFamily="66" charset="0"/>
              </a:rPr>
              <a:t> </a:t>
            </a:r>
            <a:r>
              <a:rPr lang="en-IN" sz="3200" dirty="0" smtClean="0">
                <a:solidFill>
                  <a:srgbClr val="FF0000"/>
                </a:solidFill>
                <a:latin typeface="Comic Sans MS" panose="030F0702030302020204" pitchFamily="66" charset="0"/>
              </a:rPr>
              <a:t>F</a:t>
            </a:r>
            <a:r>
              <a:rPr lang="en-IN" sz="3200" dirty="0" smtClean="0">
                <a:latin typeface="Comic Sans MS" panose="030F0702030302020204" pitchFamily="66" charset="0"/>
              </a:rPr>
              <a:t>. </a:t>
            </a:r>
          </a:p>
          <a:p>
            <a:pPr marL="0" indent="0" algn="just">
              <a:spcBef>
                <a:spcPts val="1200"/>
              </a:spcBef>
              <a:spcAft>
                <a:spcPts val="1200"/>
              </a:spcAft>
              <a:buNone/>
            </a:pPr>
            <a:endParaRPr lang="en-IN" sz="3200" dirty="0">
              <a:latin typeface="Comic Sans MS" panose="030F0702030302020204" pitchFamily="66" charset="0"/>
            </a:endParaRPr>
          </a:p>
        </p:txBody>
      </p:sp>
    </p:spTree>
    <p:extLst>
      <p:ext uri="{BB962C8B-B14F-4D97-AF65-F5344CB8AC3E}">
        <p14:creationId xmlns:p14="http://schemas.microsoft.com/office/powerpoint/2010/main" val="156036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8343"/>
            <a:ext cx="10515600" cy="6110514"/>
          </a:xfrm>
        </p:spPr>
        <p:txBody>
          <a:bodyPr/>
          <a:lstStyle/>
          <a:p>
            <a:pPr marL="0" indent="0">
              <a:buNone/>
            </a:pPr>
            <a:r>
              <a:rPr lang="en-GB" b="1" dirty="0">
                <a:solidFill>
                  <a:srgbClr val="C00000"/>
                </a:solidFill>
                <a:latin typeface="Comic Sans MS" panose="030F0702030302020204" pitchFamily="66" charset="0"/>
              </a:rPr>
              <a:t>Experiment </a:t>
            </a:r>
            <a:r>
              <a:rPr lang="en-GB" b="1" dirty="0" smtClean="0">
                <a:solidFill>
                  <a:srgbClr val="C00000"/>
                </a:solidFill>
                <a:latin typeface="Comic Sans MS" panose="030F0702030302020204" pitchFamily="66" charset="0"/>
              </a:rPr>
              <a:t>No.4.</a:t>
            </a:r>
            <a:r>
              <a:rPr lang="en-GB" b="1" dirty="0" smtClean="0">
                <a:latin typeface="Comic Sans MS" panose="030F0702030302020204" pitchFamily="66" charset="0"/>
              </a:rPr>
              <a:t> </a:t>
            </a:r>
            <a:r>
              <a:rPr lang="en-GB" dirty="0" smtClean="0">
                <a:latin typeface="Comic Sans MS" panose="030F0702030302020204" pitchFamily="66" charset="0"/>
              </a:rPr>
              <a:t>Calculate </a:t>
            </a:r>
            <a:r>
              <a:rPr lang="en-GB" dirty="0">
                <a:latin typeface="Comic Sans MS" panose="030F0702030302020204" pitchFamily="66" charset="0"/>
              </a:rPr>
              <a:t>the inbreeding coefficient </a:t>
            </a:r>
            <a:r>
              <a:rPr lang="en-GB" dirty="0" smtClean="0">
                <a:latin typeface="Comic Sans MS" panose="030F0702030302020204" pitchFamily="66" charset="0"/>
              </a:rPr>
              <a:t>of an inbred individual “X” from </a:t>
            </a:r>
            <a:r>
              <a:rPr lang="en-GB" dirty="0">
                <a:latin typeface="Comic Sans MS" panose="030F0702030302020204" pitchFamily="66" charset="0"/>
              </a:rPr>
              <a:t>the following pedigree diagram</a:t>
            </a:r>
            <a:r>
              <a:rPr lang="en-GB" dirty="0" smtClean="0">
                <a:latin typeface="Comic Sans MS" panose="030F0702030302020204" pitchFamily="66" charset="0"/>
              </a:rPr>
              <a:t>:</a:t>
            </a:r>
          </a:p>
          <a:p>
            <a:pPr marL="0" indent="0">
              <a:buNone/>
            </a:pPr>
            <a:endParaRPr lang="en-GB" dirty="0" smtClean="0">
              <a:latin typeface="Comic Sans MS" panose="030F0702030302020204" pitchFamily="66" charset="0"/>
            </a:endParaRPr>
          </a:p>
          <a:p>
            <a:pPr marL="0" indent="0">
              <a:buNone/>
            </a:pPr>
            <a:r>
              <a:rPr lang="en-GB" dirty="0">
                <a:latin typeface="Comic Sans MS" panose="030F0702030302020204" pitchFamily="66" charset="0"/>
              </a:rPr>
              <a:t>	</a:t>
            </a:r>
            <a:r>
              <a:rPr lang="en-GB" dirty="0" smtClean="0">
                <a:latin typeface="Comic Sans MS" panose="030F0702030302020204" pitchFamily="66" charset="0"/>
              </a:rPr>
              <a:t>			1		5</a:t>
            </a:r>
          </a:p>
          <a:p>
            <a:pPr marL="0" indent="0">
              <a:buNone/>
            </a:pPr>
            <a:endParaRPr lang="en-GB" dirty="0">
              <a:latin typeface="Comic Sans MS" panose="030F0702030302020204" pitchFamily="66" charset="0"/>
            </a:endParaRPr>
          </a:p>
          <a:p>
            <a:pPr marL="0" indent="0">
              <a:buNone/>
            </a:pPr>
            <a:r>
              <a:rPr lang="en-GB" dirty="0" smtClean="0">
                <a:latin typeface="Comic Sans MS" panose="030F0702030302020204" pitchFamily="66" charset="0"/>
              </a:rPr>
              <a:t>		S		2		6</a:t>
            </a:r>
          </a:p>
          <a:p>
            <a:pPr marL="0" indent="0">
              <a:buNone/>
            </a:pPr>
            <a:r>
              <a:rPr lang="en-GB" dirty="0">
                <a:latin typeface="Comic Sans MS" panose="030F0702030302020204" pitchFamily="66" charset="0"/>
              </a:rPr>
              <a:t>	</a:t>
            </a:r>
            <a:r>
              <a:rPr lang="en-GB" dirty="0" smtClean="0">
                <a:latin typeface="Comic Sans MS" panose="030F0702030302020204" pitchFamily="66" charset="0"/>
              </a:rPr>
              <a:t>X</a:t>
            </a:r>
          </a:p>
          <a:p>
            <a:pPr marL="0" indent="0">
              <a:buNone/>
            </a:pPr>
            <a:r>
              <a:rPr lang="en-GB" dirty="0">
                <a:latin typeface="Comic Sans MS" panose="030F0702030302020204" pitchFamily="66" charset="0"/>
              </a:rPr>
              <a:t>	</a:t>
            </a:r>
            <a:r>
              <a:rPr lang="en-GB" dirty="0" smtClean="0">
                <a:latin typeface="Comic Sans MS" panose="030F0702030302020204" pitchFamily="66" charset="0"/>
              </a:rPr>
              <a:t>	D		3		7</a:t>
            </a:r>
          </a:p>
          <a:p>
            <a:pPr marL="0" indent="0">
              <a:buNone/>
            </a:pPr>
            <a:endParaRPr lang="en-GB" dirty="0">
              <a:latin typeface="Comic Sans MS" panose="030F0702030302020204" pitchFamily="66" charset="0"/>
            </a:endParaRPr>
          </a:p>
          <a:p>
            <a:pPr marL="0" indent="0">
              <a:buNone/>
            </a:pPr>
            <a:r>
              <a:rPr lang="en-GB" dirty="0" smtClean="0">
                <a:latin typeface="Comic Sans MS" panose="030F0702030302020204" pitchFamily="66" charset="0"/>
              </a:rPr>
              <a:t>				4		8</a:t>
            </a:r>
          </a:p>
          <a:p>
            <a:pPr marL="0" indent="0">
              <a:buNone/>
            </a:pPr>
            <a:endParaRPr lang="en-IN" dirty="0">
              <a:latin typeface="Comic Sans MS" panose="030F0702030302020204" pitchFamily="66" charset="0"/>
            </a:endParaRPr>
          </a:p>
        </p:txBody>
      </p:sp>
      <p:cxnSp>
        <p:nvCxnSpPr>
          <p:cNvPr id="7" name="Straight Arrow Connector 6"/>
          <p:cNvCxnSpPr/>
          <p:nvPr/>
        </p:nvCxnSpPr>
        <p:spPr>
          <a:xfrm flipH="1">
            <a:off x="3106057" y="1988457"/>
            <a:ext cx="1451431" cy="94025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106058" y="3026230"/>
            <a:ext cx="1451428" cy="92936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3106057" y="3077028"/>
            <a:ext cx="1451432" cy="9216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3106057" y="4049485"/>
            <a:ext cx="1451429" cy="80418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4789714" y="1988457"/>
            <a:ext cx="1582057"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4789714" y="2133600"/>
            <a:ext cx="1582057" cy="812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4789714" y="4206420"/>
            <a:ext cx="1629229" cy="60506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4884057" y="4093027"/>
            <a:ext cx="1487714" cy="76200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4789714" y="3077028"/>
            <a:ext cx="1582057"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4884057" y="4049485"/>
            <a:ext cx="1582057"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4789714" y="4971142"/>
            <a:ext cx="1582057"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4884057" y="2140857"/>
            <a:ext cx="1640115" cy="80554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2191658" y="3033486"/>
            <a:ext cx="558801" cy="32657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2191657" y="3643086"/>
            <a:ext cx="478972" cy="31250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8580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3486"/>
            <a:ext cx="10515600" cy="5683477"/>
          </a:xfrm>
        </p:spPr>
        <p:txBody>
          <a:bodyPr/>
          <a:lstStyle/>
          <a:p>
            <a:pPr marL="0" indent="0">
              <a:buNone/>
            </a:pPr>
            <a:r>
              <a:rPr lang="en-GB" b="1" dirty="0">
                <a:latin typeface="Comic Sans MS" panose="030F0702030302020204" pitchFamily="66" charset="0"/>
              </a:rPr>
              <a:t>Experiment </a:t>
            </a:r>
            <a:r>
              <a:rPr lang="en-GB" b="1" dirty="0" smtClean="0">
                <a:latin typeface="Comic Sans MS" panose="030F0702030302020204" pitchFamily="66" charset="0"/>
              </a:rPr>
              <a:t>No.5. </a:t>
            </a:r>
            <a:r>
              <a:rPr lang="en-GB" dirty="0" smtClean="0">
                <a:latin typeface="Comic Sans MS" panose="030F0702030302020204" pitchFamily="66" charset="0"/>
              </a:rPr>
              <a:t>Calculate </a:t>
            </a:r>
            <a:r>
              <a:rPr lang="en-GB" dirty="0">
                <a:latin typeface="Comic Sans MS" panose="030F0702030302020204" pitchFamily="66" charset="0"/>
              </a:rPr>
              <a:t>the inbreeding coefficient </a:t>
            </a:r>
            <a:r>
              <a:rPr lang="en-GB" dirty="0" smtClean="0">
                <a:latin typeface="Comic Sans MS" panose="030F0702030302020204" pitchFamily="66" charset="0"/>
              </a:rPr>
              <a:t>of an inbred individual “X” from </a:t>
            </a:r>
            <a:r>
              <a:rPr lang="en-GB" dirty="0">
                <a:latin typeface="Comic Sans MS" panose="030F0702030302020204" pitchFamily="66" charset="0"/>
              </a:rPr>
              <a:t>the following pedigree diagram</a:t>
            </a:r>
            <a:r>
              <a:rPr lang="en-GB" dirty="0" smtClean="0">
                <a:latin typeface="Comic Sans MS" panose="030F0702030302020204" pitchFamily="66" charset="0"/>
              </a:rPr>
              <a:t>:</a:t>
            </a:r>
          </a:p>
          <a:p>
            <a:pPr marL="0" indent="0">
              <a:buNone/>
            </a:pPr>
            <a:endParaRPr lang="en-GB" dirty="0">
              <a:latin typeface="Comic Sans MS" panose="030F0702030302020204" pitchFamily="66" charset="0"/>
            </a:endParaRPr>
          </a:p>
          <a:p>
            <a:pPr marL="0" indent="0">
              <a:buNone/>
            </a:pPr>
            <a:r>
              <a:rPr lang="en-GB" dirty="0" smtClean="0">
                <a:latin typeface="Comic Sans MS" panose="030F0702030302020204" pitchFamily="66" charset="0"/>
              </a:rPr>
              <a:t>			S		B</a:t>
            </a:r>
          </a:p>
          <a:p>
            <a:pPr marL="0" indent="0">
              <a:buNone/>
            </a:pPr>
            <a:endParaRPr lang="en-GB" dirty="0">
              <a:latin typeface="Comic Sans MS" panose="030F0702030302020204" pitchFamily="66" charset="0"/>
            </a:endParaRPr>
          </a:p>
          <a:p>
            <a:pPr marL="0" indent="0">
              <a:buNone/>
            </a:pPr>
            <a:r>
              <a:rPr lang="en-GB" dirty="0" smtClean="0">
                <a:latin typeface="Comic Sans MS" panose="030F0702030302020204" pitchFamily="66" charset="0"/>
              </a:rPr>
              <a:t>	X						A</a:t>
            </a:r>
          </a:p>
          <a:p>
            <a:pPr marL="0" indent="0">
              <a:buNone/>
            </a:pPr>
            <a:endParaRPr lang="en-GB" dirty="0">
              <a:latin typeface="Comic Sans MS" panose="030F0702030302020204" pitchFamily="66" charset="0"/>
            </a:endParaRPr>
          </a:p>
          <a:p>
            <a:pPr marL="0" indent="0">
              <a:buNone/>
            </a:pPr>
            <a:r>
              <a:rPr lang="en-GB" dirty="0" smtClean="0">
                <a:latin typeface="Comic Sans MS" panose="030F0702030302020204" pitchFamily="66" charset="0"/>
              </a:rPr>
              <a:t>			D		C</a:t>
            </a:r>
            <a:endParaRPr lang="en-IN" dirty="0">
              <a:latin typeface="Comic Sans MS" panose="030F0702030302020204" pitchFamily="66" charset="0"/>
            </a:endParaRPr>
          </a:p>
        </p:txBody>
      </p:sp>
      <p:cxnSp>
        <p:nvCxnSpPr>
          <p:cNvPr id="5" name="Straight Arrow Connector 4"/>
          <p:cNvCxnSpPr/>
          <p:nvPr/>
        </p:nvCxnSpPr>
        <p:spPr>
          <a:xfrm flipH="1">
            <a:off x="2162629" y="2162629"/>
            <a:ext cx="1436914" cy="812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flipV="1">
            <a:off x="2162629" y="3102429"/>
            <a:ext cx="1436914" cy="99060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5769429" y="2162629"/>
            <a:ext cx="1436914" cy="812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5769429" y="3280229"/>
            <a:ext cx="1436914" cy="812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962400" y="2090059"/>
            <a:ext cx="1451429"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962400" y="4107544"/>
            <a:ext cx="1451429"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3955142" y="2162629"/>
            <a:ext cx="1458690" cy="174897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3962400" y="2293257"/>
            <a:ext cx="1451430" cy="161834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0630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0914"/>
            <a:ext cx="10515600" cy="5756049"/>
          </a:xfrm>
        </p:spPr>
        <p:txBody>
          <a:bodyPr/>
          <a:lstStyle/>
          <a:p>
            <a:pPr marL="0" indent="0">
              <a:buNone/>
            </a:pPr>
            <a:r>
              <a:rPr lang="en-GB" b="1" dirty="0">
                <a:solidFill>
                  <a:srgbClr val="C00000"/>
                </a:solidFill>
                <a:latin typeface="Comic Sans MS" panose="030F0702030302020204" pitchFamily="66" charset="0"/>
              </a:rPr>
              <a:t>Experiment </a:t>
            </a:r>
            <a:r>
              <a:rPr lang="en-GB" b="1" dirty="0" smtClean="0">
                <a:solidFill>
                  <a:srgbClr val="C00000"/>
                </a:solidFill>
                <a:latin typeface="Comic Sans MS" panose="030F0702030302020204" pitchFamily="66" charset="0"/>
              </a:rPr>
              <a:t>No.6. </a:t>
            </a:r>
            <a:r>
              <a:rPr lang="en-GB" dirty="0" smtClean="0">
                <a:latin typeface="Comic Sans MS" panose="030F0702030302020204" pitchFamily="66" charset="0"/>
              </a:rPr>
              <a:t>Calculate </a:t>
            </a:r>
            <a:r>
              <a:rPr lang="en-GB" dirty="0">
                <a:latin typeface="Comic Sans MS" panose="030F0702030302020204" pitchFamily="66" charset="0"/>
              </a:rPr>
              <a:t>the inbreeding coefficient of an inbred individual “X” from the following pedigree </a:t>
            </a:r>
            <a:r>
              <a:rPr lang="en-GB" dirty="0" smtClean="0">
                <a:latin typeface="Comic Sans MS" panose="030F0702030302020204" pitchFamily="66" charset="0"/>
              </a:rPr>
              <a:t>diagram of continuous full-sib </a:t>
            </a:r>
            <a:r>
              <a:rPr lang="en-GB" dirty="0" err="1" smtClean="0">
                <a:latin typeface="Comic Sans MS" panose="030F0702030302020204" pitchFamily="66" charset="0"/>
              </a:rPr>
              <a:t>matings</a:t>
            </a:r>
            <a:r>
              <a:rPr lang="en-GB" dirty="0" smtClean="0">
                <a:latin typeface="Comic Sans MS" panose="030F0702030302020204" pitchFamily="66" charset="0"/>
              </a:rPr>
              <a:t>:</a:t>
            </a:r>
          </a:p>
          <a:p>
            <a:pPr marL="0" indent="0">
              <a:buNone/>
            </a:pPr>
            <a:r>
              <a:rPr lang="en-GB" dirty="0">
                <a:latin typeface="Comic Sans MS" panose="030F0702030302020204" pitchFamily="66" charset="0"/>
              </a:rPr>
              <a:t>	</a:t>
            </a:r>
            <a:r>
              <a:rPr lang="en-GB" dirty="0" smtClean="0">
                <a:latin typeface="Comic Sans MS" panose="030F0702030302020204" pitchFamily="66" charset="0"/>
              </a:rPr>
              <a:t>		S		1		A</a:t>
            </a:r>
          </a:p>
          <a:p>
            <a:pPr marL="0" indent="0">
              <a:buNone/>
            </a:pPr>
            <a:endParaRPr lang="en-GB" dirty="0">
              <a:latin typeface="Comic Sans MS" panose="030F0702030302020204" pitchFamily="66" charset="0"/>
            </a:endParaRPr>
          </a:p>
          <a:p>
            <a:pPr marL="0" indent="0">
              <a:buNone/>
            </a:pPr>
            <a:r>
              <a:rPr lang="en-GB" dirty="0" smtClean="0">
                <a:latin typeface="Comic Sans MS" panose="030F0702030302020204" pitchFamily="66" charset="0"/>
              </a:rPr>
              <a:t>	X</a:t>
            </a:r>
          </a:p>
          <a:p>
            <a:pPr marL="0" indent="0">
              <a:buNone/>
            </a:pPr>
            <a:endParaRPr lang="en-GB" dirty="0">
              <a:latin typeface="Comic Sans MS" panose="030F0702030302020204" pitchFamily="66" charset="0"/>
            </a:endParaRPr>
          </a:p>
          <a:p>
            <a:pPr marL="0" indent="0">
              <a:buNone/>
            </a:pPr>
            <a:r>
              <a:rPr lang="en-GB" dirty="0" smtClean="0">
                <a:latin typeface="Comic Sans MS" panose="030F0702030302020204" pitchFamily="66" charset="0"/>
              </a:rPr>
              <a:t>			D		2		B</a:t>
            </a:r>
            <a:endParaRPr lang="en-IN" dirty="0"/>
          </a:p>
        </p:txBody>
      </p:sp>
      <p:cxnSp>
        <p:nvCxnSpPr>
          <p:cNvPr id="5" name="Straight Arrow Connector 4"/>
          <p:cNvCxnSpPr/>
          <p:nvPr/>
        </p:nvCxnSpPr>
        <p:spPr>
          <a:xfrm flipH="1">
            <a:off x="2148114" y="1930400"/>
            <a:ext cx="1407886" cy="92891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947886" y="1872343"/>
            <a:ext cx="1509485" cy="2902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3964214" y="2082800"/>
            <a:ext cx="1456872" cy="1828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5660571" y="1944914"/>
            <a:ext cx="1584779" cy="19158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964214" y="2082800"/>
            <a:ext cx="1456872" cy="164737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780314" y="2082800"/>
            <a:ext cx="1522187" cy="17634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2148114" y="2997200"/>
            <a:ext cx="1430565" cy="90714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5763987" y="3969658"/>
            <a:ext cx="1509485" cy="2902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947886" y="3962967"/>
            <a:ext cx="1509485" cy="2902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5755821" y="1875972"/>
            <a:ext cx="1509485" cy="2902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4479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571" y="0"/>
            <a:ext cx="10515600" cy="6197600"/>
          </a:xfrm>
        </p:spPr>
        <p:txBody>
          <a:bodyPr>
            <a:normAutofit fontScale="85000" lnSpcReduction="20000"/>
          </a:bodyPr>
          <a:lstStyle/>
          <a:p>
            <a:pPr algn="just">
              <a:lnSpc>
                <a:spcPct val="100000"/>
              </a:lnSpc>
              <a:spcBef>
                <a:spcPts val="1200"/>
              </a:spcBef>
              <a:spcAft>
                <a:spcPts val="600"/>
              </a:spcAft>
            </a:pPr>
            <a:r>
              <a:rPr lang="en-GB" b="1" dirty="0" smtClean="0">
                <a:solidFill>
                  <a:srgbClr val="FF0000"/>
                </a:solidFill>
                <a:latin typeface="Comic Sans MS" panose="030F0702030302020204" pitchFamily="66" charset="0"/>
              </a:rPr>
              <a:t>Some important values of inbreeding coefficient:</a:t>
            </a:r>
          </a:p>
          <a:p>
            <a:pPr lvl="1" algn="just">
              <a:lnSpc>
                <a:spcPct val="120000"/>
              </a:lnSpc>
              <a:spcBef>
                <a:spcPts val="1200"/>
              </a:spcBef>
              <a:spcAft>
                <a:spcPts val="600"/>
              </a:spcAft>
              <a:buFont typeface="Wingdings" panose="05000000000000000000" pitchFamily="2" charset="2"/>
              <a:buChar char="ü"/>
            </a:pPr>
            <a:r>
              <a:rPr lang="en-GB" sz="2700" dirty="0" smtClean="0">
                <a:latin typeface="Comic Sans MS" panose="030F0702030302020204" pitchFamily="66" charset="0"/>
              </a:rPr>
              <a:t>The inbreeding coefficient of an individual (X) produced by </a:t>
            </a:r>
            <a:r>
              <a:rPr lang="en-GB" sz="2700" dirty="0" smtClean="0">
                <a:solidFill>
                  <a:srgbClr val="C00000"/>
                </a:solidFill>
                <a:latin typeface="Comic Sans MS" panose="030F0702030302020204" pitchFamily="66" charset="0"/>
              </a:rPr>
              <a:t>one generation of </a:t>
            </a:r>
            <a:r>
              <a:rPr lang="en-GB" sz="2700" dirty="0" err="1" smtClean="0">
                <a:solidFill>
                  <a:srgbClr val="C00000"/>
                </a:solidFill>
                <a:latin typeface="Comic Sans MS" panose="030F0702030302020204" pitchFamily="66" charset="0"/>
              </a:rPr>
              <a:t>selfing</a:t>
            </a:r>
            <a:r>
              <a:rPr lang="en-GB" sz="2700" dirty="0" smtClean="0">
                <a:solidFill>
                  <a:srgbClr val="C00000"/>
                </a:solidFill>
                <a:latin typeface="Comic Sans MS" panose="030F0702030302020204" pitchFamily="66" charset="0"/>
              </a:rPr>
              <a:t> is 0.50 or 50.0%.</a:t>
            </a:r>
          </a:p>
          <a:p>
            <a:pPr lvl="1" algn="just">
              <a:lnSpc>
                <a:spcPct val="120000"/>
              </a:lnSpc>
              <a:spcBef>
                <a:spcPts val="1200"/>
              </a:spcBef>
              <a:spcAft>
                <a:spcPts val="600"/>
              </a:spcAft>
              <a:buFont typeface="Wingdings" panose="05000000000000000000" pitchFamily="2" charset="2"/>
              <a:buChar char="ü"/>
            </a:pPr>
            <a:r>
              <a:rPr lang="en-GB" sz="2700" dirty="0">
                <a:latin typeface="Comic Sans MS" panose="030F0702030302020204" pitchFamily="66" charset="0"/>
              </a:rPr>
              <a:t>The inbreeding coefficient of an </a:t>
            </a:r>
            <a:r>
              <a:rPr lang="en-GB" sz="2700" dirty="0" smtClean="0">
                <a:latin typeface="Comic Sans MS" panose="030F0702030302020204" pitchFamily="66" charset="0"/>
              </a:rPr>
              <a:t>individual (X) </a:t>
            </a:r>
            <a:r>
              <a:rPr lang="en-GB" sz="2700" dirty="0">
                <a:latin typeface="Comic Sans MS" panose="030F0702030302020204" pitchFamily="66" charset="0"/>
              </a:rPr>
              <a:t>produced by  </a:t>
            </a:r>
            <a:r>
              <a:rPr lang="en-GB" sz="2700" dirty="0" smtClean="0">
                <a:latin typeface="Comic Sans MS" panose="030F0702030302020204" pitchFamily="66" charset="0"/>
              </a:rPr>
              <a:t>continuous </a:t>
            </a:r>
            <a:r>
              <a:rPr lang="en-GB" sz="2700" dirty="0" smtClean="0">
                <a:solidFill>
                  <a:srgbClr val="C00000"/>
                </a:solidFill>
                <a:latin typeface="Comic Sans MS" panose="030F0702030302020204" pitchFamily="66" charset="0"/>
              </a:rPr>
              <a:t>10 generations of </a:t>
            </a:r>
            <a:r>
              <a:rPr lang="en-GB" sz="2700" dirty="0" err="1" smtClean="0">
                <a:solidFill>
                  <a:srgbClr val="C00000"/>
                </a:solidFill>
                <a:latin typeface="Comic Sans MS" panose="030F0702030302020204" pitchFamily="66" charset="0"/>
              </a:rPr>
              <a:t>selfing</a:t>
            </a:r>
            <a:r>
              <a:rPr lang="en-GB" sz="2700" dirty="0" smtClean="0">
                <a:solidFill>
                  <a:srgbClr val="C00000"/>
                </a:solidFill>
                <a:latin typeface="Comic Sans MS" panose="030F0702030302020204" pitchFamily="66" charset="0"/>
              </a:rPr>
              <a:t> 0.999 or 99.90%.</a:t>
            </a:r>
          </a:p>
          <a:p>
            <a:pPr lvl="1" algn="just">
              <a:lnSpc>
                <a:spcPct val="120000"/>
              </a:lnSpc>
              <a:spcBef>
                <a:spcPts val="1200"/>
              </a:spcBef>
              <a:spcAft>
                <a:spcPts val="600"/>
              </a:spcAft>
              <a:buFont typeface="Wingdings" panose="05000000000000000000" pitchFamily="2" charset="2"/>
              <a:buChar char="ü"/>
            </a:pPr>
            <a:r>
              <a:rPr lang="en-GB" sz="2700" dirty="0" smtClean="0">
                <a:latin typeface="Comic Sans MS" panose="030F0702030302020204" pitchFamily="66" charset="0"/>
              </a:rPr>
              <a:t>The </a:t>
            </a:r>
            <a:r>
              <a:rPr lang="en-GB" sz="2700" dirty="0">
                <a:latin typeface="Comic Sans MS" panose="030F0702030302020204" pitchFamily="66" charset="0"/>
              </a:rPr>
              <a:t>inbreeding coefficient of an </a:t>
            </a:r>
            <a:r>
              <a:rPr lang="en-GB" sz="2700" dirty="0" smtClean="0">
                <a:latin typeface="Comic Sans MS" panose="030F0702030302020204" pitchFamily="66" charset="0"/>
              </a:rPr>
              <a:t>individual (X) </a:t>
            </a:r>
            <a:r>
              <a:rPr lang="en-GB" sz="2700" dirty="0">
                <a:latin typeface="Comic Sans MS" panose="030F0702030302020204" pitchFamily="66" charset="0"/>
              </a:rPr>
              <a:t>produced by  </a:t>
            </a:r>
            <a:r>
              <a:rPr lang="en-GB" sz="2700" dirty="0" smtClean="0">
                <a:solidFill>
                  <a:srgbClr val="C00000"/>
                </a:solidFill>
                <a:latin typeface="Comic Sans MS" panose="030F0702030302020204" pitchFamily="66" charset="0"/>
              </a:rPr>
              <a:t>half-sib mating is 0.125 </a:t>
            </a:r>
            <a:r>
              <a:rPr lang="en-GB" sz="2700" dirty="0">
                <a:solidFill>
                  <a:srgbClr val="C00000"/>
                </a:solidFill>
                <a:latin typeface="Comic Sans MS" panose="030F0702030302020204" pitchFamily="66" charset="0"/>
              </a:rPr>
              <a:t>or </a:t>
            </a:r>
            <a:r>
              <a:rPr lang="en-GB" sz="2700" dirty="0" smtClean="0">
                <a:solidFill>
                  <a:srgbClr val="C00000"/>
                </a:solidFill>
                <a:latin typeface="Comic Sans MS" panose="030F0702030302020204" pitchFamily="66" charset="0"/>
              </a:rPr>
              <a:t>12.50%.</a:t>
            </a:r>
          </a:p>
          <a:p>
            <a:pPr lvl="1" algn="just">
              <a:lnSpc>
                <a:spcPct val="120000"/>
              </a:lnSpc>
              <a:spcBef>
                <a:spcPts val="1200"/>
              </a:spcBef>
              <a:spcAft>
                <a:spcPts val="600"/>
              </a:spcAft>
              <a:buFont typeface="Wingdings" panose="05000000000000000000" pitchFamily="2" charset="2"/>
              <a:buChar char="ü"/>
            </a:pPr>
            <a:r>
              <a:rPr lang="en-GB" sz="2700" dirty="0">
                <a:latin typeface="Comic Sans MS" panose="030F0702030302020204" pitchFamily="66" charset="0"/>
              </a:rPr>
              <a:t>The inbreeding coefficient of an individual </a:t>
            </a:r>
            <a:r>
              <a:rPr lang="en-GB" sz="2700" dirty="0" smtClean="0">
                <a:latin typeface="Comic Sans MS" panose="030F0702030302020204" pitchFamily="66" charset="0"/>
              </a:rPr>
              <a:t>(X) produced </a:t>
            </a:r>
            <a:r>
              <a:rPr lang="en-GB" sz="2700" dirty="0">
                <a:latin typeface="Comic Sans MS" panose="030F0702030302020204" pitchFamily="66" charset="0"/>
              </a:rPr>
              <a:t>by  </a:t>
            </a:r>
            <a:r>
              <a:rPr lang="en-GB" sz="2700" dirty="0" smtClean="0">
                <a:solidFill>
                  <a:srgbClr val="C00000"/>
                </a:solidFill>
                <a:latin typeface="Comic Sans MS" panose="030F0702030302020204" pitchFamily="66" charset="0"/>
              </a:rPr>
              <a:t>full-sib </a:t>
            </a:r>
            <a:r>
              <a:rPr lang="en-GB" sz="2700" dirty="0">
                <a:solidFill>
                  <a:srgbClr val="C00000"/>
                </a:solidFill>
                <a:latin typeface="Comic Sans MS" panose="030F0702030302020204" pitchFamily="66" charset="0"/>
              </a:rPr>
              <a:t>mating is </a:t>
            </a:r>
            <a:r>
              <a:rPr lang="en-GB" sz="2700" dirty="0" smtClean="0">
                <a:solidFill>
                  <a:srgbClr val="C00000"/>
                </a:solidFill>
                <a:latin typeface="Comic Sans MS" panose="030F0702030302020204" pitchFamily="66" charset="0"/>
              </a:rPr>
              <a:t>0.25 </a:t>
            </a:r>
            <a:r>
              <a:rPr lang="en-GB" sz="2700" dirty="0">
                <a:solidFill>
                  <a:srgbClr val="C00000"/>
                </a:solidFill>
                <a:latin typeface="Comic Sans MS" panose="030F0702030302020204" pitchFamily="66" charset="0"/>
              </a:rPr>
              <a:t>or </a:t>
            </a:r>
            <a:r>
              <a:rPr lang="en-GB" sz="2700" dirty="0" smtClean="0">
                <a:solidFill>
                  <a:srgbClr val="C00000"/>
                </a:solidFill>
                <a:latin typeface="Comic Sans MS" panose="030F0702030302020204" pitchFamily="66" charset="0"/>
              </a:rPr>
              <a:t>25.0%</a:t>
            </a:r>
            <a:r>
              <a:rPr lang="en-GB" sz="2700" dirty="0" smtClean="0">
                <a:latin typeface="Comic Sans MS" panose="030F0702030302020204" pitchFamily="66" charset="0"/>
              </a:rPr>
              <a:t>.</a:t>
            </a:r>
          </a:p>
          <a:p>
            <a:pPr lvl="1" algn="just">
              <a:lnSpc>
                <a:spcPct val="120000"/>
              </a:lnSpc>
              <a:spcBef>
                <a:spcPts val="1200"/>
              </a:spcBef>
              <a:spcAft>
                <a:spcPts val="600"/>
              </a:spcAft>
              <a:buFont typeface="Wingdings" panose="05000000000000000000" pitchFamily="2" charset="2"/>
              <a:buChar char="ü"/>
            </a:pPr>
            <a:r>
              <a:rPr lang="en-GB" sz="2700" dirty="0">
                <a:latin typeface="Comic Sans MS" panose="030F0702030302020204" pitchFamily="66" charset="0"/>
              </a:rPr>
              <a:t>The inbreeding coefficient of an individual produced by  </a:t>
            </a:r>
            <a:r>
              <a:rPr lang="en-GB" sz="2700" dirty="0" smtClean="0">
                <a:solidFill>
                  <a:srgbClr val="C00000"/>
                </a:solidFill>
                <a:latin typeface="Comic Sans MS" panose="030F0702030302020204" pitchFamily="66" charset="0"/>
              </a:rPr>
              <a:t>parent-offspring </a:t>
            </a:r>
            <a:r>
              <a:rPr lang="en-GB" sz="2700" dirty="0">
                <a:solidFill>
                  <a:srgbClr val="C00000"/>
                </a:solidFill>
                <a:latin typeface="Comic Sans MS" panose="030F0702030302020204" pitchFamily="66" charset="0"/>
              </a:rPr>
              <a:t>mating is </a:t>
            </a:r>
            <a:r>
              <a:rPr lang="en-GB" sz="2700" dirty="0" smtClean="0">
                <a:solidFill>
                  <a:srgbClr val="C00000"/>
                </a:solidFill>
                <a:latin typeface="Comic Sans MS" panose="030F0702030302020204" pitchFamily="66" charset="0"/>
              </a:rPr>
              <a:t>0.25 </a:t>
            </a:r>
            <a:r>
              <a:rPr lang="en-GB" sz="2700" dirty="0">
                <a:solidFill>
                  <a:srgbClr val="C00000"/>
                </a:solidFill>
                <a:latin typeface="Comic Sans MS" panose="030F0702030302020204" pitchFamily="66" charset="0"/>
              </a:rPr>
              <a:t>or </a:t>
            </a:r>
            <a:r>
              <a:rPr lang="en-GB" sz="2700" dirty="0" smtClean="0">
                <a:solidFill>
                  <a:srgbClr val="C00000"/>
                </a:solidFill>
                <a:latin typeface="Comic Sans MS" panose="030F0702030302020204" pitchFamily="66" charset="0"/>
              </a:rPr>
              <a:t>25.0%.</a:t>
            </a:r>
          </a:p>
          <a:p>
            <a:pPr lvl="1" algn="just">
              <a:lnSpc>
                <a:spcPct val="100000"/>
              </a:lnSpc>
              <a:spcBef>
                <a:spcPts val="1200"/>
              </a:spcBef>
              <a:spcAft>
                <a:spcPts val="600"/>
              </a:spcAft>
              <a:buFont typeface="Wingdings" panose="05000000000000000000" pitchFamily="2" charset="2"/>
              <a:buChar char="ü"/>
            </a:pPr>
            <a:endParaRPr lang="en-GB" dirty="0">
              <a:latin typeface="Comic Sans MS" panose="030F0702030302020204" pitchFamily="66" charset="0"/>
            </a:endParaRPr>
          </a:p>
          <a:p>
            <a:pPr marL="457200" lvl="1" indent="0" algn="just">
              <a:lnSpc>
                <a:spcPct val="100000"/>
              </a:lnSpc>
              <a:spcBef>
                <a:spcPts val="1200"/>
              </a:spcBef>
              <a:spcAft>
                <a:spcPts val="600"/>
              </a:spcAft>
              <a:buNone/>
            </a:pPr>
            <a:r>
              <a:rPr lang="en-GB" dirty="0" smtClean="0">
                <a:latin typeface="Comic Sans MS" panose="030F0702030302020204" pitchFamily="66" charset="0"/>
              </a:rPr>
              <a:t>								</a:t>
            </a:r>
            <a:r>
              <a:rPr lang="en-GB" dirty="0" err="1" smtClean="0">
                <a:solidFill>
                  <a:srgbClr val="7030A0"/>
                </a:solidFill>
                <a:latin typeface="Comic Sans MS" panose="030F0702030302020204" pitchFamily="66" charset="0"/>
              </a:rPr>
              <a:t>contd</a:t>
            </a:r>
            <a:r>
              <a:rPr lang="en-GB" dirty="0" smtClean="0">
                <a:solidFill>
                  <a:srgbClr val="7030A0"/>
                </a:solidFill>
                <a:latin typeface="Comic Sans MS" panose="030F0702030302020204" pitchFamily="66" charset="0"/>
              </a:rPr>
              <a:t>………..</a:t>
            </a:r>
          </a:p>
          <a:p>
            <a:pPr lvl="1">
              <a:buFont typeface="Wingdings" panose="05000000000000000000" pitchFamily="2" charset="2"/>
              <a:buChar char="ü"/>
            </a:pPr>
            <a:endParaRPr lang="en-IN" dirty="0">
              <a:latin typeface="Comic Sans MS" panose="030F0702030302020204" pitchFamily="66" charset="0"/>
            </a:endParaRPr>
          </a:p>
        </p:txBody>
      </p:sp>
    </p:spTree>
    <p:extLst>
      <p:ext uri="{BB962C8B-B14F-4D97-AF65-F5344CB8AC3E}">
        <p14:creationId xmlns:p14="http://schemas.microsoft.com/office/powerpoint/2010/main" val="2051511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9944"/>
            <a:ext cx="10515600" cy="5727020"/>
          </a:xfrm>
        </p:spPr>
        <p:txBody>
          <a:bodyPr/>
          <a:lstStyle/>
          <a:p>
            <a:pPr marL="457200" lvl="1" indent="0" algn="just">
              <a:lnSpc>
                <a:spcPct val="100000"/>
              </a:lnSpc>
              <a:spcBef>
                <a:spcPts val="1200"/>
              </a:spcBef>
              <a:spcAft>
                <a:spcPts val="600"/>
              </a:spcAft>
              <a:buNone/>
            </a:pPr>
            <a:r>
              <a:rPr lang="en-GB" dirty="0" smtClean="0">
                <a:latin typeface="Comic Sans MS" panose="030F0702030302020204" pitchFamily="66" charset="0"/>
              </a:rPr>
              <a:t>							</a:t>
            </a:r>
            <a:r>
              <a:rPr lang="en-GB" dirty="0" err="1" smtClean="0">
                <a:solidFill>
                  <a:srgbClr val="7030A0"/>
                </a:solidFill>
                <a:latin typeface="Comic Sans MS" panose="030F0702030302020204" pitchFamily="66" charset="0"/>
              </a:rPr>
              <a:t>contd</a:t>
            </a:r>
            <a:r>
              <a:rPr lang="en-GB" dirty="0" smtClean="0">
                <a:solidFill>
                  <a:srgbClr val="7030A0"/>
                </a:solidFill>
                <a:latin typeface="Comic Sans MS" panose="030F0702030302020204" pitchFamily="66" charset="0"/>
              </a:rPr>
              <a:t>……..</a:t>
            </a:r>
          </a:p>
          <a:p>
            <a:pPr lvl="1" algn="just">
              <a:lnSpc>
                <a:spcPct val="100000"/>
              </a:lnSpc>
              <a:spcBef>
                <a:spcPts val="1200"/>
              </a:spcBef>
              <a:spcAft>
                <a:spcPts val="600"/>
              </a:spcAft>
              <a:buFont typeface="Wingdings" panose="05000000000000000000" pitchFamily="2" charset="2"/>
              <a:buChar char="ü"/>
            </a:pPr>
            <a:r>
              <a:rPr lang="en-GB" dirty="0">
                <a:latin typeface="Comic Sans MS" panose="030F0702030302020204" pitchFamily="66" charset="0"/>
              </a:rPr>
              <a:t>The inbreeding coefficient of an individual produced by  continuous </a:t>
            </a:r>
            <a:r>
              <a:rPr lang="en-GB" dirty="0">
                <a:solidFill>
                  <a:srgbClr val="C00000"/>
                </a:solidFill>
                <a:latin typeface="Comic Sans MS" panose="030F0702030302020204" pitchFamily="66" charset="0"/>
              </a:rPr>
              <a:t>3 generations of full-sib mating is 0.50 or 50.0%</a:t>
            </a:r>
            <a:r>
              <a:rPr lang="en-GB" dirty="0">
                <a:latin typeface="Comic Sans MS" panose="030F0702030302020204" pitchFamily="66" charset="0"/>
              </a:rPr>
              <a:t>.</a:t>
            </a:r>
            <a:endParaRPr lang="en-GB" dirty="0" smtClean="0">
              <a:latin typeface="Comic Sans MS" panose="030F0702030302020204" pitchFamily="66" charset="0"/>
            </a:endParaRPr>
          </a:p>
          <a:p>
            <a:pPr lvl="1" algn="just">
              <a:lnSpc>
                <a:spcPct val="100000"/>
              </a:lnSpc>
              <a:spcBef>
                <a:spcPts val="1200"/>
              </a:spcBef>
              <a:spcAft>
                <a:spcPts val="600"/>
              </a:spcAft>
              <a:buFont typeface="Wingdings" panose="05000000000000000000" pitchFamily="2" charset="2"/>
              <a:buChar char="ü"/>
            </a:pPr>
            <a:r>
              <a:rPr lang="en-GB" dirty="0" smtClean="0">
                <a:latin typeface="Comic Sans MS" panose="030F0702030302020204" pitchFamily="66" charset="0"/>
              </a:rPr>
              <a:t>The </a:t>
            </a:r>
            <a:r>
              <a:rPr lang="en-GB" dirty="0">
                <a:latin typeface="Comic Sans MS" panose="030F0702030302020204" pitchFamily="66" charset="0"/>
              </a:rPr>
              <a:t>inbreeding coefficient of an individual produced by  continuous </a:t>
            </a:r>
            <a:r>
              <a:rPr lang="en-GB" dirty="0">
                <a:solidFill>
                  <a:srgbClr val="C00000"/>
                </a:solidFill>
                <a:latin typeface="Comic Sans MS" panose="030F0702030302020204" pitchFamily="66" charset="0"/>
              </a:rPr>
              <a:t>3 generations of parent-offspring mating is 0.50 or 50.0%.</a:t>
            </a:r>
          </a:p>
          <a:p>
            <a:pPr lvl="1" algn="just">
              <a:lnSpc>
                <a:spcPct val="100000"/>
              </a:lnSpc>
              <a:spcBef>
                <a:spcPts val="1200"/>
              </a:spcBef>
              <a:spcAft>
                <a:spcPts val="600"/>
              </a:spcAft>
              <a:buFont typeface="Wingdings" panose="05000000000000000000" pitchFamily="2" charset="2"/>
              <a:buChar char="ü"/>
            </a:pPr>
            <a:r>
              <a:rPr lang="en-GB" dirty="0">
                <a:latin typeface="Comic Sans MS" panose="030F0702030302020204" pitchFamily="66" charset="0"/>
              </a:rPr>
              <a:t>To </a:t>
            </a:r>
            <a:r>
              <a:rPr lang="en-GB" dirty="0">
                <a:solidFill>
                  <a:srgbClr val="0070C0"/>
                </a:solidFill>
                <a:latin typeface="Comic Sans MS" panose="030F0702030302020204" pitchFamily="66" charset="0"/>
              </a:rPr>
              <a:t>achieve 50.0% inbreeding coefficient</a:t>
            </a:r>
            <a:r>
              <a:rPr lang="en-GB" dirty="0">
                <a:latin typeface="Comic Sans MS" panose="030F0702030302020204" pitchFamily="66" charset="0"/>
              </a:rPr>
              <a:t>, continuous </a:t>
            </a:r>
            <a:r>
              <a:rPr lang="en-GB" dirty="0">
                <a:solidFill>
                  <a:srgbClr val="C00000"/>
                </a:solidFill>
                <a:latin typeface="Comic Sans MS" panose="030F0702030302020204" pitchFamily="66" charset="0"/>
              </a:rPr>
              <a:t>6 generations of </a:t>
            </a:r>
            <a:r>
              <a:rPr lang="en-GB" dirty="0" smtClean="0">
                <a:solidFill>
                  <a:srgbClr val="C00000"/>
                </a:solidFill>
                <a:latin typeface="Comic Sans MS" panose="030F0702030302020204" pitchFamily="66" charset="0"/>
              </a:rPr>
              <a:t>half-mating</a:t>
            </a:r>
            <a:r>
              <a:rPr lang="en-GB" dirty="0" smtClean="0">
                <a:latin typeface="Comic Sans MS" panose="030F0702030302020204" pitchFamily="66" charset="0"/>
              </a:rPr>
              <a:t> </a:t>
            </a:r>
            <a:r>
              <a:rPr lang="en-GB" dirty="0">
                <a:latin typeface="Comic Sans MS" panose="030F0702030302020204" pitchFamily="66" charset="0"/>
              </a:rPr>
              <a:t>required.</a:t>
            </a:r>
          </a:p>
          <a:p>
            <a:pPr lvl="1" algn="just">
              <a:lnSpc>
                <a:spcPct val="100000"/>
              </a:lnSpc>
              <a:spcBef>
                <a:spcPts val="1200"/>
              </a:spcBef>
              <a:spcAft>
                <a:spcPts val="600"/>
              </a:spcAft>
              <a:buFont typeface="Wingdings" panose="05000000000000000000" pitchFamily="2" charset="2"/>
              <a:buChar char="ü"/>
            </a:pPr>
            <a:r>
              <a:rPr lang="en-GB" dirty="0">
                <a:latin typeface="Comic Sans MS" panose="030F0702030302020204" pitchFamily="66" charset="0"/>
              </a:rPr>
              <a:t>The inbreeding coefficient of an individual produced by  continuous </a:t>
            </a:r>
            <a:r>
              <a:rPr lang="en-GB" dirty="0">
                <a:solidFill>
                  <a:srgbClr val="C00000"/>
                </a:solidFill>
                <a:latin typeface="Comic Sans MS" panose="030F0702030302020204" pitchFamily="66" charset="0"/>
              </a:rPr>
              <a:t>20 generations of full-sib mating is 0.986 or 98.60%.</a:t>
            </a:r>
          </a:p>
          <a:p>
            <a:pPr lvl="1" algn="just">
              <a:lnSpc>
                <a:spcPct val="100000"/>
              </a:lnSpc>
              <a:spcBef>
                <a:spcPts val="1200"/>
              </a:spcBef>
              <a:spcAft>
                <a:spcPts val="600"/>
              </a:spcAft>
              <a:buFont typeface="Wingdings" panose="05000000000000000000" pitchFamily="2" charset="2"/>
              <a:buChar char="ü"/>
            </a:pPr>
            <a:r>
              <a:rPr lang="en-GB" dirty="0">
                <a:latin typeface="Comic Sans MS" panose="030F0702030302020204" pitchFamily="66" charset="0"/>
              </a:rPr>
              <a:t>The inbreeding coefficient of an individual produced by  continuous </a:t>
            </a:r>
            <a:r>
              <a:rPr lang="en-GB" dirty="0">
                <a:solidFill>
                  <a:srgbClr val="C00000"/>
                </a:solidFill>
                <a:latin typeface="Comic Sans MS" panose="030F0702030302020204" pitchFamily="66" charset="0"/>
              </a:rPr>
              <a:t>20 generations of half-sib mating is 0.903 or 90.30%.</a:t>
            </a:r>
          </a:p>
          <a:p>
            <a:pPr marL="0" indent="0">
              <a:buNone/>
            </a:pPr>
            <a:endParaRPr lang="en-IN" dirty="0">
              <a:latin typeface="Comic Sans MS" panose="030F0702030302020204" pitchFamily="66" charset="0"/>
            </a:endParaRPr>
          </a:p>
        </p:txBody>
      </p:sp>
    </p:spTree>
    <p:extLst>
      <p:ext uri="{BB962C8B-B14F-4D97-AF65-F5344CB8AC3E}">
        <p14:creationId xmlns:p14="http://schemas.microsoft.com/office/powerpoint/2010/main" val="805564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46074"/>
          </a:xfrm>
        </p:spPr>
        <p:txBody>
          <a:bodyPr>
            <a:normAutofit fontScale="90000"/>
          </a:bodyPr>
          <a:lstStyle/>
          <a:p>
            <a:pPr algn="ctr"/>
            <a:r>
              <a:rPr lang="en-IN" sz="3600" dirty="0" smtClean="0">
                <a:solidFill>
                  <a:srgbClr val="FF0000"/>
                </a:solidFill>
                <a:latin typeface="Comic Sans MS" panose="030F0702030302020204" pitchFamily="66" charset="0"/>
              </a:rPr>
              <a:t>Relationship coefficient &amp; its measurement</a:t>
            </a:r>
            <a:endParaRPr lang="en-IN"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706582" y="870856"/>
            <a:ext cx="10806544" cy="5718629"/>
          </a:xfrm>
        </p:spPr>
        <p:txBody>
          <a:bodyPr>
            <a:normAutofit fontScale="92500" lnSpcReduction="20000"/>
          </a:bodyPr>
          <a:lstStyle/>
          <a:p>
            <a:pPr marL="0" indent="0">
              <a:buNone/>
            </a:pPr>
            <a:r>
              <a:rPr lang="en-IN" b="1" dirty="0" smtClean="0">
                <a:latin typeface="Comic Sans MS" panose="030F0702030302020204" pitchFamily="66" charset="0"/>
              </a:rPr>
              <a:t>Related individuals</a:t>
            </a:r>
            <a:r>
              <a:rPr lang="en-IN" dirty="0" smtClean="0">
                <a:latin typeface="Comic Sans MS" panose="030F0702030302020204" pitchFamily="66" charset="0"/>
              </a:rPr>
              <a:t> in terms of genetics ?</a:t>
            </a:r>
          </a:p>
          <a:p>
            <a:pPr algn="just"/>
            <a:r>
              <a:rPr lang="en-IN" dirty="0" smtClean="0">
                <a:latin typeface="Comic Sans MS" panose="030F0702030302020204" pitchFamily="66" charset="0"/>
              </a:rPr>
              <a:t>Two individuals are said to be related if they have some genes in common due to the presence of </a:t>
            </a:r>
            <a:r>
              <a:rPr lang="en-IN" dirty="0" smtClean="0">
                <a:solidFill>
                  <a:srgbClr val="C00000"/>
                </a:solidFill>
                <a:latin typeface="Comic Sans MS" panose="030F0702030302020204" pitchFamily="66" charset="0"/>
              </a:rPr>
              <a:t>common ancestor up to preceding 4-6 generations of their pedigree</a:t>
            </a:r>
            <a:r>
              <a:rPr lang="en-IN" dirty="0" smtClean="0">
                <a:latin typeface="Comic Sans MS" panose="030F0702030302020204" pitchFamily="66" charset="0"/>
              </a:rPr>
              <a:t>. </a:t>
            </a:r>
          </a:p>
          <a:p>
            <a:pPr algn="just"/>
            <a:r>
              <a:rPr lang="en-IN" dirty="0" smtClean="0">
                <a:latin typeface="Comic Sans MS" panose="030F0702030302020204" pitchFamily="66" charset="0"/>
              </a:rPr>
              <a:t>Relationship between parent and offspring is the most common form of relation. Offspring receives 50% of its genetic material from each parent. Hence, </a:t>
            </a:r>
            <a:r>
              <a:rPr lang="en-IN" dirty="0">
                <a:solidFill>
                  <a:srgbClr val="C00000"/>
                </a:solidFill>
                <a:latin typeface="Comic Sans MS" panose="030F0702030302020204" pitchFamily="66" charset="0"/>
              </a:rPr>
              <a:t>o</a:t>
            </a:r>
            <a:r>
              <a:rPr lang="en-IN" dirty="0" smtClean="0">
                <a:solidFill>
                  <a:srgbClr val="C00000"/>
                </a:solidFill>
                <a:latin typeface="Comic Sans MS" panose="030F0702030302020204" pitchFamily="66" charset="0"/>
              </a:rPr>
              <a:t>ffspring is related by 50% with each parent. </a:t>
            </a:r>
            <a:r>
              <a:rPr lang="en-IN" dirty="0" smtClean="0">
                <a:latin typeface="Comic Sans MS" panose="030F0702030302020204" pitchFamily="66" charset="0"/>
              </a:rPr>
              <a:t>		</a:t>
            </a:r>
          </a:p>
          <a:p>
            <a:pPr algn="just"/>
            <a:r>
              <a:rPr lang="en-IN" dirty="0">
                <a:latin typeface="Comic Sans MS" panose="030F0702030302020204" pitchFamily="66" charset="0"/>
              </a:rPr>
              <a:t>The </a:t>
            </a:r>
            <a:r>
              <a:rPr lang="en-IN" dirty="0">
                <a:solidFill>
                  <a:srgbClr val="C00000"/>
                </a:solidFill>
                <a:latin typeface="Comic Sans MS" panose="030F0702030302020204" pitchFamily="66" charset="0"/>
              </a:rPr>
              <a:t>degree of relationship</a:t>
            </a:r>
            <a:r>
              <a:rPr lang="en-IN" dirty="0">
                <a:latin typeface="Comic Sans MS" panose="030F0702030302020204" pitchFamily="66" charset="0"/>
              </a:rPr>
              <a:t> is expressed as </a:t>
            </a:r>
            <a:r>
              <a:rPr lang="en-IN" dirty="0">
                <a:solidFill>
                  <a:srgbClr val="C00000"/>
                </a:solidFill>
                <a:latin typeface="Comic Sans MS" panose="030F0702030302020204" pitchFamily="66" charset="0"/>
              </a:rPr>
              <a:t>relationship </a:t>
            </a:r>
            <a:r>
              <a:rPr lang="en-IN" dirty="0" smtClean="0">
                <a:solidFill>
                  <a:srgbClr val="C00000"/>
                </a:solidFill>
                <a:latin typeface="Comic Sans MS" panose="030F0702030302020204" pitchFamily="66" charset="0"/>
              </a:rPr>
              <a:t>coefficient</a:t>
            </a:r>
            <a:r>
              <a:rPr lang="en-IN" dirty="0" smtClean="0">
                <a:latin typeface="Comic Sans MS" panose="030F0702030302020204" pitchFamily="66" charset="0"/>
              </a:rPr>
              <a:t>.</a:t>
            </a:r>
          </a:p>
          <a:p>
            <a:pPr algn="just"/>
            <a:r>
              <a:rPr lang="en-IN" b="1" dirty="0" smtClean="0">
                <a:solidFill>
                  <a:srgbClr val="FF0000"/>
                </a:solidFill>
                <a:latin typeface="Comic Sans MS" panose="030F0702030302020204" pitchFamily="66" charset="0"/>
              </a:rPr>
              <a:t>Relationship coefficient:</a:t>
            </a:r>
            <a:r>
              <a:rPr lang="en-IN" dirty="0" smtClean="0">
                <a:solidFill>
                  <a:srgbClr val="0070C0"/>
                </a:solidFill>
                <a:latin typeface="Comic Sans MS" panose="030F0702030302020204" pitchFamily="66" charset="0"/>
              </a:rPr>
              <a:t> It is the </a:t>
            </a:r>
            <a:r>
              <a:rPr lang="en-IN" dirty="0" smtClean="0">
                <a:solidFill>
                  <a:srgbClr val="FF0000"/>
                </a:solidFill>
                <a:latin typeface="Comic Sans MS" panose="030F0702030302020204" pitchFamily="66" charset="0"/>
              </a:rPr>
              <a:t>probability or percentage</a:t>
            </a:r>
            <a:r>
              <a:rPr lang="en-IN" dirty="0" smtClean="0">
                <a:solidFill>
                  <a:srgbClr val="0070C0"/>
                </a:solidFill>
                <a:latin typeface="Comic Sans MS" panose="030F0702030302020204" pitchFamily="66" charset="0"/>
              </a:rPr>
              <a:t> </a:t>
            </a:r>
            <a:r>
              <a:rPr lang="en-IN" dirty="0" smtClean="0">
                <a:solidFill>
                  <a:srgbClr val="FF0000"/>
                </a:solidFill>
                <a:latin typeface="Comic Sans MS" panose="030F0702030302020204" pitchFamily="66" charset="0"/>
              </a:rPr>
              <a:t>of genes</a:t>
            </a:r>
            <a:r>
              <a:rPr lang="en-IN" dirty="0" smtClean="0">
                <a:solidFill>
                  <a:srgbClr val="0070C0"/>
                </a:solidFill>
                <a:latin typeface="Comic Sans MS" panose="030F0702030302020204" pitchFamily="66" charset="0"/>
              </a:rPr>
              <a:t> which are common between two individuals due to their common ancestry over and above the base population.</a:t>
            </a:r>
          </a:p>
          <a:p>
            <a:pPr marL="0" indent="0" algn="just">
              <a:buNone/>
            </a:pPr>
            <a:r>
              <a:rPr lang="en-IN" b="1" dirty="0" smtClean="0">
                <a:latin typeface="Comic Sans MS" panose="030F0702030302020204" pitchFamily="66" charset="0"/>
              </a:rPr>
              <a:t>R</a:t>
            </a:r>
            <a:r>
              <a:rPr lang="en-IN" b="1" baseline="-25000" dirty="0" smtClean="0">
                <a:latin typeface="Comic Sans MS" panose="030F0702030302020204" pitchFamily="66" charset="0"/>
              </a:rPr>
              <a:t>XY</a:t>
            </a:r>
            <a:r>
              <a:rPr lang="en-IN" dirty="0" smtClean="0">
                <a:latin typeface="Comic Sans MS" panose="030F0702030302020204" pitchFamily="66" charset="0"/>
              </a:rPr>
              <a:t> = Relationship coefficient between X and Y.</a:t>
            </a:r>
          </a:p>
          <a:p>
            <a:pPr marL="0" indent="0" algn="just">
              <a:buNone/>
            </a:pPr>
            <a:r>
              <a:rPr lang="en-IN" b="1" dirty="0" smtClean="0">
                <a:solidFill>
                  <a:srgbClr val="FF0000"/>
                </a:solidFill>
                <a:latin typeface="Comic Sans MS" panose="030F0702030302020204" pitchFamily="66" charset="0"/>
              </a:rPr>
              <a:t>Properties:</a:t>
            </a:r>
            <a:r>
              <a:rPr lang="en-IN" b="1" dirty="0" smtClean="0">
                <a:latin typeface="Comic Sans MS" panose="030F0702030302020204" pitchFamily="66" charset="0"/>
              </a:rPr>
              <a:t> </a:t>
            </a:r>
            <a:r>
              <a:rPr lang="en-IN" dirty="0" smtClean="0">
                <a:latin typeface="Comic Sans MS" panose="030F0702030302020204" pitchFamily="66" charset="0"/>
              </a:rPr>
              <a:t>(</a:t>
            </a:r>
            <a:r>
              <a:rPr lang="en-IN" dirty="0" err="1" smtClean="0">
                <a:latin typeface="Comic Sans MS" panose="030F0702030302020204" pitchFamily="66" charset="0"/>
              </a:rPr>
              <a:t>i</a:t>
            </a:r>
            <a:r>
              <a:rPr lang="en-IN" dirty="0" smtClean="0">
                <a:latin typeface="Comic Sans MS" panose="030F0702030302020204" pitchFamily="66" charset="0"/>
              </a:rPr>
              <a:t>) Value ranges from </a:t>
            </a:r>
            <a:r>
              <a:rPr lang="en-IN" dirty="0" smtClean="0">
                <a:solidFill>
                  <a:srgbClr val="FF0000"/>
                </a:solidFill>
                <a:latin typeface="Comic Sans MS" panose="030F0702030302020204" pitchFamily="66" charset="0"/>
              </a:rPr>
              <a:t>0 to 1.</a:t>
            </a:r>
          </a:p>
          <a:p>
            <a:pPr marL="0" indent="0" algn="just">
              <a:buNone/>
            </a:pPr>
            <a:r>
              <a:rPr lang="en-GB" dirty="0">
                <a:latin typeface="Comic Sans MS" panose="030F0702030302020204" pitchFamily="66" charset="0"/>
              </a:rPr>
              <a:t>	</a:t>
            </a:r>
            <a:r>
              <a:rPr lang="en-GB" dirty="0" smtClean="0">
                <a:latin typeface="Comic Sans MS" panose="030F0702030302020204" pitchFamily="66" charset="0"/>
              </a:rPr>
              <a:t>	(ii) If X and Y are </a:t>
            </a:r>
            <a:r>
              <a:rPr lang="en-GB" dirty="0" smtClean="0">
                <a:solidFill>
                  <a:srgbClr val="7030A0"/>
                </a:solidFill>
                <a:latin typeface="Comic Sans MS" panose="030F0702030302020204" pitchFamily="66" charset="0"/>
              </a:rPr>
              <a:t>unrelated,</a:t>
            </a:r>
            <a:r>
              <a:rPr lang="en-GB" dirty="0" smtClean="0">
                <a:latin typeface="Comic Sans MS" panose="030F0702030302020204" pitchFamily="66" charset="0"/>
              </a:rPr>
              <a:t> then </a:t>
            </a:r>
            <a:r>
              <a:rPr lang="en-GB" dirty="0" smtClean="0">
                <a:solidFill>
                  <a:srgbClr val="FF0000"/>
                </a:solidFill>
                <a:latin typeface="Comic Sans MS" panose="030F0702030302020204" pitchFamily="66" charset="0"/>
              </a:rPr>
              <a:t>R</a:t>
            </a:r>
            <a:r>
              <a:rPr lang="en-GB" baseline="-25000" dirty="0" smtClean="0">
                <a:solidFill>
                  <a:srgbClr val="FF0000"/>
                </a:solidFill>
                <a:latin typeface="Comic Sans MS" panose="030F0702030302020204" pitchFamily="66" charset="0"/>
              </a:rPr>
              <a:t>XY</a:t>
            </a:r>
            <a:r>
              <a:rPr lang="en-GB" dirty="0" smtClean="0">
                <a:solidFill>
                  <a:srgbClr val="FF0000"/>
                </a:solidFill>
                <a:latin typeface="Comic Sans MS" panose="030F0702030302020204" pitchFamily="66" charset="0"/>
              </a:rPr>
              <a:t> = 0</a:t>
            </a:r>
          </a:p>
          <a:p>
            <a:pPr marL="0" indent="0" algn="just">
              <a:buNone/>
            </a:pPr>
            <a:r>
              <a:rPr lang="en-GB" dirty="0">
                <a:latin typeface="Comic Sans MS" panose="030F0702030302020204" pitchFamily="66" charset="0"/>
              </a:rPr>
              <a:t>	</a:t>
            </a:r>
            <a:r>
              <a:rPr lang="en-GB" dirty="0" smtClean="0">
                <a:latin typeface="Comic Sans MS" panose="030F0702030302020204" pitchFamily="66" charset="0"/>
              </a:rPr>
              <a:t>	(iii) If X and Y are </a:t>
            </a:r>
            <a:r>
              <a:rPr lang="en-GB" dirty="0" smtClean="0">
                <a:solidFill>
                  <a:srgbClr val="7030A0"/>
                </a:solidFill>
                <a:latin typeface="Comic Sans MS" panose="030F0702030302020204" pitchFamily="66" charset="0"/>
              </a:rPr>
              <a:t>monozygotic twin</a:t>
            </a:r>
            <a:r>
              <a:rPr lang="en-GB" dirty="0" smtClean="0">
                <a:latin typeface="Comic Sans MS" panose="030F0702030302020204" pitchFamily="66" charset="0"/>
              </a:rPr>
              <a:t>, then </a:t>
            </a:r>
            <a:r>
              <a:rPr lang="en-GB" dirty="0" smtClean="0">
                <a:solidFill>
                  <a:srgbClr val="FF0000"/>
                </a:solidFill>
                <a:latin typeface="Comic Sans MS" panose="030F0702030302020204" pitchFamily="66" charset="0"/>
              </a:rPr>
              <a:t>R</a:t>
            </a:r>
            <a:r>
              <a:rPr lang="en-GB" baseline="-25000" dirty="0" smtClean="0">
                <a:solidFill>
                  <a:srgbClr val="FF0000"/>
                </a:solidFill>
                <a:latin typeface="Comic Sans MS" panose="030F0702030302020204" pitchFamily="66" charset="0"/>
              </a:rPr>
              <a:t>XY</a:t>
            </a:r>
            <a:r>
              <a:rPr lang="en-GB" dirty="0" smtClean="0">
                <a:solidFill>
                  <a:srgbClr val="FF0000"/>
                </a:solidFill>
                <a:latin typeface="Comic Sans MS" panose="030F0702030302020204" pitchFamily="66" charset="0"/>
              </a:rPr>
              <a:t> = 1</a:t>
            </a:r>
            <a:r>
              <a:rPr lang="en-GB" dirty="0" smtClean="0">
                <a:latin typeface="Comic Sans MS" panose="030F0702030302020204" pitchFamily="66" charset="0"/>
              </a:rPr>
              <a:t>.</a:t>
            </a:r>
            <a:endParaRPr lang="en-IN" dirty="0" smtClean="0">
              <a:latin typeface="Comic Sans MS" panose="030F0702030302020204" pitchFamily="66" charset="0"/>
            </a:endParaRPr>
          </a:p>
          <a:p>
            <a:pPr marL="0" indent="0" algn="just">
              <a:buNone/>
            </a:pPr>
            <a:endParaRPr lang="en-IN" b="1" dirty="0" smtClean="0">
              <a:latin typeface="Comic Sans MS" panose="030F0702030302020204" pitchFamily="66" charset="0"/>
            </a:endParaRPr>
          </a:p>
          <a:p>
            <a:pPr marL="0" indent="0">
              <a:buNone/>
            </a:pPr>
            <a:endParaRPr lang="en-IN" dirty="0">
              <a:latin typeface="Comic Sans MS" panose="030F0702030302020204" pitchFamily="66" charset="0"/>
            </a:endParaRPr>
          </a:p>
        </p:txBody>
      </p:sp>
    </p:spTree>
    <p:extLst>
      <p:ext uri="{BB962C8B-B14F-4D97-AF65-F5344CB8AC3E}">
        <p14:creationId xmlns:p14="http://schemas.microsoft.com/office/powerpoint/2010/main" val="418584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725714" y="275771"/>
                <a:ext cx="10628086" cy="5901192"/>
              </a:xfrm>
            </p:spPr>
            <p:txBody>
              <a:bodyPr>
                <a:normAutofit fontScale="55000" lnSpcReduction="20000"/>
              </a:bodyPr>
              <a:lstStyle/>
              <a:p>
                <a:pPr marL="0" indent="0" algn="just">
                  <a:buNone/>
                </a:pPr>
                <a:r>
                  <a:rPr lang="en-IN" sz="5900" dirty="0" smtClean="0">
                    <a:latin typeface="Comic Sans MS" panose="030F0702030302020204" pitchFamily="66" charset="0"/>
                  </a:rPr>
                  <a:t>Concept and method to estimate relationship coefficient was </a:t>
                </a:r>
                <a:r>
                  <a:rPr lang="en-IN" sz="5900" dirty="0">
                    <a:latin typeface="Comic Sans MS" panose="030F0702030302020204" pitchFamily="66" charset="0"/>
                  </a:rPr>
                  <a:t>given by S. Wright (1921)</a:t>
                </a:r>
                <a:endParaRPr lang="en-IN" sz="5900" dirty="0" smtClean="0">
                  <a:latin typeface="Comic Sans MS" panose="030F0702030302020204" pitchFamily="66" charset="0"/>
                </a:endParaRPr>
              </a:p>
              <a:p>
                <a:pPr marL="0" indent="0" algn="just">
                  <a:buNone/>
                </a:pPr>
                <a:r>
                  <a:rPr lang="en-IN" sz="5900" dirty="0" smtClean="0">
                    <a:latin typeface="Comic Sans MS" panose="030F0702030302020204" pitchFamily="66" charset="0"/>
                  </a:rPr>
                  <a:t>R</a:t>
                </a:r>
                <a:r>
                  <a:rPr lang="en-IN" sz="5900" baseline="-25000" dirty="0" smtClean="0">
                    <a:latin typeface="Comic Sans MS" panose="030F0702030302020204" pitchFamily="66" charset="0"/>
                  </a:rPr>
                  <a:t>XY</a:t>
                </a:r>
                <a:r>
                  <a:rPr lang="en-IN" sz="5900" dirty="0" smtClean="0">
                    <a:latin typeface="Comic Sans MS" panose="030F0702030302020204" pitchFamily="66" charset="0"/>
                  </a:rPr>
                  <a:t>  = </a:t>
                </a:r>
                <a14:m>
                  <m:oMath xmlns:m="http://schemas.openxmlformats.org/officeDocument/2006/math">
                    <m:f>
                      <m:fPr>
                        <m:ctrlPr>
                          <a:rPr lang="en-IN" sz="5900" i="1" smtClean="0">
                            <a:latin typeface="Cambria Math" panose="02040503050406030204" pitchFamily="18" charset="0"/>
                          </a:rPr>
                        </m:ctrlPr>
                      </m:fPr>
                      <m:num>
                        <m:r>
                          <m:rPr>
                            <m:nor/>
                          </m:rPr>
                          <a:rPr lang="en-IN" sz="5900" dirty="0">
                            <a:latin typeface="Comic Sans MS" panose="030F0702030302020204" pitchFamily="66" charset="0"/>
                          </a:rPr>
                          <m:t>∑(½)</m:t>
                        </m:r>
                        <m:r>
                          <m:rPr>
                            <m:nor/>
                          </m:rPr>
                          <a:rPr lang="en-IN" sz="5900" b="1" baseline="30000" dirty="0">
                            <a:latin typeface="Comic Sans MS" panose="030F0702030302020204" pitchFamily="66" charset="0"/>
                          </a:rPr>
                          <m:t>n</m:t>
                        </m:r>
                        <m:r>
                          <m:rPr>
                            <m:nor/>
                          </m:rPr>
                          <a:rPr lang="en-IN" sz="5900" b="1" baseline="30000" dirty="0">
                            <a:latin typeface="Comic Sans MS" panose="030F0702030302020204" pitchFamily="66" charset="0"/>
                          </a:rPr>
                          <m:t>1+</m:t>
                        </m:r>
                        <m:r>
                          <m:rPr>
                            <m:nor/>
                          </m:rPr>
                          <a:rPr lang="en-IN" sz="5900" b="1" baseline="30000" dirty="0">
                            <a:latin typeface="Comic Sans MS" panose="030F0702030302020204" pitchFamily="66" charset="0"/>
                          </a:rPr>
                          <m:t>n</m:t>
                        </m:r>
                        <m:r>
                          <m:rPr>
                            <m:nor/>
                          </m:rPr>
                          <a:rPr lang="en-IN" sz="5900" b="1" baseline="30000" dirty="0">
                            <a:latin typeface="Comic Sans MS" panose="030F0702030302020204" pitchFamily="66" charset="0"/>
                          </a:rPr>
                          <m:t>2</m:t>
                        </m:r>
                        <m:r>
                          <m:rPr>
                            <m:nor/>
                          </m:rPr>
                          <a:rPr lang="en-IN" sz="5900" dirty="0">
                            <a:latin typeface="Comic Sans MS" panose="030F0702030302020204" pitchFamily="66" charset="0"/>
                          </a:rPr>
                          <m:t> (1+</m:t>
                        </m:r>
                        <m:r>
                          <m:rPr>
                            <m:nor/>
                          </m:rPr>
                          <a:rPr lang="en-IN" sz="5900" dirty="0">
                            <a:latin typeface="Comic Sans MS" panose="030F0702030302020204" pitchFamily="66" charset="0"/>
                          </a:rPr>
                          <m:t>F</m:t>
                        </m:r>
                        <m:r>
                          <m:rPr>
                            <m:nor/>
                          </m:rPr>
                          <a:rPr lang="en-IN" sz="5900" b="1" baseline="-25000" dirty="0">
                            <a:latin typeface="Comic Sans MS" panose="030F0702030302020204" pitchFamily="66" charset="0"/>
                          </a:rPr>
                          <m:t>A</m:t>
                        </m:r>
                        <m:r>
                          <m:rPr>
                            <m:nor/>
                          </m:rPr>
                          <a:rPr lang="en-IN" sz="5900" dirty="0">
                            <a:latin typeface="Comic Sans MS" panose="030F0702030302020204" pitchFamily="66" charset="0"/>
                          </a:rPr>
                          <m:t>)</m:t>
                        </m:r>
                      </m:num>
                      <m:den>
                        <m:r>
                          <a:rPr lang="en-IN" sz="5900" b="1" i="0" smtClean="0">
                            <a:latin typeface="Cambria Math" panose="02040503050406030204" pitchFamily="18" charset="0"/>
                            <a:ea typeface="Cambria Math" panose="02040503050406030204" pitchFamily="18" charset="0"/>
                          </a:rPr>
                          <m:t>√(</m:t>
                        </m:r>
                        <m:r>
                          <a:rPr lang="en-IN" sz="5900" b="1" i="0" smtClean="0">
                            <a:latin typeface="Cambria Math" panose="02040503050406030204" pitchFamily="18" charset="0"/>
                            <a:ea typeface="Cambria Math" panose="02040503050406030204" pitchFamily="18" charset="0"/>
                          </a:rPr>
                          <m:t>𝟏</m:t>
                        </m:r>
                        <m:r>
                          <a:rPr lang="en-IN" sz="5900" b="1" i="0" smtClean="0">
                            <a:latin typeface="Cambria Math" panose="02040503050406030204" pitchFamily="18" charset="0"/>
                            <a:ea typeface="Cambria Math" panose="02040503050406030204" pitchFamily="18" charset="0"/>
                          </a:rPr>
                          <m:t>+</m:t>
                        </m:r>
                        <m:r>
                          <a:rPr lang="en-IN" sz="5900" b="1" i="0" smtClean="0">
                            <a:latin typeface="Cambria Math" panose="02040503050406030204" pitchFamily="18" charset="0"/>
                            <a:ea typeface="Cambria Math" panose="02040503050406030204" pitchFamily="18" charset="0"/>
                          </a:rPr>
                          <m:t>𝐅𝐗</m:t>
                        </m:r>
                        <m:r>
                          <a:rPr lang="en-IN" sz="5900" b="1" i="0" smtClean="0">
                            <a:latin typeface="Cambria Math" panose="02040503050406030204" pitchFamily="18" charset="0"/>
                            <a:ea typeface="Cambria Math" panose="02040503050406030204" pitchFamily="18" charset="0"/>
                          </a:rPr>
                          <m:t>)(</m:t>
                        </m:r>
                        <m:r>
                          <a:rPr lang="en-IN" sz="5900" b="1" i="0" smtClean="0">
                            <a:latin typeface="Cambria Math" panose="02040503050406030204" pitchFamily="18" charset="0"/>
                            <a:ea typeface="Cambria Math" panose="02040503050406030204" pitchFamily="18" charset="0"/>
                          </a:rPr>
                          <m:t>𝟏</m:t>
                        </m:r>
                        <m:r>
                          <a:rPr lang="en-IN" sz="5900" b="1" i="0" smtClean="0">
                            <a:latin typeface="Cambria Math" panose="02040503050406030204" pitchFamily="18" charset="0"/>
                            <a:ea typeface="Cambria Math" panose="02040503050406030204" pitchFamily="18" charset="0"/>
                          </a:rPr>
                          <m:t>+</m:t>
                        </m:r>
                        <m:r>
                          <a:rPr lang="en-IN" sz="5900" b="1" i="0" smtClean="0">
                            <a:latin typeface="Cambria Math" panose="02040503050406030204" pitchFamily="18" charset="0"/>
                            <a:ea typeface="Cambria Math" panose="02040503050406030204" pitchFamily="18" charset="0"/>
                          </a:rPr>
                          <m:t>𝐅𝐘</m:t>
                        </m:r>
                        <m:r>
                          <a:rPr lang="en-IN" sz="5900" b="1" i="0" smtClean="0">
                            <a:latin typeface="Cambria Math" panose="02040503050406030204" pitchFamily="18" charset="0"/>
                            <a:ea typeface="Cambria Math" panose="02040503050406030204" pitchFamily="18" charset="0"/>
                          </a:rPr>
                          <m:t>)</m:t>
                        </m:r>
                      </m:den>
                    </m:f>
                  </m:oMath>
                </a14:m>
                <a:r>
                  <a:rPr lang="en-IN" sz="5900" baseline="-25000" dirty="0" smtClean="0">
                    <a:latin typeface="Comic Sans MS" panose="030F0702030302020204" pitchFamily="66" charset="0"/>
                  </a:rPr>
                  <a:t> 	</a:t>
                </a:r>
                <a:r>
                  <a:rPr lang="en-IN" sz="5900" dirty="0" smtClean="0">
                    <a:latin typeface="Comic Sans MS" panose="030F0702030302020204" pitchFamily="66" charset="0"/>
                  </a:rPr>
                  <a:t> </a:t>
                </a:r>
                <a:r>
                  <a:rPr lang="en-IN" sz="5900" dirty="0" err="1" smtClean="0">
                    <a:latin typeface="Comic Sans MS" panose="030F0702030302020204" pitchFamily="66" charset="0"/>
                  </a:rPr>
                  <a:t>r</a:t>
                </a:r>
                <a:r>
                  <a:rPr lang="en-IN" sz="5900" baseline="-25000" dirty="0" err="1" smtClean="0">
                    <a:latin typeface="Comic Sans MS" panose="030F0702030302020204" pitchFamily="66" charset="0"/>
                  </a:rPr>
                  <a:t>XY</a:t>
                </a:r>
                <a:r>
                  <a:rPr lang="en-IN" sz="5900" dirty="0" smtClean="0">
                    <a:latin typeface="Comic Sans MS" panose="030F0702030302020204" pitchFamily="66" charset="0"/>
                  </a:rPr>
                  <a:t> = </a:t>
                </a:r>
                <a:r>
                  <a:rPr lang="en-IN" sz="5900" dirty="0" err="1" smtClean="0">
                    <a:latin typeface="Comic Sans MS" panose="030F0702030302020204" pitchFamily="66" charset="0"/>
                  </a:rPr>
                  <a:t>Cov</a:t>
                </a:r>
                <a:r>
                  <a:rPr lang="en-IN" sz="5900" dirty="0" smtClean="0">
                    <a:latin typeface="Comic Sans MS" panose="030F0702030302020204" pitchFamily="66" charset="0"/>
                  </a:rPr>
                  <a:t> </a:t>
                </a:r>
                <a:r>
                  <a:rPr lang="en-IN" sz="5900" baseline="-25000" dirty="0" smtClean="0">
                    <a:latin typeface="Comic Sans MS" panose="030F0702030302020204" pitchFamily="66" charset="0"/>
                  </a:rPr>
                  <a:t>XY</a:t>
                </a:r>
                <a:r>
                  <a:rPr lang="en-IN" sz="5900" dirty="0" smtClean="0">
                    <a:latin typeface="Comic Sans MS" panose="030F0702030302020204" pitchFamily="66" charset="0"/>
                  </a:rPr>
                  <a:t>/</a:t>
                </a:r>
                <a:r>
                  <a:rPr lang="en-IN" sz="5900" dirty="0" err="1" smtClean="0">
                    <a:latin typeface="Comic Sans MS" panose="030F0702030302020204" pitchFamily="66" charset="0"/>
                  </a:rPr>
                  <a:t>SD</a:t>
                </a:r>
                <a:r>
                  <a:rPr lang="en-IN" sz="5900" baseline="-25000" dirty="0" err="1" smtClean="0">
                    <a:latin typeface="Comic Sans MS" panose="030F0702030302020204" pitchFamily="66" charset="0"/>
                  </a:rPr>
                  <a:t>X</a:t>
                </a:r>
                <a:r>
                  <a:rPr lang="en-IN" sz="5900" dirty="0" err="1" smtClean="0">
                    <a:latin typeface="Comic Sans MS" panose="030F0702030302020204" pitchFamily="66" charset="0"/>
                  </a:rPr>
                  <a:t>.SD</a:t>
                </a:r>
                <a:r>
                  <a:rPr lang="en-IN" sz="5900" baseline="-25000" dirty="0" err="1" smtClean="0">
                    <a:latin typeface="Comic Sans MS" panose="030F0702030302020204" pitchFamily="66" charset="0"/>
                  </a:rPr>
                  <a:t>y</a:t>
                </a:r>
                <a:endParaRPr lang="en-IN" sz="5900" baseline="-25000" dirty="0" smtClean="0">
                  <a:latin typeface="Comic Sans MS" panose="030F0702030302020204" pitchFamily="66" charset="0"/>
                </a:endParaRPr>
              </a:p>
              <a:p>
                <a:pPr marL="0" indent="0" algn="just">
                  <a:buNone/>
                </a:pPr>
                <a:r>
                  <a:rPr lang="en-IN" sz="5900" baseline="-25000" dirty="0" smtClean="0">
                    <a:latin typeface="Comic Sans MS" panose="030F0702030302020204" pitchFamily="66" charset="0"/>
                  </a:rPr>
                  <a:t>		</a:t>
                </a:r>
                <a:endParaRPr lang="en-IN" sz="5900" baseline="-25000" dirty="0">
                  <a:latin typeface="Comic Sans MS" panose="030F0702030302020204" pitchFamily="66" charset="0"/>
                </a:endParaRPr>
              </a:p>
              <a:p>
                <a:pPr marL="0" indent="0" algn="just">
                  <a:lnSpc>
                    <a:spcPct val="100000"/>
                  </a:lnSpc>
                  <a:spcBef>
                    <a:spcPts val="1200"/>
                  </a:spcBef>
                  <a:spcAft>
                    <a:spcPts val="600"/>
                  </a:spcAft>
                  <a:buNone/>
                </a:pPr>
                <a:r>
                  <a:rPr lang="en-IN" sz="5900" b="1" dirty="0" smtClean="0">
                    <a:latin typeface="Comic Sans MS" panose="030F0702030302020204" pitchFamily="66" charset="0"/>
                  </a:rPr>
                  <a:t>Exercise 1.</a:t>
                </a:r>
                <a:r>
                  <a:rPr lang="en-IN" sz="5900" dirty="0" smtClean="0">
                    <a:latin typeface="Comic Sans MS" panose="030F0702030302020204" pitchFamily="66" charset="0"/>
                  </a:rPr>
                  <a:t> Calculate the relationship coefficient, R</a:t>
                </a:r>
                <a:r>
                  <a:rPr lang="en-IN" sz="5900" baseline="-25000" dirty="0" smtClean="0">
                    <a:latin typeface="Comic Sans MS" panose="030F0702030302020204" pitchFamily="66" charset="0"/>
                  </a:rPr>
                  <a:t>XY</a:t>
                </a:r>
                <a:r>
                  <a:rPr lang="en-IN" sz="5900" dirty="0" smtClean="0">
                    <a:latin typeface="Comic Sans MS" panose="030F0702030302020204" pitchFamily="66" charset="0"/>
                  </a:rPr>
                  <a:t>, between parent and offspring from the following pedigree diagram:	</a:t>
                </a:r>
              </a:p>
              <a:p>
                <a:pPr marL="0" indent="0" algn="just">
                  <a:lnSpc>
                    <a:spcPct val="100000"/>
                  </a:lnSpc>
                  <a:spcBef>
                    <a:spcPts val="1200"/>
                  </a:spcBef>
                  <a:spcAft>
                    <a:spcPts val="600"/>
                  </a:spcAft>
                  <a:buNone/>
                </a:pPr>
                <a:r>
                  <a:rPr lang="en-GB" sz="5900" dirty="0">
                    <a:latin typeface="Comic Sans MS" panose="030F0702030302020204" pitchFamily="66" charset="0"/>
                  </a:rPr>
                  <a:t>	</a:t>
                </a:r>
                <a:r>
                  <a:rPr lang="en-GB" sz="5900" dirty="0" smtClean="0">
                    <a:latin typeface="Comic Sans MS" panose="030F0702030302020204" pitchFamily="66" charset="0"/>
                  </a:rPr>
                  <a:t>X (offspring) 		</a:t>
                </a:r>
                <a:r>
                  <a:rPr lang="en-GB" sz="5900" dirty="0">
                    <a:latin typeface="Comic Sans MS" panose="030F0702030302020204" pitchFamily="66" charset="0"/>
                  </a:rPr>
                  <a:t>Y</a:t>
                </a:r>
                <a:r>
                  <a:rPr lang="en-GB" sz="5900" dirty="0" smtClean="0">
                    <a:latin typeface="Comic Sans MS" panose="030F0702030302020204" pitchFamily="66" charset="0"/>
                  </a:rPr>
                  <a:t> (Parent)</a:t>
                </a:r>
                <a:endParaRPr lang="en-IN" sz="5900" dirty="0" smtClean="0">
                  <a:latin typeface="Comic Sans MS" panose="030F0702030302020204" pitchFamily="66" charset="0"/>
                </a:endParaRPr>
              </a:p>
              <a:p>
                <a:pPr marL="0" indent="0" algn="just">
                  <a:lnSpc>
                    <a:spcPct val="100000"/>
                  </a:lnSpc>
                  <a:spcBef>
                    <a:spcPts val="1200"/>
                  </a:spcBef>
                  <a:spcAft>
                    <a:spcPts val="600"/>
                  </a:spcAft>
                  <a:buNone/>
                </a:pPr>
                <a:r>
                  <a:rPr lang="en-IN" sz="5900" dirty="0">
                    <a:latin typeface="Comic Sans MS" panose="030F0702030302020204" pitchFamily="66" charset="0"/>
                  </a:rPr>
                  <a:t>	R</a:t>
                </a:r>
                <a:r>
                  <a:rPr lang="en-IN" sz="5900" baseline="-25000" dirty="0">
                    <a:latin typeface="Comic Sans MS" panose="030F0702030302020204" pitchFamily="66" charset="0"/>
                  </a:rPr>
                  <a:t>XY</a:t>
                </a:r>
                <a:r>
                  <a:rPr lang="en-IN" sz="5900" dirty="0">
                    <a:latin typeface="Comic Sans MS" panose="030F0702030302020204" pitchFamily="66" charset="0"/>
                  </a:rPr>
                  <a:t>  = </a:t>
                </a:r>
                <a14:m>
                  <m:oMath xmlns:m="http://schemas.openxmlformats.org/officeDocument/2006/math">
                    <m:f>
                      <m:fPr>
                        <m:ctrlPr>
                          <a:rPr lang="en-IN" sz="5900" i="1">
                            <a:latin typeface="Cambria Math" panose="02040503050406030204" pitchFamily="18" charset="0"/>
                          </a:rPr>
                        </m:ctrlPr>
                      </m:fPr>
                      <m:num>
                        <m:r>
                          <m:rPr>
                            <m:nor/>
                          </m:rPr>
                          <a:rPr lang="en-IN" sz="5900" dirty="0">
                            <a:latin typeface="Comic Sans MS" panose="030F0702030302020204" pitchFamily="66" charset="0"/>
                          </a:rPr>
                          <m:t>∑(½)</m:t>
                        </m:r>
                        <m:r>
                          <m:rPr>
                            <m:nor/>
                          </m:rPr>
                          <a:rPr lang="en-IN" sz="5900" b="1" baseline="30000" dirty="0">
                            <a:latin typeface="Comic Sans MS" panose="030F0702030302020204" pitchFamily="66" charset="0"/>
                          </a:rPr>
                          <m:t>n</m:t>
                        </m:r>
                        <m:r>
                          <m:rPr>
                            <m:nor/>
                          </m:rPr>
                          <a:rPr lang="en-IN" sz="5900" b="1" baseline="30000" dirty="0">
                            <a:latin typeface="Comic Sans MS" panose="030F0702030302020204" pitchFamily="66" charset="0"/>
                          </a:rPr>
                          <m:t>1+</m:t>
                        </m:r>
                        <m:r>
                          <m:rPr>
                            <m:nor/>
                          </m:rPr>
                          <a:rPr lang="en-IN" sz="5900" b="1" baseline="30000" dirty="0">
                            <a:latin typeface="Comic Sans MS" panose="030F0702030302020204" pitchFamily="66" charset="0"/>
                          </a:rPr>
                          <m:t>n</m:t>
                        </m:r>
                        <m:r>
                          <m:rPr>
                            <m:nor/>
                          </m:rPr>
                          <a:rPr lang="en-IN" sz="5900" b="1" baseline="30000" dirty="0">
                            <a:latin typeface="Comic Sans MS" panose="030F0702030302020204" pitchFamily="66" charset="0"/>
                          </a:rPr>
                          <m:t>2</m:t>
                        </m:r>
                        <m:r>
                          <m:rPr>
                            <m:nor/>
                          </m:rPr>
                          <a:rPr lang="en-IN" sz="5900" dirty="0">
                            <a:latin typeface="Comic Sans MS" panose="030F0702030302020204" pitchFamily="66" charset="0"/>
                          </a:rPr>
                          <m:t> (1+</m:t>
                        </m:r>
                        <m:r>
                          <m:rPr>
                            <m:nor/>
                          </m:rPr>
                          <a:rPr lang="en-IN" sz="5900" dirty="0">
                            <a:latin typeface="Comic Sans MS" panose="030F0702030302020204" pitchFamily="66" charset="0"/>
                          </a:rPr>
                          <m:t>F</m:t>
                        </m:r>
                        <m:r>
                          <m:rPr>
                            <m:nor/>
                          </m:rPr>
                          <a:rPr lang="en-IN" sz="5900" b="1" baseline="-25000" dirty="0">
                            <a:latin typeface="Comic Sans MS" panose="030F0702030302020204" pitchFamily="66" charset="0"/>
                          </a:rPr>
                          <m:t>A</m:t>
                        </m:r>
                        <m:r>
                          <m:rPr>
                            <m:nor/>
                          </m:rPr>
                          <a:rPr lang="en-IN" sz="5900" dirty="0">
                            <a:latin typeface="Comic Sans MS" panose="030F0702030302020204" pitchFamily="66" charset="0"/>
                          </a:rPr>
                          <m:t>)</m:t>
                        </m:r>
                      </m:num>
                      <m:den>
                        <m:r>
                          <a:rPr lang="en-IN" sz="5900" b="1">
                            <a:latin typeface="Cambria Math" panose="02040503050406030204" pitchFamily="18" charset="0"/>
                            <a:ea typeface="Cambria Math" panose="02040503050406030204" pitchFamily="18" charset="0"/>
                          </a:rPr>
                          <m:t>√(</m:t>
                        </m:r>
                        <m:r>
                          <a:rPr lang="en-IN" sz="5900" b="1">
                            <a:latin typeface="Cambria Math" panose="02040503050406030204" pitchFamily="18" charset="0"/>
                            <a:ea typeface="Cambria Math" panose="02040503050406030204" pitchFamily="18" charset="0"/>
                          </a:rPr>
                          <m:t>𝟏</m:t>
                        </m:r>
                        <m:r>
                          <a:rPr lang="en-IN" sz="5900" b="1">
                            <a:latin typeface="Cambria Math" panose="02040503050406030204" pitchFamily="18" charset="0"/>
                            <a:ea typeface="Cambria Math" panose="02040503050406030204" pitchFamily="18" charset="0"/>
                          </a:rPr>
                          <m:t>+</m:t>
                        </m:r>
                        <m:r>
                          <a:rPr lang="en-IN" sz="5900" b="1">
                            <a:latin typeface="Cambria Math" panose="02040503050406030204" pitchFamily="18" charset="0"/>
                            <a:ea typeface="Cambria Math" panose="02040503050406030204" pitchFamily="18" charset="0"/>
                          </a:rPr>
                          <m:t>𝐅𝐗</m:t>
                        </m:r>
                        <m:r>
                          <a:rPr lang="en-IN" sz="5900" b="1">
                            <a:latin typeface="Cambria Math" panose="02040503050406030204" pitchFamily="18" charset="0"/>
                            <a:ea typeface="Cambria Math" panose="02040503050406030204" pitchFamily="18" charset="0"/>
                          </a:rPr>
                          <m:t>)(</m:t>
                        </m:r>
                        <m:r>
                          <a:rPr lang="en-IN" sz="5900" b="1">
                            <a:latin typeface="Cambria Math" panose="02040503050406030204" pitchFamily="18" charset="0"/>
                            <a:ea typeface="Cambria Math" panose="02040503050406030204" pitchFamily="18" charset="0"/>
                          </a:rPr>
                          <m:t>𝟏</m:t>
                        </m:r>
                        <m:r>
                          <a:rPr lang="en-IN" sz="5900" b="1">
                            <a:latin typeface="Cambria Math" panose="02040503050406030204" pitchFamily="18" charset="0"/>
                            <a:ea typeface="Cambria Math" panose="02040503050406030204" pitchFamily="18" charset="0"/>
                          </a:rPr>
                          <m:t>+</m:t>
                        </m:r>
                        <m:r>
                          <a:rPr lang="en-IN" sz="5900" b="1">
                            <a:latin typeface="Cambria Math" panose="02040503050406030204" pitchFamily="18" charset="0"/>
                            <a:ea typeface="Cambria Math" panose="02040503050406030204" pitchFamily="18" charset="0"/>
                          </a:rPr>
                          <m:t>𝐅𝐘</m:t>
                        </m:r>
                        <m:r>
                          <a:rPr lang="en-IN" sz="5900" b="1">
                            <a:latin typeface="Cambria Math" panose="02040503050406030204" pitchFamily="18" charset="0"/>
                            <a:ea typeface="Cambria Math" panose="02040503050406030204" pitchFamily="18" charset="0"/>
                          </a:rPr>
                          <m:t>)</m:t>
                        </m:r>
                      </m:den>
                    </m:f>
                  </m:oMath>
                </a14:m>
                <a:r>
                  <a:rPr lang="en-IN" sz="5900" dirty="0" smtClean="0">
                    <a:latin typeface="Comic Sans MS" panose="030F0702030302020204" pitchFamily="66" charset="0"/>
                  </a:rPr>
                  <a:t>, n1 = 1, n2 = 0, FA = 0</a:t>
                </a:r>
              </a:p>
              <a:p>
                <a:pPr marL="0" indent="0">
                  <a:lnSpc>
                    <a:spcPct val="100000"/>
                  </a:lnSpc>
                  <a:spcBef>
                    <a:spcPts val="1200"/>
                  </a:spcBef>
                  <a:spcAft>
                    <a:spcPts val="600"/>
                  </a:spcAft>
                  <a:buNone/>
                </a:pPr>
                <a:r>
                  <a:rPr lang="en-GB" sz="3200" dirty="0">
                    <a:latin typeface="Comic Sans MS" panose="030F0702030302020204" pitchFamily="66" charset="0"/>
                  </a:rPr>
                  <a:t>	</a:t>
                </a:r>
                <a:r>
                  <a:rPr lang="en-GB" sz="5100" dirty="0" smtClean="0">
                    <a:latin typeface="Comic Sans MS" panose="030F0702030302020204" pitchFamily="66" charset="0"/>
                  </a:rPr>
                  <a:t>FX	= 0, FY = 0 then, </a:t>
                </a:r>
                <a:r>
                  <a:rPr lang="en-IN" sz="5400" dirty="0">
                    <a:latin typeface="Comic Sans MS" panose="030F0702030302020204" pitchFamily="66" charset="0"/>
                  </a:rPr>
                  <a:t>R</a:t>
                </a:r>
                <a:r>
                  <a:rPr lang="en-IN" sz="5400" baseline="-25000" dirty="0">
                    <a:latin typeface="Comic Sans MS" panose="030F0702030302020204" pitchFamily="66" charset="0"/>
                  </a:rPr>
                  <a:t>XY</a:t>
                </a:r>
                <a:r>
                  <a:rPr lang="en-IN" sz="5400" dirty="0">
                    <a:latin typeface="Comic Sans MS" panose="030F0702030302020204" pitchFamily="66" charset="0"/>
                  </a:rPr>
                  <a:t>  = </a:t>
                </a:r>
                <a14:m>
                  <m:oMath xmlns:m="http://schemas.openxmlformats.org/officeDocument/2006/math">
                    <m:f>
                      <m:fPr>
                        <m:ctrlPr>
                          <a:rPr lang="en-IN" sz="5400" i="1">
                            <a:latin typeface="Cambria Math" panose="02040503050406030204" pitchFamily="18" charset="0"/>
                          </a:rPr>
                        </m:ctrlPr>
                      </m:fPr>
                      <m:num>
                        <m:r>
                          <m:rPr>
                            <m:nor/>
                          </m:rPr>
                          <a:rPr lang="en-IN" sz="5400" dirty="0" smtClean="0">
                            <a:latin typeface="Comic Sans MS" panose="030F0702030302020204" pitchFamily="66" charset="0"/>
                          </a:rPr>
                          <m:t>∑</m:t>
                        </m:r>
                        <m:r>
                          <m:rPr>
                            <m:nor/>
                          </m:rPr>
                          <a:rPr lang="en-IN" sz="5400" dirty="0">
                            <a:latin typeface="Comic Sans MS" panose="030F0702030302020204" pitchFamily="66" charset="0"/>
                          </a:rPr>
                          <m:t>(½)</m:t>
                        </m:r>
                        <m:r>
                          <m:rPr>
                            <m:nor/>
                          </m:rPr>
                          <a:rPr lang="en-GB" sz="5400" b="1" i="0" dirty="0" smtClean="0">
                            <a:latin typeface="Comic Sans MS" panose="030F0702030302020204" pitchFamily="66" charset="0"/>
                          </a:rPr>
                          <m:t>1</m:t>
                        </m:r>
                        <m:r>
                          <m:rPr>
                            <m:nor/>
                          </m:rPr>
                          <a:rPr lang="en-IN" sz="5400" b="1" baseline="30000" dirty="0" smtClean="0">
                            <a:latin typeface="Comic Sans MS" panose="030F0702030302020204" pitchFamily="66" charset="0"/>
                          </a:rPr>
                          <m:t>+</m:t>
                        </m:r>
                        <m:r>
                          <m:rPr>
                            <m:nor/>
                          </m:rPr>
                          <a:rPr lang="en-GB" sz="5400" b="1" i="0" dirty="0" smtClean="0">
                            <a:latin typeface="Comic Sans MS" panose="030F0702030302020204" pitchFamily="66" charset="0"/>
                          </a:rPr>
                          <m:t>0</m:t>
                        </m:r>
                        <m:r>
                          <m:rPr>
                            <m:nor/>
                          </m:rPr>
                          <a:rPr lang="en-IN" sz="5400" dirty="0">
                            <a:latin typeface="Comic Sans MS" panose="030F0702030302020204" pitchFamily="66" charset="0"/>
                          </a:rPr>
                          <m:t> (1+</m:t>
                        </m:r>
                        <m:r>
                          <m:rPr>
                            <m:nor/>
                          </m:rPr>
                          <a:rPr lang="en-GB" sz="5400" b="0" i="0" dirty="0" smtClean="0">
                            <a:latin typeface="Comic Sans MS" panose="030F0702030302020204" pitchFamily="66" charset="0"/>
                          </a:rPr>
                          <m:t>0</m:t>
                        </m:r>
                        <m:r>
                          <m:rPr>
                            <m:nor/>
                          </m:rPr>
                          <a:rPr lang="en-IN" sz="5400" dirty="0">
                            <a:latin typeface="Comic Sans MS" panose="030F0702030302020204" pitchFamily="66" charset="0"/>
                          </a:rPr>
                          <m:t>)</m:t>
                        </m:r>
                      </m:num>
                      <m:den>
                        <m:r>
                          <a:rPr lang="en-IN" sz="5400" b="1">
                            <a:latin typeface="Cambria Math" panose="02040503050406030204" pitchFamily="18" charset="0"/>
                            <a:ea typeface="Cambria Math" panose="02040503050406030204" pitchFamily="18" charset="0"/>
                          </a:rPr>
                          <m:t>√(</m:t>
                        </m:r>
                        <m:r>
                          <a:rPr lang="en-IN" sz="5400" b="1">
                            <a:latin typeface="Cambria Math" panose="02040503050406030204" pitchFamily="18" charset="0"/>
                            <a:ea typeface="Cambria Math" panose="02040503050406030204" pitchFamily="18" charset="0"/>
                          </a:rPr>
                          <m:t>𝟏</m:t>
                        </m:r>
                        <m:r>
                          <a:rPr lang="en-IN" sz="5400" b="1">
                            <a:latin typeface="Cambria Math" panose="02040503050406030204" pitchFamily="18" charset="0"/>
                            <a:ea typeface="Cambria Math" panose="02040503050406030204" pitchFamily="18" charset="0"/>
                          </a:rPr>
                          <m:t>+</m:t>
                        </m:r>
                        <m:r>
                          <a:rPr lang="en-GB" sz="5400" b="1" i="0" smtClean="0">
                            <a:latin typeface="Cambria Math" panose="02040503050406030204" pitchFamily="18" charset="0"/>
                            <a:ea typeface="Cambria Math" panose="02040503050406030204" pitchFamily="18" charset="0"/>
                          </a:rPr>
                          <m:t>𝟎</m:t>
                        </m:r>
                        <m:r>
                          <a:rPr lang="en-IN" sz="5400" b="1">
                            <a:latin typeface="Cambria Math" panose="02040503050406030204" pitchFamily="18" charset="0"/>
                            <a:ea typeface="Cambria Math" panose="02040503050406030204" pitchFamily="18" charset="0"/>
                          </a:rPr>
                          <m:t>)(</m:t>
                        </m:r>
                        <m:r>
                          <a:rPr lang="en-IN" sz="5400" b="1">
                            <a:latin typeface="Cambria Math" panose="02040503050406030204" pitchFamily="18" charset="0"/>
                            <a:ea typeface="Cambria Math" panose="02040503050406030204" pitchFamily="18" charset="0"/>
                          </a:rPr>
                          <m:t>𝟏</m:t>
                        </m:r>
                        <m:r>
                          <a:rPr lang="en-IN" sz="5400" b="1">
                            <a:latin typeface="Cambria Math" panose="02040503050406030204" pitchFamily="18" charset="0"/>
                            <a:ea typeface="Cambria Math" panose="02040503050406030204" pitchFamily="18" charset="0"/>
                          </a:rPr>
                          <m:t>+</m:t>
                        </m:r>
                        <m:r>
                          <a:rPr lang="en-GB" sz="5400" b="1" i="0" smtClean="0">
                            <a:latin typeface="Cambria Math" panose="02040503050406030204" pitchFamily="18" charset="0"/>
                            <a:ea typeface="Cambria Math" panose="02040503050406030204" pitchFamily="18" charset="0"/>
                          </a:rPr>
                          <m:t>𝟎</m:t>
                        </m:r>
                        <m:r>
                          <a:rPr lang="en-IN" sz="5400" b="1">
                            <a:latin typeface="Cambria Math" panose="02040503050406030204" pitchFamily="18" charset="0"/>
                            <a:ea typeface="Cambria Math" panose="02040503050406030204" pitchFamily="18" charset="0"/>
                          </a:rPr>
                          <m:t>)</m:t>
                        </m:r>
                      </m:den>
                    </m:f>
                  </m:oMath>
                </a14:m>
                <a:r>
                  <a:rPr lang="en-IN" sz="5100" dirty="0" smtClean="0">
                    <a:latin typeface="Comic Sans MS" panose="030F0702030302020204" pitchFamily="66" charset="0"/>
                  </a:rPr>
                  <a:t> = ½ = 0.5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725714" y="275771"/>
                <a:ext cx="10628086" cy="5901192"/>
              </a:xfrm>
              <a:blipFill>
                <a:blip r:embed="rId2"/>
                <a:stretch>
                  <a:fillRect l="-1433" t="-3512" r="-1433"/>
                </a:stretch>
              </a:blipFill>
            </p:spPr>
            <p:txBody>
              <a:bodyPr/>
              <a:lstStyle/>
              <a:p>
                <a:r>
                  <a:rPr lang="en-IN">
                    <a:noFill/>
                  </a:rPr>
                  <a:t> </a:t>
                </a:r>
              </a:p>
            </p:txBody>
          </p:sp>
        </mc:Fallback>
      </mc:AlternateContent>
      <p:cxnSp>
        <p:nvCxnSpPr>
          <p:cNvPr id="5" name="Straight Connector 4"/>
          <p:cNvCxnSpPr/>
          <p:nvPr/>
        </p:nvCxnSpPr>
        <p:spPr>
          <a:xfrm>
            <a:off x="2491839" y="1505527"/>
            <a:ext cx="2313709" cy="138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4281714" y="3817257"/>
            <a:ext cx="1030515" cy="1451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398977" y="4763994"/>
            <a:ext cx="2313709" cy="138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25702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6400"/>
            <a:ext cx="10515600" cy="5770563"/>
          </a:xfrm>
        </p:spPr>
        <p:txBody>
          <a:bodyPr/>
          <a:lstStyle/>
          <a:p>
            <a:pPr marL="0" indent="0">
              <a:buNone/>
            </a:pPr>
            <a:r>
              <a:rPr lang="en-IN" b="1" dirty="0" smtClean="0">
                <a:latin typeface="Comic Sans MS" panose="030F0702030302020204" pitchFamily="66" charset="0"/>
              </a:rPr>
              <a:t>Exercise 2.</a:t>
            </a:r>
            <a:r>
              <a:rPr lang="en-IN" dirty="0" smtClean="0">
                <a:latin typeface="Comic Sans MS" panose="030F0702030302020204" pitchFamily="66" charset="0"/>
              </a:rPr>
              <a:t> </a:t>
            </a:r>
            <a:r>
              <a:rPr lang="en-IN" dirty="0">
                <a:latin typeface="Comic Sans MS" panose="030F0702030302020204" pitchFamily="66" charset="0"/>
              </a:rPr>
              <a:t>Calculate the relationship coefficient, R</a:t>
            </a:r>
            <a:r>
              <a:rPr lang="en-IN" baseline="-25000" dirty="0">
                <a:latin typeface="Comic Sans MS" panose="030F0702030302020204" pitchFamily="66" charset="0"/>
              </a:rPr>
              <a:t>XY</a:t>
            </a:r>
            <a:r>
              <a:rPr lang="en-IN" dirty="0">
                <a:latin typeface="Comic Sans MS" panose="030F0702030302020204" pitchFamily="66" charset="0"/>
              </a:rPr>
              <a:t>, between </a:t>
            </a:r>
            <a:r>
              <a:rPr lang="en-IN" dirty="0" smtClean="0">
                <a:latin typeface="Comic Sans MS" panose="030F0702030302020204" pitchFamily="66" charset="0"/>
              </a:rPr>
              <a:t>half-sibs </a:t>
            </a:r>
            <a:r>
              <a:rPr lang="en-IN" dirty="0">
                <a:latin typeface="Comic Sans MS" panose="030F0702030302020204" pitchFamily="66" charset="0"/>
              </a:rPr>
              <a:t>from the following pedigree </a:t>
            </a:r>
            <a:r>
              <a:rPr lang="en-IN" dirty="0" smtClean="0">
                <a:latin typeface="Comic Sans MS" panose="030F0702030302020204" pitchFamily="66" charset="0"/>
              </a:rPr>
              <a:t>diagram</a:t>
            </a:r>
            <a:r>
              <a:rPr lang="en-IN" dirty="0">
                <a:latin typeface="Comic Sans MS" panose="030F0702030302020204" pitchFamily="66" charset="0"/>
              </a:rPr>
              <a:t>:</a:t>
            </a:r>
            <a:endParaRPr lang="en-GB" dirty="0">
              <a:latin typeface="Comic Sans MS" panose="030F0702030302020204" pitchFamily="66" charset="0"/>
            </a:endParaRPr>
          </a:p>
          <a:p>
            <a:pPr marL="0" indent="0">
              <a:buNone/>
            </a:pPr>
            <a:r>
              <a:rPr lang="en-GB" dirty="0" smtClean="0">
                <a:latin typeface="Comic Sans MS" panose="030F0702030302020204" pitchFamily="66" charset="0"/>
              </a:rPr>
              <a:t>		X</a:t>
            </a:r>
          </a:p>
          <a:p>
            <a:pPr marL="0" indent="0">
              <a:buNone/>
            </a:pPr>
            <a:r>
              <a:rPr lang="en-GB" dirty="0">
                <a:latin typeface="Comic Sans MS" panose="030F0702030302020204" pitchFamily="66" charset="0"/>
              </a:rPr>
              <a:t>	</a:t>
            </a:r>
            <a:r>
              <a:rPr lang="en-GB" dirty="0" smtClean="0">
                <a:latin typeface="Comic Sans MS" panose="030F0702030302020204" pitchFamily="66" charset="0"/>
              </a:rPr>
              <a:t>			A</a:t>
            </a:r>
          </a:p>
          <a:p>
            <a:pPr marL="0" indent="0">
              <a:buNone/>
            </a:pPr>
            <a:r>
              <a:rPr lang="en-GB" dirty="0">
                <a:latin typeface="Comic Sans MS" panose="030F0702030302020204" pitchFamily="66" charset="0"/>
              </a:rPr>
              <a:t>	</a:t>
            </a:r>
            <a:r>
              <a:rPr lang="en-GB" dirty="0" smtClean="0">
                <a:latin typeface="Comic Sans MS" panose="030F0702030302020204" pitchFamily="66" charset="0"/>
              </a:rPr>
              <a:t>	Y</a:t>
            </a:r>
          </a:p>
          <a:p>
            <a:pPr marL="0" indent="0">
              <a:buNone/>
            </a:pPr>
            <a:r>
              <a:rPr lang="en-IN" b="1" dirty="0">
                <a:latin typeface="Comic Sans MS" panose="030F0702030302020204" pitchFamily="66" charset="0"/>
              </a:rPr>
              <a:t>Exercise </a:t>
            </a:r>
            <a:r>
              <a:rPr lang="en-IN" b="1" dirty="0" smtClean="0">
                <a:latin typeface="Comic Sans MS" panose="030F0702030302020204" pitchFamily="66" charset="0"/>
              </a:rPr>
              <a:t>3.</a:t>
            </a:r>
            <a:r>
              <a:rPr lang="en-IN" dirty="0" smtClean="0">
                <a:latin typeface="Comic Sans MS" panose="030F0702030302020204" pitchFamily="66" charset="0"/>
              </a:rPr>
              <a:t> </a:t>
            </a:r>
            <a:r>
              <a:rPr lang="en-IN" dirty="0">
                <a:latin typeface="Comic Sans MS" panose="030F0702030302020204" pitchFamily="66" charset="0"/>
              </a:rPr>
              <a:t>Calculate the relationship coefficient, R</a:t>
            </a:r>
            <a:r>
              <a:rPr lang="en-IN" baseline="-25000" dirty="0">
                <a:latin typeface="Comic Sans MS" panose="030F0702030302020204" pitchFamily="66" charset="0"/>
              </a:rPr>
              <a:t>XY</a:t>
            </a:r>
            <a:r>
              <a:rPr lang="en-IN" dirty="0">
                <a:latin typeface="Comic Sans MS" panose="030F0702030302020204" pitchFamily="66" charset="0"/>
              </a:rPr>
              <a:t>, </a:t>
            </a:r>
            <a:r>
              <a:rPr lang="en-IN" dirty="0" smtClean="0">
                <a:latin typeface="Comic Sans MS" panose="030F0702030302020204" pitchFamily="66" charset="0"/>
              </a:rPr>
              <a:t>between full-sibs </a:t>
            </a:r>
            <a:r>
              <a:rPr lang="en-IN" dirty="0">
                <a:latin typeface="Comic Sans MS" panose="030F0702030302020204" pitchFamily="66" charset="0"/>
              </a:rPr>
              <a:t>from the following pedigree diagram:	</a:t>
            </a:r>
            <a:endParaRPr lang="en-IN" dirty="0" smtClean="0">
              <a:latin typeface="Comic Sans MS" panose="030F0702030302020204" pitchFamily="66" charset="0"/>
            </a:endParaRPr>
          </a:p>
          <a:p>
            <a:pPr marL="0" indent="0">
              <a:buNone/>
            </a:pPr>
            <a:r>
              <a:rPr lang="en-GB" dirty="0">
                <a:latin typeface="Comic Sans MS" panose="030F0702030302020204" pitchFamily="66" charset="0"/>
              </a:rPr>
              <a:t>	</a:t>
            </a:r>
            <a:r>
              <a:rPr lang="en-GB" dirty="0" smtClean="0">
                <a:latin typeface="Comic Sans MS" panose="030F0702030302020204" pitchFamily="66" charset="0"/>
              </a:rPr>
              <a:t>	X		A</a:t>
            </a:r>
          </a:p>
          <a:p>
            <a:pPr marL="0" indent="0">
              <a:buNone/>
            </a:pPr>
            <a:endParaRPr lang="en-GB" dirty="0">
              <a:latin typeface="Comic Sans MS" panose="030F0702030302020204" pitchFamily="66" charset="0"/>
            </a:endParaRPr>
          </a:p>
          <a:p>
            <a:pPr marL="0" indent="0">
              <a:buNone/>
            </a:pPr>
            <a:r>
              <a:rPr lang="en-GB" dirty="0" smtClean="0">
                <a:latin typeface="Comic Sans MS" panose="030F0702030302020204" pitchFamily="66" charset="0"/>
              </a:rPr>
              <a:t>		Y		B</a:t>
            </a:r>
            <a:endParaRPr lang="en-GB" dirty="0">
              <a:latin typeface="Comic Sans MS" panose="030F0702030302020204" pitchFamily="66" charset="0"/>
            </a:endParaRPr>
          </a:p>
        </p:txBody>
      </p:sp>
      <p:cxnSp>
        <p:nvCxnSpPr>
          <p:cNvPr id="5" name="Straight Arrow Connector 4"/>
          <p:cNvCxnSpPr/>
          <p:nvPr/>
        </p:nvCxnSpPr>
        <p:spPr>
          <a:xfrm flipH="1" flipV="1">
            <a:off x="2989943" y="1538514"/>
            <a:ext cx="1524000" cy="43542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flipV="1">
            <a:off x="3142343" y="3962400"/>
            <a:ext cx="1371600" cy="2120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2989943" y="4934857"/>
            <a:ext cx="15240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989943" y="2075543"/>
            <a:ext cx="1524000" cy="4934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087915" y="4136004"/>
            <a:ext cx="1426028" cy="6252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3142343" y="4059804"/>
            <a:ext cx="1317172" cy="72265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386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5771"/>
            <a:ext cx="10515600" cy="6212115"/>
          </a:xfrm>
        </p:spPr>
        <p:txBody>
          <a:bodyPr>
            <a:normAutofit fontScale="92500" lnSpcReduction="20000"/>
          </a:bodyPr>
          <a:lstStyle/>
          <a:p>
            <a:pPr marL="0" indent="0">
              <a:buNone/>
            </a:pPr>
            <a:r>
              <a:rPr lang="en-IN" sz="3200" dirty="0" smtClean="0">
                <a:latin typeface="Comic Sans MS" panose="030F0702030302020204" pitchFamily="66" charset="0"/>
              </a:rPr>
              <a:t>Exercise 2. Calculate the relationship coefficient between X and Y</a:t>
            </a:r>
            <a:r>
              <a:rPr lang="en-IN" sz="3200" dirty="0">
                <a:latin typeface="Comic Sans MS" panose="030F0702030302020204" pitchFamily="66" charset="0"/>
              </a:rPr>
              <a:t> </a:t>
            </a:r>
            <a:r>
              <a:rPr lang="en-IN" sz="3200" dirty="0" smtClean="0">
                <a:latin typeface="Comic Sans MS" panose="030F0702030302020204" pitchFamily="66" charset="0"/>
              </a:rPr>
              <a:t>from the following pedigree diagram:</a:t>
            </a:r>
          </a:p>
          <a:p>
            <a:pPr marL="0" indent="0">
              <a:buNone/>
            </a:pPr>
            <a:r>
              <a:rPr lang="en-GB" sz="3200" dirty="0">
                <a:latin typeface="Comic Sans MS" panose="030F0702030302020204" pitchFamily="66" charset="0"/>
              </a:rPr>
              <a:t>	</a:t>
            </a:r>
            <a:r>
              <a:rPr lang="en-GB" sz="3200" dirty="0" smtClean="0">
                <a:latin typeface="Comic Sans MS" panose="030F0702030302020204" pitchFamily="66" charset="0"/>
              </a:rPr>
              <a:t>		X		B</a:t>
            </a:r>
          </a:p>
          <a:p>
            <a:pPr marL="0" indent="0">
              <a:buNone/>
            </a:pPr>
            <a:r>
              <a:rPr lang="en-GB" sz="3200" dirty="0">
                <a:latin typeface="Comic Sans MS" panose="030F0702030302020204" pitchFamily="66" charset="0"/>
              </a:rPr>
              <a:t>	</a:t>
            </a:r>
            <a:r>
              <a:rPr lang="en-GB" sz="3200" dirty="0" smtClean="0">
                <a:latin typeface="Comic Sans MS" panose="030F0702030302020204" pitchFamily="66" charset="0"/>
              </a:rPr>
              <a:t>						A</a:t>
            </a:r>
          </a:p>
          <a:p>
            <a:pPr marL="0" indent="0">
              <a:buNone/>
            </a:pPr>
            <a:r>
              <a:rPr lang="en-GB" sz="3200" dirty="0">
                <a:latin typeface="Comic Sans MS" panose="030F0702030302020204" pitchFamily="66" charset="0"/>
              </a:rPr>
              <a:t>	</a:t>
            </a:r>
            <a:r>
              <a:rPr lang="en-GB" sz="3200" dirty="0" smtClean="0">
                <a:latin typeface="Comic Sans MS" panose="030F0702030302020204" pitchFamily="66" charset="0"/>
              </a:rPr>
              <a:t>		Y		C			</a:t>
            </a:r>
            <a:endParaRPr lang="en-IN" sz="3200" dirty="0" smtClean="0">
              <a:latin typeface="Comic Sans MS" panose="030F0702030302020204" pitchFamily="66" charset="0"/>
            </a:endParaRPr>
          </a:p>
          <a:p>
            <a:pPr marL="0" indent="0">
              <a:buNone/>
            </a:pPr>
            <a:r>
              <a:rPr lang="en-IN" sz="3200" dirty="0" smtClean="0">
                <a:latin typeface="Comic Sans MS" panose="030F0702030302020204" pitchFamily="66" charset="0"/>
              </a:rPr>
              <a:t>	R</a:t>
            </a:r>
            <a:r>
              <a:rPr lang="en-IN" sz="3200" baseline="-25000" dirty="0" smtClean="0">
                <a:latin typeface="Comic Sans MS" panose="030F0702030302020204" pitchFamily="66" charset="0"/>
              </a:rPr>
              <a:t>XY</a:t>
            </a:r>
            <a:r>
              <a:rPr lang="en-IN" sz="3200" dirty="0" smtClean="0">
                <a:latin typeface="Comic Sans MS" panose="030F0702030302020204" pitchFamily="66" charset="0"/>
              </a:rPr>
              <a:t> =? </a:t>
            </a:r>
          </a:p>
          <a:p>
            <a:pPr marL="0" indent="0">
              <a:buNone/>
            </a:pPr>
            <a:r>
              <a:rPr lang="en-IN" sz="3200" dirty="0" smtClean="0">
                <a:latin typeface="Comic Sans MS" panose="030F0702030302020204" pitchFamily="66" charset="0"/>
              </a:rPr>
              <a:t>Exercise no. 3. </a:t>
            </a:r>
            <a:r>
              <a:rPr lang="en-IN" sz="3200" dirty="0">
                <a:latin typeface="Comic Sans MS" panose="030F0702030302020204" pitchFamily="66" charset="0"/>
              </a:rPr>
              <a:t>Calculate the relationship coefficient </a:t>
            </a:r>
            <a:r>
              <a:rPr lang="en-IN" sz="3200" dirty="0" smtClean="0">
                <a:latin typeface="Comic Sans MS" panose="030F0702030302020204" pitchFamily="66" charset="0"/>
              </a:rPr>
              <a:t>between </a:t>
            </a:r>
            <a:r>
              <a:rPr lang="en-IN" sz="3200" dirty="0">
                <a:latin typeface="Comic Sans MS" panose="030F0702030302020204" pitchFamily="66" charset="0"/>
              </a:rPr>
              <a:t>X and </a:t>
            </a:r>
            <a:r>
              <a:rPr lang="en-IN" sz="3200" dirty="0" smtClean="0">
                <a:latin typeface="Comic Sans MS" panose="030F0702030302020204" pitchFamily="66" charset="0"/>
              </a:rPr>
              <a:t>Y from the following pedigree.</a:t>
            </a:r>
          </a:p>
          <a:p>
            <a:pPr marL="0" indent="0">
              <a:buNone/>
            </a:pPr>
            <a:r>
              <a:rPr lang="en-IN" sz="3200" dirty="0" smtClean="0">
                <a:latin typeface="Comic Sans MS" panose="030F0702030302020204" pitchFamily="66" charset="0"/>
              </a:rPr>
              <a:t>		1</a:t>
            </a:r>
          </a:p>
          <a:p>
            <a:pPr marL="0" indent="0">
              <a:buNone/>
            </a:pPr>
            <a:r>
              <a:rPr lang="en-IN" sz="3200" dirty="0" smtClean="0">
                <a:latin typeface="Comic Sans MS" panose="030F0702030302020204" pitchFamily="66" charset="0"/>
              </a:rPr>
              <a:t>X		</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2		5</a:t>
            </a:r>
          </a:p>
          <a:p>
            <a:pPr marL="0" indent="0">
              <a:buNone/>
            </a:pPr>
            <a:r>
              <a:rPr lang="en-IN" sz="3200" dirty="0" smtClean="0">
                <a:latin typeface="Comic Sans MS" panose="030F0702030302020204" pitchFamily="66" charset="0"/>
              </a:rPr>
              <a:t>		3</a:t>
            </a:r>
          </a:p>
          <a:p>
            <a:pPr marL="0" indent="0">
              <a:buNone/>
            </a:pPr>
            <a:r>
              <a:rPr lang="en-IN" sz="3200" dirty="0" smtClean="0">
                <a:latin typeface="Comic Sans MS" panose="030F0702030302020204" pitchFamily="66" charset="0"/>
              </a:rPr>
              <a:t>Y</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4		R</a:t>
            </a:r>
            <a:r>
              <a:rPr lang="en-IN" sz="3200" baseline="-25000" dirty="0" smtClean="0">
                <a:latin typeface="Comic Sans MS" panose="030F0702030302020204" pitchFamily="66" charset="0"/>
              </a:rPr>
              <a:t>XY</a:t>
            </a:r>
            <a:r>
              <a:rPr lang="en-IN" sz="3200" dirty="0" smtClean="0">
                <a:latin typeface="Comic Sans MS" panose="030F0702030302020204" pitchFamily="66" charset="0"/>
              </a:rPr>
              <a:t> = ?</a:t>
            </a: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baseline="-25000" dirty="0" smtClean="0">
              <a:latin typeface="Comic Sans MS" panose="030F0702030302020204" pitchFamily="66" charset="0"/>
            </a:endParaRPr>
          </a:p>
          <a:p>
            <a:pPr marL="0" indent="0">
              <a:buNone/>
            </a:pPr>
            <a:endParaRPr lang="en-IN" sz="3200" baseline="-25000" dirty="0">
              <a:latin typeface="Comic Sans MS" panose="030F0702030302020204" pitchFamily="66" charset="0"/>
            </a:endParaRPr>
          </a:p>
        </p:txBody>
      </p:sp>
      <p:cxnSp>
        <p:nvCxnSpPr>
          <p:cNvPr id="5" name="Straight Arrow Connector 4"/>
          <p:cNvCxnSpPr/>
          <p:nvPr/>
        </p:nvCxnSpPr>
        <p:spPr>
          <a:xfrm flipH="1" flipV="1">
            <a:off x="3080657" y="3672114"/>
            <a:ext cx="1451428" cy="8998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080656" y="4648200"/>
            <a:ext cx="1393372" cy="2902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975429" y="4695371"/>
            <a:ext cx="1498599" cy="47171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080656" y="4753429"/>
            <a:ext cx="1451430" cy="119742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1262743" y="3715658"/>
            <a:ext cx="1329872" cy="36285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1291774" y="4238172"/>
            <a:ext cx="1349826" cy="33382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1262743" y="5167086"/>
            <a:ext cx="1489528" cy="21771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1262744" y="5544458"/>
            <a:ext cx="1489527" cy="4064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991429" y="1190171"/>
            <a:ext cx="1465942"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3991429" y="1328057"/>
            <a:ext cx="1465942" cy="6168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3991429" y="1342571"/>
            <a:ext cx="1465942" cy="60234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3991429" y="2082799"/>
            <a:ext cx="1465942"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5762171" y="1716315"/>
            <a:ext cx="1518557" cy="36648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5762171" y="1190171"/>
            <a:ext cx="1473201" cy="40277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1762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1543"/>
            <a:ext cx="10515600" cy="5625420"/>
          </a:xfrm>
        </p:spPr>
        <p:txBody>
          <a:bodyPr/>
          <a:lstStyle/>
          <a:p>
            <a:pPr algn="just">
              <a:lnSpc>
                <a:spcPct val="150000"/>
              </a:lnSpc>
              <a:spcBef>
                <a:spcPts val="1200"/>
              </a:spcBef>
              <a:spcAft>
                <a:spcPts val="600"/>
              </a:spcAft>
            </a:pPr>
            <a:r>
              <a:rPr lang="en-GB" b="1" dirty="0" smtClean="0">
                <a:solidFill>
                  <a:srgbClr val="7030A0"/>
                </a:solidFill>
                <a:latin typeface="Comic Sans MS" panose="030F0702030302020204" pitchFamily="66" charset="0"/>
              </a:rPr>
              <a:t>Some important values of relationship coefficient:</a:t>
            </a:r>
          </a:p>
          <a:p>
            <a:pPr lvl="1" algn="just">
              <a:lnSpc>
                <a:spcPct val="150000"/>
              </a:lnSpc>
              <a:spcBef>
                <a:spcPts val="1200"/>
              </a:spcBef>
              <a:spcAft>
                <a:spcPts val="600"/>
              </a:spcAft>
              <a:buFont typeface="Wingdings" panose="05000000000000000000" pitchFamily="2" charset="2"/>
              <a:buChar char="ü"/>
            </a:pPr>
            <a:r>
              <a:rPr lang="en-GB" dirty="0" smtClean="0">
                <a:latin typeface="Comic Sans MS" panose="030F0702030302020204" pitchFamily="66" charset="0"/>
              </a:rPr>
              <a:t>The relationship coefficient of an </a:t>
            </a:r>
            <a:r>
              <a:rPr lang="en-GB" dirty="0" smtClean="0">
                <a:solidFill>
                  <a:srgbClr val="C00000"/>
                </a:solidFill>
                <a:latin typeface="Comic Sans MS" panose="030F0702030302020204" pitchFamily="66" charset="0"/>
              </a:rPr>
              <a:t>individual with any one of its parent is 0.50 or 50.0%.</a:t>
            </a:r>
          </a:p>
          <a:p>
            <a:pPr lvl="1" algn="just">
              <a:lnSpc>
                <a:spcPct val="150000"/>
              </a:lnSpc>
              <a:spcBef>
                <a:spcPts val="1200"/>
              </a:spcBef>
              <a:spcAft>
                <a:spcPts val="600"/>
              </a:spcAft>
              <a:buFont typeface="Wingdings" panose="05000000000000000000" pitchFamily="2" charset="2"/>
              <a:buChar char="ü"/>
            </a:pPr>
            <a:r>
              <a:rPr lang="en-GB" dirty="0" smtClean="0">
                <a:latin typeface="Comic Sans MS" panose="030F0702030302020204" pitchFamily="66" charset="0"/>
              </a:rPr>
              <a:t>The relationship coefficient </a:t>
            </a:r>
            <a:r>
              <a:rPr lang="en-GB" dirty="0" smtClean="0">
                <a:solidFill>
                  <a:srgbClr val="FF0000"/>
                </a:solidFill>
                <a:latin typeface="Comic Sans MS" panose="030F0702030302020204" pitchFamily="66" charset="0"/>
              </a:rPr>
              <a:t>between half-sibs is 0.25 or 25.0%.</a:t>
            </a:r>
          </a:p>
          <a:p>
            <a:pPr lvl="1" algn="just">
              <a:lnSpc>
                <a:spcPct val="150000"/>
              </a:lnSpc>
              <a:spcBef>
                <a:spcPts val="1200"/>
              </a:spcBef>
              <a:spcAft>
                <a:spcPts val="600"/>
              </a:spcAft>
              <a:buFont typeface="Wingdings" panose="05000000000000000000" pitchFamily="2" charset="2"/>
              <a:buChar char="ü"/>
            </a:pPr>
            <a:r>
              <a:rPr lang="en-GB" dirty="0">
                <a:latin typeface="Comic Sans MS" panose="030F0702030302020204" pitchFamily="66" charset="0"/>
              </a:rPr>
              <a:t>The relationship coefficient </a:t>
            </a:r>
            <a:r>
              <a:rPr lang="en-GB" dirty="0">
                <a:solidFill>
                  <a:srgbClr val="FF0000"/>
                </a:solidFill>
                <a:latin typeface="Comic Sans MS" panose="030F0702030302020204" pitchFamily="66" charset="0"/>
              </a:rPr>
              <a:t>between </a:t>
            </a:r>
            <a:r>
              <a:rPr lang="en-GB" dirty="0" smtClean="0">
                <a:solidFill>
                  <a:srgbClr val="FF0000"/>
                </a:solidFill>
                <a:latin typeface="Comic Sans MS" panose="030F0702030302020204" pitchFamily="66" charset="0"/>
              </a:rPr>
              <a:t>full-sibs </a:t>
            </a:r>
            <a:r>
              <a:rPr lang="en-GB" dirty="0">
                <a:solidFill>
                  <a:srgbClr val="FF0000"/>
                </a:solidFill>
                <a:latin typeface="Comic Sans MS" panose="030F0702030302020204" pitchFamily="66" charset="0"/>
              </a:rPr>
              <a:t>is </a:t>
            </a:r>
            <a:r>
              <a:rPr lang="en-GB" dirty="0" smtClean="0">
                <a:solidFill>
                  <a:srgbClr val="FF0000"/>
                </a:solidFill>
                <a:latin typeface="Comic Sans MS" panose="030F0702030302020204" pitchFamily="66" charset="0"/>
              </a:rPr>
              <a:t>0.50 </a:t>
            </a:r>
            <a:r>
              <a:rPr lang="en-GB" dirty="0">
                <a:solidFill>
                  <a:srgbClr val="FF0000"/>
                </a:solidFill>
                <a:latin typeface="Comic Sans MS" panose="030F0702030302020204" pitchFamily="66" charset="0"/>
              </a:rPr>
              <a:t>or </a:t>
            </a:r>
            <a:r>
              <a:rPr lang="en-GB" dirty="0" smtClean="0">
                <a:solidFill>
                  <a:srgbClr val="FF0000"/>
                </a:solidFill>
                <a:latin typeface="Comic Sans MS" panose="030F0702030302020204" pitchFamily="66" charset="0"/>
              </a:rPr>
              <a:t>50.0%.</a:t>
            </a:r>
          </a:p>
          <a:p>
            <a:pPr lvl="1" algn="just">
              <a:lnSpc>
                <a:spcPct val="150000"/>
              </a:lnSpc>
              <a:spcBef>
                <a:spcPts val="1200"/>
              </a:spcBef>
              <a:spcAft>
                <a:spcPts val="600"/>
              </a:spcAft>
              <a:buFont typeface="Wingdings" panose="05000000000000000000" pitchFamily="2" charset="2"/>
              <a:buChar char="ü"/>
            </a:pPr>
            <a:r>
              <a:rPr lang="en-GB" dirty="0">
                <a:latin typeface="Comic Sans MS" panose="030F0702030302020204" pitchFamily="66" charset="0"/>
              </a:rPr>
              <a:t>The relationship coefficient between </a:t>
            </a:r>
            <a:r>
              <a:rPr lang="en-GB" dirty="0" smtClean="0">
                <a:solidFill>
                  <a:srgbClr val="FF0000"/>
                </a:solidFill>
                <a:latin typeface="Comic Sans MS" panose="030F0702030302020204" pitchFamily="66" charset="0"/>
              </a:rPr>
              <a:t>cousin brother and sister </a:t>
            </a:r>
            <a:r>
              <a:rPr lang="en-GB" dirty="0">
                <a:solidFill>
                  <a:srgbClr val="FF0000"/>
                </a:solidFill>
                <a:latin typeface="Comic Sans MS" panose="030F0702030302020204" pitchFamily="66" charset="0"/>
              </a:rPr>
              <a:t>is </a:t>
            </a:r>
            <a:r>
              <a:rPr lang="en-GB" dirty="0" smtClean="0">
                <a:solidFill>
                  <a:srgbClr val="FF0000"/>
                </a:solidFill>
                <a:latin typeface="Comic Sans MS" panose="030F0702030302020204" pitchFamily="66" charset="0"/>
              </a:rPr>
              <a:t>0.125 </a:t>
            </a:r>
            <a:r>
              <a:rPr lang="en-GB" dirty="0">
                <a:solidFill>
                  <a:srgbClr val="FF0000"/>
                </a:solidFill>
                <a:latin typeface="Comic Sans MS" panose="030F0702030302020204" pitchFamily="66" charset="0"/>
              </a:rPr>
              <a:t>or </a:t>
            </a:r>
            <a:r>
              <a:rPr lang="en-GB" dirty="0" smtClean="0">
                <a:solidFill>
                  <a:srgbClr val="FF0000"/>
                </a:solidFill>
                <a:latin typeface="Comic Sans MS" panose="030F0702030302020204" pitchFamily="66" charset="0"/>
              </a:rPr>
              <a:t>12.50</a:t>
            </a:r>
            <a:r>
              <a:rPr lang="en-GB" dirty="0">
                <a:solidFill>
                  <a:srgbClr val="FF0000"/>
                </a:solidFill>
                <a:latin typeface="Comic Sans MS" panose="030F0702030302020204" pitchFamily="66" charset="0"/>
              </a:rPr>
              <a:t>%.</a:t>
            </a:r>
            <a:endParaRPr lang="en-GB" dirty="0" smtClean="0">
              <a:solidFill>
                <a:srgbClr val="FF0000"/>
              </a:solidFill>
              <a:latin typeface="Comic Sans MS" panose="030F0702030302020204" pitchFamily="66" charset="0"/>
            </a:endParaRPr>
          </a:p>
          <a:p>
            <a:pPr lvl="1">
              <a:buFont typeface="Wingdings" panose="05000000000000000000" pitchFamily="2" charset="2"/>
              <a:buChar char="ü"/>
            </a:pPr>
            <a:endParaRPr lang="en-IN" dirty="0">
              <a:latin typeface="Comic Sans MS" panose="030F0702030302020204" pitchFamily="66" charset="0"/>
            </a:endParaRPr>
          </a:p>
        </p:txBody>
      </p:sp>
    </p:spTree>
    <p:extLst>
      <p:ext uri="{BB962C8B-B14F-4D97-AF65-F5344CB8AC3E}">
        <p14:creationId xmlns:p14="http://schemas.microsoft.com/office/powerpoint/2010/main" val="3183915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2600"/>
            <a:ext cx="10515600" cy="5694363"/>
          </a:xfrm>
        </p:spPr>
        <p:txBody>
          <a:bodyPr>
            <a:normAutofit fontScale="92500" lnSpcReduction="10000"/>
          </a:bodyPr>
          <a:lstStyle/>
          <a:p>
            <a:pPr>
              <a:spcBef>
                <a:spcPts val="1200"/>
              </a:spcBef>
              <a:spcAft>
                <a:spcPts val="600"/>
              </a:spcAft>
              <a:buFont typeface="Wingdings" panose="05000000000000000000" pitchFamily="2" charset="2"/>
              <a:buChar char="v"/>
            </a:pPr>
            <a:r>
              <a:rPr lang="en-IN" sz="3200" dirty="0" smtClean="0">
                <a:latin typeface="Comic Sans MS" panose="030F0702030302020204" pitchFamily="66" charset="0"/>
              </a:rPr>
              <a:t> </a:t>
            </a:r>
            <a:r>
              <a:rPr lang="en-IN" sz="3200" b="1" dirty="0" smtClean="0">
                <a:solidFill>
                  <a:srgbClr val="FF0000"/>
                </a:solidFill>
                <a:latin typeface="Comic Sans MS" panose="030F0702030302020204" pitchFamily="66" charset="0"/>
              </a:rPr>
              <a:t>Coefficient of Inbreeding:</a:t>
            </a:r>
          </a:p>
          <a:p>
            <a:pPr algn="just">
              <a:spcBef>
                <a:spcPts val="1200"/>
              </a:spcBef>
              <a:spcAft>
                <a:spcPts val="600"/>
              </a:spcAft>
            </a:pPr>
            <a:r>
              <a:rPr lang="en-IN" sz="3200" dirty="0">
                <a:latin typeface="Comic Sans MS" panose="030F0702030302020204" pitchFamily="66" charset="0"/>
              </a:rPr>
              <a:t> </a:t>
            </a:r>
            <a:r>
              <a:rPr lang="en-IN" sz="3200" dirty="0" smtClean="0">
                <a:latin typeface="Comic Sans MS" panose="030F0702030302020204" pitchFamily="66" charset="0"/>
              </a:rPr>
              <a:t>It represents the </a:t>
            </a:r>
            <a:r>
              <a:rPr lang="en-IN" sz="3200" dirty="0" smtClean="0">
                <a:solidFill>
                  <a:srgbClr val="7030A0"/>
                </a:solidFill>
                <a:latin typeface="Comic Sans MS" panose="030F0702030302020204" pitchFamily="66" charset="0"/>
              </a:rPr>
              <a:t>probable increase of homozygosity in the offspring resulting from the mating of individuals which are more closely related</a:t>
            </a:r>
            <a:r>
              <a:rPr lang="en-IN" sz="3200" dirty="0" smtClean="0">
                <a:latin typeface="Comic Sans MS" panose="030F0702030302020204" pitchFamily="66" charset="0"/>
              </a:rPr>
              <a:t> than the average relationship of the population concerned.</a:t>
            </a:r>
          </a:p>
          <a:p>
            <a:pPr algn="just">
              <a:spcBef>
                <a:spcPts val="1200"/>
              </a:spcBef>
              <a:spcAft>
                <a:spcPts val="600"/>
              </a:spcAft>
            </a:pP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Definition:</a:t>
            </a:r>
            <a:r>
              <a:rPr lang="en-IN" sz="3200" dirty="0" smtClean="0">
                <a:latin typeface="Comic Sans MS" panose="030F0702030302020204" pitchFamily="66" charset="0"/>
              </a:rPr>
              <a:t> </a:t>
            </a:r>
            <a:r>
              <a:rPr lang="en-IN" sz="3200" dirty="0" smtClean="0">
                <a:solidFill>
                  <a:srgbClr val="FF0000"/>
                </a:solidFill>
                <a:latin typeface="Comic Sans MS" panose="030F0702030302020204" pitchFamily="66" charset="0"/>
              </a:rPr>
              <a:t>Inbreeding coefficient is the probability that the two alleles at a given locus of an individual are identical by descent.</a:t>
            </a:r>
          </a:p>
          <a:p>
            <a:pPr algn="just">
              <a:spcBef>
                <a:spcPts val="1200"/>
              </a:spcBef>
              <a:spcAft>
                <a:spcPts val="600"/>
              </a:spcAft>
            </a:pPr>
            <a:r>
              <a:rPr lang="en-IN" sz="3200" dirty="0">
                <a:latin typeface="Comic Sans MS" panose="030F0702030302020204" pitchFamily="66" charset="0"/>
              </a:rPr>
              <a:t> </a:t>
            </a:r>
            <a:r>
              <a:rPr lang="en-IN" sz="3200" dirty="0" smtClean="0">
                <a:solidFill>
                  <a:srgbClr val="002060"/>
                </a:solidFill>
                <a:latin typeface="Comic Sans MS" panose="030F0702030302020204" pitchFamily="66" charset="0"/>
              </a:rPr>
              <a:t>Homozygosity of allelic genes at a locus </a:t>
            </a:r>
            <a:r>
              <a:rPr lang="en-IN" sz="3200" dirty="0" smtClean="0">
                <a:latin typeface="Comic Sans MS" panose="030F0702030302020204" pitchFamily="66" charset="0"/>
              </a:rPr>
              <a:t>may occur from two sources viz. </a:t>
            </a:r>
          </a:p>
          <a:p>
            <a:pPr marL="0" indent="0" algn="just">
              <a:spcBef>
                <a:spcPts val="1200"/>
              </a:spcBef>
              <a:spcAft>
                <a:spcPts val="600"/>
              </a:spcAft>
              <a:buNone/>
            </a:pPr>
            <a:r>
              <a:rPr lang="en-IN" sz="3200" dirty="0">
                <a:latin typeface="Comic Sans MS" panose="030F0702030302020204" pitchFamily="66" charset="0"/>
              </a:rPr>
              <a:t>	</a:t>
            </a:r>
            <a:r>
              <a:rPr lang="en-IN" sz="3200" dirty="0" smtClean="0">
                <a:latin typeface="Comic Sans MS" panose="030F0702030302020204" pitchFamily="66" charset="0"/>
              </a:rPr>
              <a:t>(</a:t>
            </a:r>
            <a:r>
              <a:rPr lang="en-IN" sz="3200" dirty="0" err="1" smtClean="0">
                <a:latin typeface="Comic Sans MS" panose="030F0702030302020204" pitchFamily="66" charset="0"/>
              </a:rPr>
              <a:t>i</a:t>
            </a:r>
            <a:r>
              <a:rPr lang="en-IN" sz="3200" dirty="0" smtClean="0">
                <a:latin typeface="Comic Sans MS" panose="030F0702030302020204" pitchFamily="66" charset="0"/>
              </a:rPr>
              <a:t>) due to </a:t>
            </a:r>
            <a:r>
              <a:rPr lang="en-IN" sz="3200" dirty="0" smtClean="0">
                <a:solidFill>
                  <a:srgbClr val="002060"/>
                </a:solidFill>
                <a:latin typeface="Comic Sans MS" panose="030F0702030302020204" pitchFamily="66" charset="0"/>
              </a:rPr>
              <a:t>genes alike in state</a:t>
            </a:r>
          </a:p>
          <a:p>
            <a:pPr marL="0" indent="0" algn="just">
              <a:spcBef>
                <a:spcPts val="1200"/>
              </a:spcBef>
              <a:spcAft>
                <a:spcPts val="600"/>
              </a:spcAft>
              <a:buNone/>
            </a:pPr>
            <a:r>
              <a:rPr lang="en-IN" sz="3200" dirty="0">
                <a:latin typeface="Comic Sans MS" panose="030F0702030302020204" pitchFamily="66" charset="0"/>
              </a:rPr>
              <a:t>	</a:t>
            </a:r>
            <a:r>
              <a:rPr lang="en-IN" sz="3200" dirty="0" smtClean="0">
                <a:latin typeface="Comic Sans MS" panose="030F0702030302020204" pitchFamily="66" charset="0"/>
              </a:rPr>
              <a:t>(ii) due to </a:t>
            </a:r>
            <a:r>
              <a:rPr lang="en-IN" sz="3200" dirty="0" smtClean="0">
                <a:solidFill>
                  <a:srgbClr val="7030A0"/>
                </a:solidFill>
                <a:latin typeface="Comic Sans MS" panose="030F0702030302020204" pitchFamily="66" charset="0"/>
              </a:rPr>
              <a:t>genes identical by descent</a:t>
            </a:r>
            <a:endParaRPr lang="en-IN" sz="3200" dirty="0">
              <a:solidFill>
                <a:srgbClr val="7030A0"/>
              </a:solidFill>
              <a:latin typeface="Comic Sans MS" panose="030F0702030302020204" pitchFamily="66" charset="0"/>
            </a:endParaRPr>
          </a:p>
        </p:txBody>
      </p:sp>
    </p:spTree>
    <p:extLst>
      <p:ext uri="{BB962C8B-B14F-4D97-AF65-F5344CB8AC3E}">
        <p14:creationId xmlns:p14="http://schemas.microsoft.com/office/powerpoint/2010/main" val="2275965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6745" y="914400"/>
            <a:ext cx="10515600" cy="5373399"/>
          </a:xfrm>
        </p:spPr>
        <p:txBody>
          <a:bodyPr/>
          <a:lstStyle/>
          <a:p>
            <a:pPr marL="0" indent="0">
              <a:buNone/>
            </a:pPr>
            <a:endParaRPr lang="en-IN" sz="9600" b="1" dirty="0" smtClean="0">
              <a:latin typeface="Comic Sans MS" panose="030F0702030302020204" pitchFamily="66" charset="0"/>
            </a:endParaRPr>
          </a:p>
          <a:p>
            <a:pPr marL="0" indent="0" algn="ctr">
              <a:buNone/>
            </a:pPr>
            <a:r>
              <a:rPr lang="en-IN" sz="9600" b="1" dirty="0" smtClean="0">
                <a:solidFill>
                  <a:srgbClr val="00B050"/>
                </a:solidFill>
                <a:latin typeface="Comic Sans MS" panose="030F0702030302020204" pitchFamily="66" charset="0"/>
              </a:rPr>
              <a:t>THANK 	YOU</a:t>
            </a:r>
            <a:endParaRPr lang="en-IN" b="1"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454230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8000"/>
            <a:ext cx="10515600" cy="5668963"/>
          </a:xfrm>
        </p:spPr>
        <p:txBody>
          <a:bodyPr>
            <a:normAutofit/>
          </a:bodyPr>
          <a:lstStyle/>
          <a:p>
            <a:pPr algn="just">
              <a:spcBef>
                <a:spcPts val="1200"/>
              </a:spcBef>
              <a:spcAft>
                <a:spcPts val="1200"/>
              </a:spcAft>
            </a:pPr>
            <a:r>
              <a:rPr lang="en-IN" sz="3200" dirty="0" smtClean="0">
                <a:latin typeface="Comic Sans MS" panose="030F0702030302020204" pitchFamily="66" charset="0"/>
              </a:rPr>
              <a:t> “</a:t>
            </a:r>
            <a:r>
              <a:rPr lang="en-IN" sz="3200" b="1" dirty="0" smtClean="0">
                <a:solidFill>
                  <a:srgbClr val="7030A0"/>
                </a:solidFill>
                <a:latin typeface="Comic Sans MS" panose="030F0702030302020204" pitchFamily="66" charset="0"/>
              </a:rPr>
              <a:t>Genes alike in state</a:t>
            </a:r>
            <a:r>
              <a:rPr lang="en-IN" sz="3200" b="1" dirty="0" smtClean="0">
                <a:latin typeface="Comic Sans MS" panose="030F0702030302020204" pitchFamily="66" charset="0"/>
              </a:rPr>
              <a:t>”</a:t>
            </a:r>
            <a:r>
              <a:rPr lang="en-IN" sz="3200" dirty="0" smtClean="0">
                <a:latin typeface="Comic Sans MS" panose="030F0702030302020204" pitchFamily="66" charset="0"/>
              </a:rPr>
              <a:t> means that two similar genes at a given locus may arise due to:</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a:t>
            </a:r>
            <a:r>
              <a:rPr lang="en-IN" sz="3200" dirty="0" err="1" smtClean="0">
                <a:latin typeface="Comic Sans MS" panose="030F0702030302020204" pitchFamily="66" charset="0"/>
              </a:rPr>
              <a:t>i</a:t>
            </a:r>
            <a:r>
              <a:rPr lang="en-IN" sz="3200" dirty="0" smtClean="0">
                <a:latin typeface="Comic Sans MS" panose="030F0702030302020204" pitchFamily="66" charset="0"/>
              </a:rPr>
              <a:t>) </a:t>
            </a:r>
            <a:r>
              <a:rPr lang="en-IN" sz="3200" dirty="0" smtClean="0">
                <a:solidFill>
                  <a:srgbClr val="00B050"/>
                </a:solidFill>
                <a:latin typeface="Comic Sans MS" panose="030F0702030302020204" pitchFamily="66" charset="0"/>
              </a:rPr>
              <a:t>Mutation of one gene or other</a:t>
            </a:r>
            <a:r>
              <a:rPr lang="en-IN" sz="3200" dirty="0" smtClean="0">
                <a:latin typeface="Comic Sans MS" panose="030F0702030302020204" pitchFamily="66" charset="0"/>
              </a:rPr>
              <a:t>, or</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(ii) </a:t>
            </a:r>
            <a:r>
              <a:rPr lang="en-IN" sz="3200" dirty="0" smtClean="0">
                <a:solidFill>
                  <a:srgbClr val="7030A0"/>
                </a:solidFill>
                <a:latin typeface="Comic Sans MS" panose="030F0702030302020204" pitchFamily="66" charset="0"/>
              </a:rPr>
              <a:t>Two genes may be drawn at random 	from the population and happened to be 	homozygous.</a:t>
            </a:r>
          </a:p>
          <a:p>
            <a:pPr algn="just">
              <a:spcBef>
                <a:spcPts val="1200"/>
              </a:spcBef>
              <a:spcAft>
                <a:spcPts val="1200"/>
              </a:spcAft>
            </a:pPr>
            <a:r>
              <a:rPr lang="en-IN" sz="3200" b="1" dirty="0">
                <a:latin typeface="Comic Sans MS" panose="030F0702030302020204" pitchFamily="66" charset="0"/>
              </a:rPr>
              <a:t> </a:t>
            </a:r>
            <a:r>
              <a:rPr lang="en-IN" sz="3200" b="1" dirty="0" smtClean="0">
                <a:solidFill>
                  <a:srgbClr val="FF0000"/>
                </a:solidFill>
                <a:latin typeface="Comic Sans MS" panose="030F0702030302020204" pitchFamily="66" charset="0"/>
              </a:rPr>
              <a:t>“Genes identical by descent”</a:t>
            </a:r>
            <a:r>
              <a:rPr lang="en-IN" sz="3200" dirty="0" smtClean="0">
                <a:latin typeface="Comic Sans MS" panose="030F0702030302020204" pitchFamily="66" charset="0"/>
              </a:rPr>
              <a:t> </a:t>
            </a:r>
            <a:r>
              <a:rPr lang="en-IN" sz="3200" dirty="0" smtClean="0">
                <a:solidFill>
                  <a:srgbClr val="002060"/>
                </a:solidFill>
                <a:latin typeface="Comic Sans MS" panose="030F0702030302020204" pitchFamily="66" charset="0"/>
              </a:rPr>
              <a:t>means two allelic genes at a given locus of an individual have been originated due to replication of only one and the same gene from previous generation.</a:t>
            </a:r>
            <a:endParaRPr lang="en-IN" sz="3200" dirty="0">
              <a:solidFill>
                <a:srgbClr val="002060"/>
              </a:solidFill>
              <a:latin typeface="Comic Sans MS" panose="030F0702030302020204" pitchFamily="66" charset="0"/>
            </a:endParaRPr>
          </a:p>
        </p:txBody>
      </p:sp>
    </p:spTree>
    <p:extLst>
      <p:ext uri="{BB962C8B-B14F-4D97-AF65-F5344CB8AC3E}">
        <p14:creationId xmlns:p14="http://schemas.microsoft.com/office/powerpoint/2010/main" val="1165002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232229"/>
                <a:ext cx="10515600" cy="6183085"/>
              </a:xfrm>
            </p:spPr>
            <p:txBody>
              <a:bodyPr>
                <a:normAutofit fontScale="92500"/>
              </a:bodyPr>
              <a:lstStyle/>
              <a:p>
                <a:pPr algn="just"/>
                <a:r>
                  <a:rPr lang="en-IN" sz="3200" dirty="0" smtClean="0">
                    <a:latin typeface="Comic Sans MS" panose="030F0702030302020204" pitchFamily="66" charset="0"/>
                  </a:rPr>
                  <a:t> </a:t>
                </a:r>
                <a:r>
                  <a:rPr lang="en-IN" sz="3000" dirty="0" smtClean="0">
                    <a:solidFill>
                      <a:srgbClr val="002060"/>
                    </a:solidFill>
                    <a:latin typeface="Comic Sans MS" panose="030F0702030302020204" pitchFamily="66" charset="0"/>
                  </a:rPr>
                  <a:t>The individual carrying the genes identical by  descent at a given locus is called </a:t>
                </a:r>
                <a:r>
                  <a:rPr lang="en-IN" sz="3000" dirty="0" err="1" smtClean="0">
                    <a:solidFill>
                      <a:srgbClr val="FF0000"/>
                    </a:solidFill>
                    <a:latin typeface="Comic Sans MS" panose="030F0702030302020204" pitchFamily="66" charset="0"/>
                  </a:rPr>
                  <a:t>autozygote</a:t>
                </a:r>
                <a:r>
                  <a:rPr lang="en-IN" sz="3000" dirty="0" smtClean="0">
                    <a:solidFill>
                      <a:srgbClr val="002060"/>
                    </a:solidFill>
                    <a:latin typeface="Comic Sans MS" panose="030F0702030302020204" pitchFamily="66" charset="0"/>
                  </a:rPr>
                  <a:t> or  </a:t>
                </a:r>
                <a:r>
                  <a:rPr lang="en-IN" sz="3000" dirty="0" smtClean="0">
                    <a:solidFill>
                      <a:srgbClr val="FF0000"/>
                    </a:solidFill>
                    <a:latin typeface="Comic Sans MS" panose="030F0702030302020204" pitchFamily="66" charset="0"/>
                  </a:rPr>
                  <a:t>identical homozygote</a:t>
                </a:r>
                <a:r>
                  <a:rPr lang="en-IN" sz="3000" dirty="0" smtClean="0">
                    <a:solidFill>
                      <a:srgbClr val="002060"/>
                    </a:solidFill>
                    <a:latin typeface="Comic Sans MS" panose="030F0702030302020204" pitchFamily="66" charset="0"/>
                  </a:rPr>
                  <a:t> and the condition is known as </a:t>
                </a:r>
                <a:r>
                  <a:rPr lang="en-IN" sz="3000" dirty="0" err="1" smtClean="0">
                    <a:solidFill>
                      <a:srgbClr val="FF0000"/>
                    </a:solidFill>
                    <a:latin typeface="Comic Sans MS" panose="030F0702030302020204" pitchFamily="66" charset="0"/>
                  </a:rPr>
                  <a:t>autozygous</a:t>
                </a:r>
                <a:r>
                  <a:rPr lang="en-IN" sz="3000" dirty="0" smtClean="0">
                    <a:solidFill>
                      <a:srgbClr val="002060"/>
                    </a:solidFill>
                    <a:latin typeface="Comic Sans MS" panose="030F0702030302020204" pitchFamily="66" charset="0"/>
                  </a:rPr>
                  <a:t>.</a:t>
                </a:r>
              </a:p>
              <a:p>
                <a:pPr algn="just">
                  <a:buFont typeface="Wingdings" panose="05000000000000000000" pitchFamily="2" charset="2"/>
                  <a:buChar char="v"/>
                </a:pPr>
                <a:r>
                  <a:rPr lang="en-IN" sz="3000" dirty="0">
                    <a:latin typeface="Comic Sans MS" panose="030F0702030302020204" pitchFamily="66" charset="0"/>
                  </a:rPr>
                  <a:t> </a:t>
                </a:r>
                <a:r>
                  <a:rPr lang="en-IN" sz="3000" b="1" dirty="0" smtClean="0">
                    <a:solidFill>
                      <a:srgbClr val="FF0000"/>
                    </a:solidFill>
                    <a:latin typeface="Comic Sans MS" panose="030F0702030302020204" pitchFamily="66" charset="0"/>
                  </a:rPr>
                  <a:t>Concept to quantify inbreeding coefficient, F :</a:t>
                </a:r>
              </a:p>
              <a:p>
                <a:pPr algn="just"/>
                <a:r>
                  <a:rPr lang="en-IN" sz="3000" dirty="0" smtClean="0">
                    <a:latin typeface="Comic Sans MS" panose="030F0702030302020204" pitchFamily="66" charset="0"/>
                  </a:rPr>
                  <a:t>Consider the following pedigree of half-sib mating: “A” is a common ancestor, B&amp;C are half-sibs and “X” is an inbred. </a:t>
                </a:r>
                <a:endParaRPr lang="en-IN" sz="3000" dirty="0">
                  <a:latin typeface="Comic Sans MS" panose="030F0702030302020204" pitchFamily="66" charset="0"/>
                </a:endParaRPr>
              </a:p>
              <a:p>
                <a:pPr marL="0" indent="0" algn="just">
                  <a:buNone/>
                </a:pPr>
                <a:r>
                  <a:rPr lang="en-IN" sz="3000" dirty="0" smtClean="0">
                    <a:latin typeface="Comic Sans MS" panose="030F0702030302020204" pitchFamily="66" charset="0"/>
                  </a:rPr>
                  <a:t>				½</a:t>
                </a:r>
                <a:r>
                  <a:rPr lang="en-IN" sz="3000" dirty="0">
                    <a:latin typeface="Comic Sans MS" panose="030F0702030302020204" pitchFamily="66" charset="0"/>
                  </a:rPr>
                  <a:t>	</a:t>
                </a:r>
                <a:r>
                  <a:rPr lang="en-IN" sz="3000" dirty="0" smtClean="0">
                    <a:latin typeface="Comic Sans MS" panose="030F0702030302020204" pitchFamily="66" charset="0"/>
                  </a:rPr>
                  <a:t>B	½</a:t>
                </a:r>
              </a:p>
              <a:p>
                <a:pPr marL="0" indent="0">
                  <a:buNone/>
                </a:pPr>
                <a:r>
                  <a:rPr lang="en-IN" sz="3000" dirty="0" smtClean="0">
                    <a:latin typeface="Comic Sans MS" panose="030F0702030302020204" pitchFamily="66" charset="0"/>
                  </a:rPr>
                  <a:t>  (A</a:t>
                </a:r>
                <a:r>
                  <a:rPr lang="en-IN" sz="3000" baseline="-25000" dirty="0" smtClean="0">
                    <a:latin typeface="Comic Sans MS" panose="030F0702030302020204" pitchFamily="66" charset="0"/>
                  </a:rPr>
                  <a:t>1</a:t>
                </a:r>
                <a:r>
                  <a:rPr lang="en-IN" sz="3000" dirty="0" smtClean="0">
                    <a:latin typeface="Comic Sans MS" panose="030F0702030302020204" pitchFamily="66" charset="0"/>
                  </a:rPr>
                  <a:t>A</a:t>
                </a:r>
                <a:r>
                  <a:rPr lang="en-IN" sz="3000" baseline="-25000" dirty="0" smtClean="0">
                    <a:latin typeface="Comic Sans MS" panose="030F0702030302020204" pitchFamily="66" charset="0"/>
                  </a:rPr>
                  <a:t>1</a:t>
                </a:r>
                <a:r>
                  <a:rPr lang="en-IN" sz="3000" dirty="0" smtClean="0">
                    <a:latin typeface="Comic Sans MS" panose="030F0702030302020204" pitchFamily="66" charset="0"/>
                  </a:rPr>
                  <a:t> or A</a:t>
                </a:r>
                <a:r>
                  <a:rPr lang="en-IN" sz="3000" baseline="-25000" dirty="0" smtClean="0">
                    <a:latin typeface="Comic Sans MS" panose="030F0702030302020204" pitchFamily="66" charset="0"/>
                  </a:rPr>
                  <a:t>2</a:t>
                </a:r>
                <a:r>
                  <a:rPr lang="en-IN" sz="3000" dirty="0" smtClean="0">
                    <a:latin typeface="Comic Sans MS" panose="030F0702030302020204" pitchFamily="66" charset="0"/>
                  </a:rPr>
                  <a:t>A</a:t>
                </a:r>
                <a:r>
                  <a:rPr lang="en-IN" sz="3000" baseline="-25000" dirty="0" smtClean="0">
                    <a:latin typeface="Comic Sans MS" panose="030F0702030302020204" pitchFamily="66" charset="0"/>
                  </a:rPr>
                  <a:t>2</a:t>
                </a:r>
                <a:r>
                  <a:rPr lang="en-IN" sz="3000" dirty="0" smtClean="0">
                    <a:latin typeface="Comic Sans MS" panose="030F0702030302020204" pitchFamily="66" charset="0"/>
                  </a:rPr>
                  <a:t>)   X 				A (A</a:t>
                </a:r>
                <a:r>
                  <a:rPr lang="en-IN" sz="3000" baseline="-25000" dirty="0" smtClean="0">
                    <a:latin typeface="Comic Sans MS" panose="030F0702030302020204" pitchFamily="66" charset="0"/>
                  </a:rPr>
                  <a:t>1</a:t>
                </a:r>
                <a:r>
                  <a:rPr lang="en-IN" sz="3000" dirty="0" smtClean="0">
                    <a:latin typeface="Comic Sans MS" panose="030F0702030302020204" pitchFamily="66" charset="0"/>
                  </a:rPr>
                  <a:t>A</a:t>
                </a:r>
                <a:r>
                  <a:rPr lang="en-IN" sz="3000" baseline="-25000" dirty="0" smtClean="0">
                    <a:latin typeface="Comic Sans MS" panose="030F0702030302020204" pitchFamily="66" charset="0"/>
                  </a:rPr>
                  <a:t>2</a:t>
                </a:r>
                <a:r>
                  <a:rPr lang="en-IN" sz="3000" dirty="0" smtClean="0">
                    <a:latin typeface="Comic Sans MS" panose="030F0702030302020204" pitchFamily="66" charset="0"/>
                  </a:rPr>
                  <a:t>)</a:t>
                </a:r>
              </a:p>
              <a:p>
                <a:pPr marL="0" indent="0">
                  <a:buNone/>
                </a:pPr>
                <a:r>
                  <a:rPr lang="en-IN" sz="3000" dirty="0">
                    <a:latin typeface="Comic Sans MS" panose="030F0702030302020204" pitchFamily="66" charset="0"/>
                  </a:rPr>
                  <a:t>	</a:t>
                </a:r>
                <a:r>
                  <a:rPr lang="en-IN" sz="3000" dirty="0" smtClean="0">
                    <a:latin typeface="Comic Sans MS" panose="030F0702030302020204" pitchFamily="66" charset="0"/>
                  </a:rPr>
                  <a:t>			½	C	½</a:t>
                </a:r>
              </a:p>
              <a:p>
                <a:r>
                  <a:rPr lang="en-IN" sz="3000" dirty="0" smtClean="0">
                    <a:latin typeface="Comic Sans MS" panose="030F0702030302020204" pitchFamily="66" charset="0"/>
                  </a:rPr>
                  <a:t> Probability that ‘X’ is homozygous for A1A1 = ¼x¼ =1/16</a:t>
                </a:r>
              </a:p>
              <a:p>
                <a:r>
                  <a:rPr lang="en-IN" sz="3000" dirty="0">
                    <a:latin typeface="Comic Sans MS" panose="030F0702030302020204" pitchFamily="66" charset="0"/>
                  </a:rPr>
                  <a:t> </a:t>
                </a:r>
                <a:r>
                  <a:rPr lang="en-IN" sz="3000" dirty="0" smtClean="0">
                    <a:latin typeface="Comic Sans MS" panose="030F0702030302020204" pitchFamily="66" charset="0"/>
                  </a:rPr>
                  <a:t>Probability that ‘X’ is homozygous for A2A2 = ¼x¼ =1/16</a:t>
                </a:r>
              </a:p>
              <a:p>
                <a:r>
                  <a:rPr lang="en-IN" sz="3000" dirty="0" smtClean="0">
                    <a:solidFill>
                      <a:srgbClr val="FF0000"/>
                    </a:solidFill>
                    <a:latin typeface="Comic Sans MS" panose="030F0702030302020204" pitchFamily="66" charset="0"/>
                  </a:rPr>
                  <a:t> Probability that ‘X’ is either A</a:t>
                </a:r>
                <a:r>
                  <a:rPr lang="en-IN" sz="3000" baseline="-25000" dirty="0" smtClean="0">
                    <a:solidFill>
                      <a:srgbClr val="FF0000"/>
                    </a:solidFill>
                    <a:latin typeface="Comic Sans MS" panose="030F0702030302020204" pitchFamily="66" charset="0"/>
                  </a:rPr>
                  <a:t>1</a:t>
                </a:r>
                <a:r>
                  <a:rPr lang="en-IN" sz="3000" dirty="0" smtClean="0">
                    <a:solidFill>
                      <a:srgbClr val="FF0000"/>
                    </a:solidFill>
                    <a:latin typeface="Comic Sans MS" panose="030F0702030302020204" pitchFamily="66" charset="0"/>
                  </a:rPr>
                  <a:t>A</a:t>
                </a:r>
                <a:r>
                  <a:rPr lang="en-IN" sz="3000" baseline="-25000" dirty="0" smtClean="0">
                    <a:solidFill>
                      <a:srgbClr val="FF0000"/>
                    </a:solidFill>
                    <a:latin typeface="Comic Sans MS" panose="030F0702030302020204" pitchFamily="66" charset="0"/>
                  </a:rPr>
                  <a:t>1</a:t>
                </a:r>
                <a:r>
                  <a:rPr lang="en-IN" sz="3000" dirty="0" smtClean="0">
                    <a:solidFill>
                      <a:srgbClr val="FF0000"/>
                    </a:solidFill>
                    <a:latin typeface="Comic Sans MS" panose="030F0702030302020204" pitchFamily="66" charset="0"/>
                  </a:rPr>
                  <a:t> or A</a:t>
                </a:r>
                <a:r>
                  <a:rPr lang="en-IN" sz="3000" baseline="-25000" dirty="0" smtClean="0">
                    <a:solidFill>
                      <a:srgbClr val="FF0000"/>
                    </a:solidFill>
                    <a:latin typeface="Comic Sans MS" panose="030F0702030302020204" pitchFamily="66" charset="0"/>
                  </a:rPr>
                  <a:t>2</a:t>
                </a:r>
                <a:r>
                  <a:rPr lang="en-IN" sz="3000" dirty="0" smtClean="0">
                    <a:solidFill>
                      <a:srgbClr val="FF0000"/>
                    </a:solidFill>
                    <a:latin typeface="Comic Sans MS" panose="030F0702030302020204" pitchFamily="66" charset="0"/>
                  </a:rPr>
                  <a:t>A</a:t>
                </a:r>
                <a:r>
                  <a:rPr lang="en-IN" sz="3000" baseline="-25000" dirty="0" smtClean="0">
                    <a:solidFill>
                      <a:srgbClr val="FF0000"/>
                    </a:solidFill>
                    <a:latin typeface="Comic Sans MS" panose="030F0702030302020204" pitchFamily="66" charset="0"/>
                  </a:rPr>
                  <a:t>2</a:t>
                </a:r>
                <a:r>
                  <a:rPr lang="en-IN" sz="3000" dirty="0" smtClean="0">
                    <a:solidFill>
                      <a:srgbClr val="FF0000"/>
                    </a:solidFill>
                    <a:latin typeface="Comic Sans MS" panose="030F0702030302020204" pitchFamily="66" charset="0"/>
                  </a:rPr>
                  <a:t> = 2x</a:t>
                </a:r>
                <a14:m>
                  <m:oMath xmlns:m="http://schemas.openxmlformats.org/officeDocument/2006/math">
                    <m:f>
                      <m:fPr>
                        <m:ctrlPr>
                          <a:rPr lang="en-IN" sz="3000" b="1" i="1" smtClean="0">
                            <a:solidFill>
                              <a:srgbClr val="FF0000"/>
                            </a:solidFill>
                            <a:latin typeface="Cambria Math" panose="02040503050406030204" pitchFamily="18" charset="0"/>
                          </a:rPr>
                        </m:ctrlPr>
                      </m:fPr>
                      <m:num>
                        <m:r>
                          <a:rPr lang="en-IN" sz="3000" b="1" i="1" smtClean="0">
                            <a:solidFill>
                              <a:srgbClr val="FF0000"/>
                            </a:solidFill>
                            <a:latin typeface="Cambria Math" panose="02040503050406030204" pitchFamily="18" charset="0"/>
                          </a:rPr>
                          <m:t>𝟏</m:t>
                        </m:r>
                      </m:num>
                      <m:den>
                        <m:r>
                          <a:rPr lang="en-IN" sz="3000" b="1" i="1" smtClean="0">
                            <a:solidFill>
                              <a:srgbClr val="FF0000"/>
                            </a:solidFill>
                            <a:latin typeface="Cambria Math" panose="02040503050406030204" pitchFamily="18" charset="0"/>
                          </a:rPr>
                          <m:t>𝟏𝟔</m:t>
                        </m:r>
                      </m:den>
                    </m:f>
                  </m:oMath>
                </a14:m>
                <a:r>
                  <a:rPr lang="en-IN" sz="3000" dirty="0" smtClean="0">
                    <a:solidFill>
                      <a:srgbClr val="FF0000"/>
                    </a:solidFill>
                    <a:latin typeface="Comic Sans MS" panose="030F0702030302020204" pitchFamily="66" charset="0"/>
                  </a:rPr>
                  <a:t> =</a:t>
                </a:r>
                <a14:m>
                  <m:oMath xmlns:m="http://schemas.openxmlformats.org/officeDocument/2006/math">
                    <m:f>
                      <m:fPr>
                        <m:ctrlPr>
                          <a:rPr lang="en-IN" sz="3000" b="1" i="1" dirty="0" smtClean="0">
                            <a:solidFill>
                              <a:srgbClr val="FF0000"/>
                            </a:solidFill>
                            <a:latin typeface="Cambria Math" panose="02040503050406030204" pitchFamily="18" charset="0"/>
                          </a:rPr>
                        </m:ctrlPr>
                      </m:fPr>
                      <m:num>
                        <m:r>
                          <a:rPr lang="en-IN" sz="3000" b="1" i="1" dirty="0" smtClean="0">
                            <a:solidFill>
                              <a:srgbClr val="FF0000"/>
                            </a:solidFill>
                            <a:latin typeface="Cambria Math" panose="02040503050406030204" pitchFamily="18" charset="0"/>
                          </a:rPr>
                          <m:t>𝟏</m:t>
                        </m:r>
                      </m:num>
                      <m:den>
                        <m:r>
                          <a:rPr lang="en-IN" sz="3000" b="1" i="1" dirty="0" smtClean="0">
                            <a:solidFill>
                              <a:srgbClr val="FF0000"/>
                            </a:solidFill>
                            <a:latin typeface="Cambria Math" panose="02040503050406030204" pitchFamily="18" charset="0"/>
                          </a:rPr>
                          <m:t>𝟖</m:t>
                        </m:r>
                      </m:den>
                    </m:f>
                  </m:oMath>
                </a14:m>
                <a:r>
                  <a:rPr lang="en-IN" sz="3000" dirty="0" smtClean="0">
                    <a:solidFill>
                      <a:srgbClr val="FF0000"/>
                    </a:solidFill>
                    <a:latin typeface="Comic Sans MS" panose="030F0702030302020204" pitchFamily="66" charset="0"/>
                  </a:rPr>
                  <a:t> = 0.125</a:t>
                </a:r>
                <a:r>
                  <a:rPr lang="en-IN" sz="3000" dirty="0" smtClean="0">
                    <a:latin typeface="Comic Sans MS" panose="030F0702030302020204" pitchFamily="66" charset="0"/>
                  </a:rPr>
                  <a:t> </a:t>
                </a:r>
                <a:endParaRPr lang="en-IN" sz="3200" dirty="0" smtClean="0">
                  <a:latin typeface="Comic Sans MS" panose="030F0702030302020204"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232229"/>
                <a:ext cx="10515600" cy="6183085"/>
              </a:xfrm>
              <a:blipFill>
                <a:blip r:embed="rId2"/>
                <a:stretch>
                  <a:fillRect l="-1217" t="-1479" r="-1159"/>
                </a:stretch>
              </a:blipFill>
            </p:spPr>
            <p:txBody>
              <a:bodyPr/>
              <a:lstStyle/>
              <a:p>
                <a:r>
                  <a:rPr lang="en-IN">
                    <a:noFill/>
                  </a:rPr>
                  <a:t> </a:t>
                </a:r>
              </a:p>
            </p:txBody>
          </p:sp>
        </mc:Fallback>
      </mc:AlternateContent>
      <p:cxnSp>
        <p:nvCxnSpPr>
          <p:cNvPr id="5" name="Straight Arrow Connector 4"/>
          <p:cNvCxnSpPr/>
          <p:nvPr/>
        </p:nvCxnSpPr>
        <p:spPr>
          <a:xfrm flipH="1" flipV="1">
            <a:off x="5842000" y="3193709"/>
            <a:ext cx="1473200" cy="4064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5842000" y="3657600"/>
            <a:ext cx="1473200" cy="4064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4451350" y="3155609"/>
            <a:ext cx="901700" cy="4064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4565650" y="3657600"/>
            <a:ext cx="787400" cy="4064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7602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4182"/>
            <a:ext cx="10515600" cy="5622781"/>
          </a:xfrm>
        </p:spPr>
        <p:txBody>
          <a:bodyPr>
            <a:normAutofit/>
          </a:bodyPr>
          <a:lstStyle/>
          <a:p>
            <a:pPr algn="just">
              <a:spcBef>
                <a:spcPts val="1200"/>
              </a:spcBef>
              <a:spcAft>
                <a:spcPts val="1200"/>
              </a:spcAft>
            </a:pPr>
            <a:r>
              <a:rPr lang="en-IN" sz="3200" b="1" dirty="0">
                <a:solidFill>
                  <a:srgbClr val="FF0000"/>
                </a:solidFill>
                <a:latin typeface="Comic Sans MS" panose="030F0702030302020204" pitchFamily="66" charset="0"/>
              </a:rPr>
              <a:t>Properties of inbreeding coefficient:</a:t>
            </a:r>
          </a:p>
          <a:p>
            <a:pPr marL="0" indent="0" algn="just">
              <a:spcBef>
                <a:spcPts val="1200"/>
              </a:spcBef>
              <a:spcAft>
                <a:spcPts val="1200"/>
              </a:spcAft>
              <a:buNone/>
            </a:pPr>
            <a:r>
              <a:rPr lang="en-IN" sz="3200" dirty="0" smtClean="0">
                <a:latin typeface="Comic Sans MS" panose="030F0702030302020204" pitchFamily="66" charset="0"/>
              </a:rPr>
              <a:t>1. </a:t>
            </a:r>
            <a:r>
              <a:rPr lang="en-IN" sz="3200" dirty="0">
                <a:solidFill>
                  <a:srgbClr val="00B050"/>
                </a:solidFill>
                <a:latin typeface="Comic Sans MS" panose="030F0702030302020204" pitchFamily="66" charset="0"/>
              </a:rPr>
              <a:t>Inbreeding coefficient ranges from 0 to 1 in terms of proportion or 0 to 100 %.</a:t>
            </a:r>
          </a:p>
          <a:p>
            <a:pPr marL="0" indent="0" algn="just">
              <a:spcBef>
                <a:spcPts val="1200"/>
              </a:spcBef>
              <a:spcAft>
                <a:spcPts val="1200"/>
              </a:spcAft>
              <a:buNone/>
            </a:pPr>
            <a:r>
              <a:rPr lang="en-IN" sz="3200" dirty="0" smtClean="0">
                <a:latin typeface="Comic Sans MS" panose="030F0702030302020204" pitchFamily="66" charset="0"/>
              </a:rPr>
              <a:t>2. </a:t>
            </a:r>
            <a:r>
              <a:rPr lang="en-IN" sz="3200" dirty="0">
                <a:latin typeface="Comic Sans MS" panose="030F0702030302020204" pitchFamily="66" charset="0"/>
              </a:rPr>
              <a:t>As the value of F increases, the relative proportion of heterozygous decreases which is represented by (1-F). This (1-F) is known as </a:t>
            </a:r>
            <a:r>
              <a:rPr lang="en-IN" sz="3200" dirty="0" err="1">
                <a:latin typeface="Comic Sans MS" panose="030F0702030302020204" pitchFamily="66" charset="0"/>
              </a:rPr>
              <a:t>panmictic</a:t>
            </a:r>
            <a:r>
              <a:rPr lang="en-IN" sz="3200" dirty="0">
                <a:latin typeface="Comic Sans MS" panose="030F0702030302020204" pitchFamily="66" charset="0"/>
              </a:rPr>
              <a:t> index</a:t>
            </a:r>
            <a:r>
              <a:rPr lang="en-IN" sz="3200" dirty="0" smtClean="0">
                <a:latin typeface="Comic Sans MS" panose="030F0702030302020204" pitchFamily="66" charset="0"/>
              </a:rPr>
              <a:t>. </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Thus, </a:t>
            </a:r>
            <a:r>
              <a:rPr lang="en-IN" sz="3200" dirty="0" err="1" smtClean="0">
                <a:solidFill>
                  <a:srgbClr val="FF0000"/>
                </a:solidFill>
                <a:latin typeface="Comic Sans MS" panose="030F0702030302020204" pitchFamily="66" charset="0"/>
              </a:rPr>
              <a:t>panmictic</a:t>
            </a:r>
            <a:r>
              <a:rPr lang="en-IN" sz="3200" dirty="0" smtClean="0">
                <a:solidFill>
                  <a:srgbClr val="FF0000"/>
                </a:solidFill>
                <a:latin typeface="Comic Sans MS" panose="030F0702030302020204" pitchFamily="66" charset="0"/>
              </a:rPr>
              <a:t> index, P = 1-F.</a:t>
            </a:r>
            <a:endParaRPr lang="en-IN" sz="32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851590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455" y="637309"/>
            <a:ext cx="10730345" cy="5539654"/>
          </a:xfrm>
        </p:spPr>
        <p:txBody>
          <a:bodyPr/>
          <a:lstStyle/>
          <a:p>
            <a:pPr algn="just">
              <a:buFont typeface="Wingdings" panose="05000000000000000000" pitchFamily="2" charset="2"/>
              <a:buChar char="v"/>
            </a:pPr>
            <a:r>
              <a:rPr lang="en-IN" dirty="0" smtClean="0">
                <a:latin typeface="Comic Sans MS" panose="030F0702030302020204" pitchFamily="66" charset="0"/>
              </a:rPr>
              <a:t> </a:t>
            </a:r>
            <a:r>
              <a:rPr lang="en-IN" sz="3200" b="1" dirty="0" smtClean="0">
                <a:solidFill>
                  <a:srgbClr val="FF0000"/>
                </a:solidFill>
                <a:latin typeface="Comic Sans MS" panose="030F0702030302020204" pitchFamily="66" charset="0"/>
              </a:rPr>
              <a:t>Methods for calculation of inbreeding coefficient:</a:t>
            </a:r>
            <a:endParaRPr lang="en-IN" b="1" dirty="0" smtClean="0">
              <a:solidFill>
                <a:srgbClr val="FF0000"/>
              </a:solidFill>
              <a:latin typeface="Comic Sans MS" panose="030F0702030302020204" pitchFamily="66" charset="0"/>
            </a:endParaRPr>
          </a:p>
          <a:p>
            <a:pPr marL="571500" indent="-571500" algn="just">
              <a:buAutoNum type="romanLcParenBoth"/>
            </a:pPr>
            <a:r>
              <a:rPr lang="en-IN" dirty="0" smtClean="0">
                <a:solidFill>
                  <a:srgbClr val="7030A0"/>
                </a:solidFill>
                <a:latin typeface="Comic Sans MS" panose="030F0702030302020204" pitchFamily="66" charset="0"/>
              </a:rPr>
              <a:t>Path coefficient method</a:t>
            </a:r>
            <a:r>
              <a:rPr lang="en-IN" dirty="0" smtClean="0">
                <a:solidFill>
                  <a:srgbClr val="00B050"/>
                </a:solidFill>
                <a:latin typeface="Comic Sans MS" panose="030F0702030302020204" pitchFamily="66" charset="0"/>
              </a:rPr>
              <a:t> developed by Sewall Wright (1921).</a:t>
            </a:r>
          </a:p>
          <a:p>
            <a:pPr marL="0" indent="0" algn="just">
              <a:buNone/>
            </a:pPr>
            <a:r>
              <a:rPr lang="en-IN" dirty="0" smtClean="0">
                <a:latin typeface="Comic Sans MS" panose="030F0702030302020204" pitchFamily="66" charset="0"/>
              </a:rPr>
              <a:t>  </a:t>
            </a:r>
          </a:p>
          <a:p>
            <a:pPr marL="0" indent="0" algn="just">
              <a:buNone/>
            </a:pPr>
            <a:r>
              <a:rPr lang="en-IN" dirty="0" smtClean="0">
                <a:latin typeface="Comic Sans MS" panose="030F0702030302020204" pitchFamily="66" charset="0"/>
              </a:rPr>
              <a:t>(ii) </a:t>
            </a:r>
            <a:r>
              <a:rPr lang="en-IN" dirty="0" smtClean="0">
                <a:solidFill>
                  <a:srgbClr val="0070C0"/>
                </a:solidFill>
                <a:latin typeface="Comic Sans MS" panose="030F0702030302020204" pitchFamily="66" charset="0"/>
              </a:rPr>
              <a:t>Co-ancestry method</a:t>
            </a:r>
            <a:r>
              <a:rPr lang="en-IN" dirty="0" smtClean="0">
                <a:latin typeface="Comic Sans MS" panose="030F0702030302020204" pitchFamily="66" charset="0"/>
              </a:rPr>
              <a:t> developed by </a:t>
            </a:r>
            <a:r>
              <a:rPr lang="en-IN" dirty="0" err="1" smtClean="0">
                <a:solidFill>
                  <a:srgbClr val="7030A0"/>
                </a:solidFill>
                <a:latin typeface="Comic Sans MS" panose="030F0702030302020204" pitchFamily="66" charset="0"/>
              </a:rPr>
              <a:t>Malecot</a:t>
            </a:r>
            <a:r>
              <a:rPr lang="en-IN" dirty="0" smtClean="0">
                <a:solidFill>
                  <a:srgbClr val="7030A0"/>
                </a:solidFill>
                <a:latin typeface="Comic Sans MS" panose="030F0702030302020204" pitchFamily="66" charset="0"/>
              </a:rPr>
              <a:t> (1948).</a:t>
            </a:r>
          </a:p>
          <a:p>
            <a:pPr marL="0" indent="0" algn="just">
              <a:buNone/>
            </a:pPr>
            <a:endParaRPr lang="en-IN" dirty="0" smtClean="0">
              <a:latin typeface="Comic Sans MS" panose="030F0702030302020204" pitchFamily="66" charset="0"/>
            </a:endParaRPr>
          </a:p>
          <a:p>
            <a:pPr marL="0" indent="0" algn="just">
              <a:buNone/>
            </a:pPr>
            <a:r>
              <a:rPr lang="en-IN" dirty="0" smtClean="0">
                <a:latin typeface="Comic Sans MS" panose="030F0702030302020204" pitchFamily="66" charset="0"/>
              </a:rPr>
              <a:t>(iii) </a:t>
            </a:r>
            <a:r>
              <a:rPr lang="en-IN" dirty="0" smtClean="0">
                <a:solidFill>
                  <a:srgbClr val="7030A0"/>
                </a:solidFill>
                <a:latin typeface="Comic Sans MS" panose="030F0702030302020204" pitchFamily="66" charset="0"/>
              </a:rPr>
              <a:t>Variance – covariance method</a:t>
            </a:r>
            <a:r>
              <a:rPr lang="en-IN" dirty="0" smtClean="0">
                <a:latin typeface="Comic Sans MS" panose="030F0702030302020204" pitchFamily="66" charset="0"/>
              </a:rPr>
              <a:t> derived from path  coefficient method.</a:t>
            </a:r>
          </a:p>
          <a:p>
            <a:pPr marL="0" indent="0" algn="just">
              <a:buNone/>
            </a:pPr>
            <a:endParaRPr lang="en-IN" dirty="0">
              <a:latin typeface="Comic Sans MS" panose="030F0702030302020204" pitchFamily="66" charset="0"/>
            </a:endParaRPr>
          </a:p>
          <a:p>
            <a:pPr marL="0" indent="0" algn="just">
              <a:buNone/>
            </a:pPr>
            <a:endParaRPr lang="en-IN" dirty="0">
              <a:latin typeface="Comic Sans MS" panose="030F0702030302020204" pitchFamily="66" charset="0"/>
            </a:endParaRPr>
          </a:p>
        </p:txBody>
      </p:sp>
    </p:spTree>
    <p:extLst>
      <p:ext uri="{BB962C8B-B14F-4D97-AF65-F5344CB8AC3E}">
        <p14:creationId xmlns:p14="http://schemas.microsoft.com/office/powerpoint/2010/main" val="161229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6" y="443345"/>
            <a:ext cx="10938164" cy="5733618"/>
          </a:xfrm>
          <a:ln>
            <a:solidFill>
              <a:schemeClr val="tx1"/>
            </a:solidFill>
          </a:ln>
        </p:spPr>
        <p:txBody>
          <a:bodyPr>
            <a:normAutofit/>
          </a:bodyPr>
          <a:lstStyle/>
          <a:p>
            <a:pPr>
              <a:buFont typeface="Wingdings" panose="05000000000000000000" pitchFamily="2" charset="2"/>
              <a:buChar char="v"/>
            </a:pPr>
            <a:r>
              <a:rPr lang="en-IN" sz="3200" dirty="0">
                <a:latin typeface="Comic Sans MS" panose="030F0702030302020204" pitchFamily="66" charset="0"/>
              </a:rPr>
              <a:t> </a:t>
            </a:r>
            <a:r>
              <a:rPr lang="en-IN" sz="3200" b="1" dirty="0" smtClean="0">
                <a:solidFill>
                  <a:srgbClr val="FF0000"/>
                </a:solidFill>
                <a:latin typeface="Comic Sans MS" panose="030F0702030302020204" pitchFamily="66" charset="0"/>
              </a:rPr>
              <a:t>Principles for estimation of inbreeding coefficient through path coefficient method:</a:t>
            </a:r>
          </a:p>
          <a:p>
            <a:r>
              <a:rPr lang="en-IN" sz="3200" dirty="0">
                <a:latin typeface="Comic Sans MS" panose="030F0702030302020204" pitchFamily="66" charset="0"/>
              </a:rPr>
              <a:t> </a:t>
            </a:r>
            <a:r>
              <a:rPr lang="en-IN" sz="3200" dirty="0" smtClean="0">
                <a:latin typeface="Comic Sans MS" panose="030F0702030302020204" pitchFamily="66" charset="0"/>
              </a:rPr>
              <a:t>Formula was proposed by S. Wright (1921) for computation of inbreeding Coefficient, F, of an inbred individual, X, is as follow:</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F</a:t>
            </a:r>
            <a:r>
              <a:rPr lang="en-IN" sz="3200" baseline="-25000" dirty="0" smtClean="0">
                <a:latin typeface="Comic Sans MS" panose="030F0702030302020204" pitchFamily="66" charset="0"/>
              </a:rPr>
              <a:t>X</a:t>
            </a:r>
            <a:r>
              <a:rPr lang="en-IN" sz="3200" dirty="0" smtClean="0">
                <a:latin typeface="Comic Sans MS" panose="030F0702030302020204" pitchFamily="66" charset="0"/>
              </a:rPr>
              <a:t> = </a:t>
            </a:r>
            <a:r>
              <a:rPr lang="en-IN" sz="3200" dirty="0">
                <a:latin typeface="Comic Sans MS" panose="030F0702030302020204" pitchFamily="66" charset="0"/>
              </a:rPr>
              <a:t>∑</a:t>
            </a:r>
            <a:r>
              <a:rPr lang="en-IN" sz="3200" dirty="0" smtClean="0">
                <a:latin typeface="Comic Sans MS" panose="030F0702030302020204" pitchFamily="66" charset="0"/>
              </a:rPr>
              <a:t>(½) </a:t>
            </a:r>
            <a:r>
              <a:rPr lang="en-IN" sz="3200" baseline="30000" dirty="0" smtClean="0">
                <a:latin typeface="Comic Sans MS" panose="030F0702030302020204" pitchFamily="66" charset="0"/>
              </a:rPr>
              <a:t>n1+n2+1</a:t>
            </a:r>
            <a:r>
              <a:rPr lang="en-IN" sz="3200" dirty="0" smtClean="0">
                <a:latin typeface="Comic Sans MS" panose="030F0702030302020204" pitchFamily="66" charset="0"/>
              </a:rPr>
              <a:t> + </a:t>
            </a:r>
            <a:r>
              <a:rPr lang="en-IN" sz="3200" dirty="0">
                <a:latin typeface="Comic Sans MS" panose="030F0702030302020204" pitchFamily="66" charset="0"/>
              </a:rPr>
              <a:t>∑</a:t>
            </a:r>
            <a:r>
              <a:rPr lang="en-IN" sz="3200" dirty="0" smtClean="0">
                <a:latin typeface="Comic Sans MS" panose="030F0702030302020204" pitchFamily="66" charset="0"/>
              </a:rPr>
              <a:t>(½) </a:t>
            </a:r>
            <a:r>
              <a:rPr lang="en-IN" sz="3200" baseline="30000" dirty="0" smtClean="0">
                <a:latin typeface="Comic Sans MS" panose="030F0702030302020204" pitchFamily="66" charset="0"/>
              </a:rPr>
              <a:t>n1+n2+1</a:t>
            </a:r>
            <a:r>
              <a:rPr lang="en-IN" sz="3200" dirty="0" smtClean="0">
                <a:latin typeface="Comic Sans MS" panose="030F0702030302020204" pitchFamily="66" charset="0"/>
              </a:rPr>
              <a:t> (F</a:t>
            </a:r>
            <a:r>
              <a:rPr lang="en-IN" sz="3200" baseline="-25000" dirty="0" smtClean="0">
                <a:latin typeface="Comic Sans MS" panose="030F0702030302020204" pitchFamily="66" charset="0"/>
              </a:rPr>
              <a:t>A</a:t>
            </a:r>
            <a:r>
              <a:rPr lang="en-IN" sz="3200" dirty="0" smtClean="0">
                <a:latin typeface="Comic Sans MS" panose="030F0702030302020204" pitchFamily="66" charset="0"/>
              </a:rPr>
              <a:t>)</a:t>
            </a:r>
          </a:p>
          <a:p>
            <a:pPr marL="0" indent="0">
              <a:buNone/>
            </a:pPr>
            <a:r>
              <a:rPr lang="en-IN" sz="3200" dirty="0" smtClean="0">
                <a:latin typeface="Comic Sans MS" panose="030F0702030302020204" pitchFamily="66" charset="0"/>
              </a:rPr>
              <a:t>	     =	∑(½) </a:t>
            </a:r>
            <a:r>
              <a:rPr lang="en-IN" sz="3200" baseline="30000" dirty="0" smtClean="0">
                <a:latin typeface="Comic Sans MS" panose="030F0702030302020204" pitchFamily="66" charset="0"/>
              </a:rPr>
              <a:t>n1+n2+1</a:t>
            </a:r>
            <a:r>
              <a:rPr lang="en-IN" sz="3200" dirty="0" smtClean="0">
                <a:latin typeface="Comic Sans MS" panose="030F0702030302020204" pitchFamily="66" charset="0"/>
              </a:rPr>
              <a:t> (1+ F</a:t>
            </a:r>
            <a:r>
              <a:rPr lang="en-IN" sz="3200" baseline="-25000" dirty="0" smtClean="0">
                <a:latin typeface="Comic Sans MS" panose="030F0702030302020204" pitchFamily="66" charset="0"/>
              </a:rPr>
              <a:t>A</a:t>
            </a:r>
            <a:r>
              <a:rPr lang="en-IN" sz="3200" dirty="0" smtClean="0">
                <a:latin typeface="Comic Sans MS" panose="030F0702030302020204" pitchFamily="66" charset="0"/>
              </a:rPr>
              <a:t>)</a:t>
            </a:r>
          </a:p>
          <a:p>
            <a:pPr marL="0" indent="0">
              <a:buNone/>
            </a:pPr>
            <a:r>
              <a:rPr lang="en-IN" sz="3200" dirty="0" smtClean="0">
                <a:latin typeface="Comic Sans MS" panose="030F0702030302020204" pitchFamily="66" charset="0"/>
              </a:rPr>
              <a:t>				B	n1</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X				A</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C	n2</a:t>
            </a:r>
          </a:p>
        </p:txBody>
      </p:sp>
      <p:cxnSp>
        <p:nvCxnSpPr>
          <p:cNvPr id="5" name="Straight Arrow Connector 4"/>
          <p:cNvCxnSpPr/>
          <p:nvPr/>
        </p:nvCxnSpPr>
        <p:spPr>
          <a:xfrm flipH="1" flipV="1">
            <a:off x="4502727" y="4308764"/>
            <a:ext cx="1413164" cy="4710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4502727" y="4779818"/>
            <a:ext cx="1413164" cy="58189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784764" y="4308764"/>
            <a:ext cx="1316181" cy="4710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2784764" y="4876800"/>
            <a:ext cx="1316181" cy="4849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249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5744"/>
            <a:ext cx="10515600" cy="5708073"/>
          </a:xfrm>
        </p:spPr>
        <p:txBody>
          <a:bodyPr>
            <a:normAutofit lnSpcReduction="10000"/>
          </a:bodyPr>
          <a:lstStyle/>
          <a:p>
            <a:pPr marL="0" indent="0" algn="just">
              <a:buNone/>
            </a:pPr>
            <a:r>
              <a:rPr lang="en-IN" sz="3200" dirty="0" smtClean="0">
                <a:latin typeface="Comic Sans MS" panose="030F0702030302020204" pitchFamily="66" charset="0"/>
              </a:rPr>
              <a:t>Where,</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F</a:t>
            </a:r>
            <a:r>
              <a:rPr lang="en-IN" sz="3200" baseline="-25000" dirty="0">
                <a:latin typeface="Comic Sans MS" panose="030F0702030302020204" pitchFamily="66" charset="0"/>
              </a:rPr>
              <a:t>X</a:t>
            </a:r>
            <a:r>
              <a:rPr lang="en-IN" sz="3200" dirty="0" smtClean="0">
                <a:latin typeface="Comic Sans MS" panose="030F0702030302020204" pitchFamily="66" charset="0"/>
              </a:rPr>
              <a:t> = inbreeding coefficient of the individual ‘x’.</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n</a:t>
            </a:r>
            <a:r>
              <a:rPr lang="en-IN" sz="3200" baseline="-25000" dirty="0" smtClean="0">
                <a:latin typeface="Comic Sans MS" panose="030F0702030302020204" pitchFamily="66" charset="0"/>
              </a:rPr>
              <a:t>1</a:t>
            </a:r>
            <a:r>
              <a:rPr lang="en-IN" sz="3200" dirty="0" smtClean="0">
                <a:latin typeface="Comic Sans MS" panose="030F0702030302020204" pitchFamily="66" charset="0"/>
              </a:rPr>
              <a:t> = number of generations from one parent to 	the common ancestor (A).</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n</a:t>
            </a:r>
            <a:r>
              <a:rPr lang="en-IN" sz="3200" baseline="-25000" dirty="0" smtClean="0">
                <a:latin typeface="Comic Sans MS" panose="030F0702030302020204" pitchFamily="66" charset="0"/>
              </a:rPr>
              <a:t>2</a:t>
            </a:r>
            <a:r>
              <a:rPr lang="en-IN" sz="3200" dirty="0" smtClean="0">
                <a:latin typeface="Comic Sans MS" panose="030F0702030302020204" pitchFamily="66" charset="0"/>
              </a:rPr>
              <a:t> = number of generations from another parent 	to the common ancestor (A).</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F</a:t>
            </a:r>
            <a:r>
              <a:rPr lang="en-IN" sz="3200" baseline="-25000" dirty="0" smtClean="0">
                <a:latin typeface="Comic Sans MS" panose="030F0702030302020204" pitchFamily="66" charset="0"/>
              </a:rPr>
              <a:t>A</a:t>
            </a:r>
            <a:r>
              <a:rPr lang="en-IN" sz="3200" dirty="0">
                <a:latin typeface="Comic Sans MS" panose="030F0702030302020204" pitchFamily="66" charset="0"/>
              </a:rPr>
              <a:t> </a:t>
            </a:r>
            <a:r>
              <a:rPr lang="en-IN" sz="3200" dirty="0" smtClean="0">
                <a:latin typeface="Comic Sans MS" panose="030F0702030302020204" pitchFamily="66" charset="0"/>
              </a:rPr>
              <a:t>=Inbreeding coefficient of the common 	ancestor (A).</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 = Summation over all the paths connecting sire and dam of inbred individual through common ancestor and over all the common ancestors, if the number of common ancestors is more than one.</a:t>
            </a:r>
          </a:p>
        </p:txBody>
      </p:sp>
    </p:spTree>
    <p:extLst>
      <p:ext uri="{BB962C8B-B14F-4D97-AF65-F5344CB8AC3E}">
        <p14:creationId xmlns:p14="http://schemas.microsoft.com/office/powerpoint/2010/main" val="3784010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1253</TotalTime>
  <Words>1185</Words>
  <Application>Microsoft Office PowerPoint</Application>
  <PresentationFormat>Widescreen</PresentationFormat>
  <Paragraphs>274</Paragraphs>
  <Slides>30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Aharoni</vt:lpstr>
      <vt:lpstr>Angsana New</vt:lpstr>
      <vt:lpstr>Arial</vt:lpstr>
      <vt:lpstr>Calibri</vt:lpstr>
      <vt:lpstr>Calibri Light</vt:lpstr>
      <vt:lpstr>Cambria Math</vt:lpstr>
      <vt:lpstr>Comic Sans MS</vt:lpstr>
      <vt:lpstr>Wingdings</vt:lpstr>
      <vt:lpstr>Office Theme</vt:lpstr>
      <vt:lpstr>PowerPoint Presentation</vt:lpstr>
      <vt:lpstr>Degree of Inbreeding &amp; its Measurement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Estimation of Inbreeding Coefficient</vt:lpstr>
      <vt:lpstr>Estimation of Inbreeding Coefficient</vt:lpstr>
      <vt:lpstr>Estimation of Inbreeding Coefficient</vt:lpstr>
      <vt:lpstr>Estimation of Inbreeding Coefficient</vt:lpstr>
      <vt:lpstr>Estimation of Inbreeding Coefficient</vt:lpstr>
      <vt:lpstr>PowerPoint Presentation</vt:lpstr>
      <vt:lpstr>PowerPoint Presentation</vt:lpstr>
      <vt:lpstr>PowerPoint Presentation</vt:lpstr>
      <vt:lpstr>PowerPoint Presentation</vt:lpstr>
      <vt:lpstr>PowerPoint Presentation</vt:lpstr>
      <vt:lpstr>PowerPoint Presentation</vt:lpstr>
      <vt:lpstr>Relationship coefficient &amp; its measurement</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Dr K G Mandal</cp:lastModifiedBy>
  <cp:revision>126</cp:revision>
  <dcterms:created xsi:type="dcterms:W3CDTF">2020-06-30T10:40:21Z</dcterms:created>
  <dcterms:modified xsi:type="dcterms:W3CDTF">2021-04-29T06:05:40Z</dcterms:modified>
</cp:coreProperties>
</file>