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56" r:id="rId5"/>
    <p:sldId id="258" r:id="rId6"/>
    <p:sldId id="265" r:id="rId7"/>
    <p:sldId id="259" r:id="rId8"/>
    <p:sldId id="260" r:id="rId9"/>
    <p:sldId id="266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95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66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97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60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8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38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11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70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073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04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14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BB3C-5D8C-4CE7-A542-9E680BED3E61}" type="datetimeFigureOut">
              <a:rPr lang="en-IN" smtClean="0"/>
              <a:t>22-04-2021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433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Introduction to Animal Breeding 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9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Inbreeding:</a:t>
            </a:r>
            <a:r>
              <a:rPr lang="en-IN" sz="3200" dirty="0" smtClean="0">
                <a:latin typeface="Comic Sans MS" panose="030F0702030302020204" pitchFamily="66" charset="0"/>
              </a:rPr>
              <a:t> Mating of individuals which are more closely related to each other than the average relationship of the population concerned.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Related individuals:</a:t>
            </a:r>
            <a:r>
              <a:rPr lang="en-IN" sz="3200" dirty="0" smtClean="0">
                <a:latin typeface="Comic Sans MS" panose="030F0702030302020204" pitchFamily="66" charset="0"/>
              </a:rPr>
              <a:t> Two individuals are said to be related if they have common ancestor in the preceding 4 – 6 generations of their pedigree.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Ancestor:</a:t>
            </a:r>
            <a:r>
              <a:rPr lang="en-IN" sz="3200" dirty="0" smtClean="0">
                <a:latin typeface="Comic Sans MS" panose="030F0702030302020204" pitchFamily="66" charset="0"/>
              </a:rPr>
              <a:t> An individual which transmits its genetic material to the descendants.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Descendant:</a:t>
            </a:r>
            <a:r>
              <a:rPr lang="en-IN" sz="3200" dirty="0" smtClean="0">
                <a:latin typeface="Comic Sans MS" panose="030F0702030302020204" pitchFamily="66" charset="0"/>
              </a:rPr>
              <a:t> An individual who receives some of its genetic material from the ancestor.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Common ancestor</a:t>
            </a:r>
            <a:r>
              <a:rPr lang="en-IN" dirty="0" smtClean="0">
                <a:latin typeface="Comic Sans MS" panose="030F0702030302020204" pitchFamily="66" charset="0"/>
              </a:rPr>
              <a:t>: Individual who transmits its genetic materials to the inbred through sire’s and dam’s pedigree of </a:t>
            </a:r>
            <a:r>
              <a:rPr lang="en-IN" dirty="0">
                <a:latin typeface="Comic Sans MS" panose="030F0702030302020204" pitchFamily="66" charset="0"/>
              </a:rPr>
              <a:t>the </a:t>
            </a:r>
            <a:r>
              <a:rPr lang="en-IN" dirty="0" smtClean="0">
                <a:latin typeface="Comic Sans MS" panose="030F0702030302020204" pitchFamily="66" charset="0"/>
              </a:rPr>
              <a:t>inbred individual is known as common ancestor.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Inbred:</a:t>
            </a:r>
            <a:r>
              <a:rPr lang="en-IN" dirty="0" smtClean="0">
                <a:latin typeface="Comic Sans MS" panose="030F0702030302020204" pitchFamily="66" charset="0"/>
              </a:rPr>
              <a:t> The individual which is produced by mating of relatives is known as inbred.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latin typeface="Comic Sans MS" panose="030F0702030302020204" pitchFamily="66" charset="0"/>
              </a:rPr>
              <a:t>Pedigree:</a:t>
            </a:r>
            <a:r>
              <a:rPr lang="en-IN" dirty="0">
                <a:latin typeface="Comic Sans MS" panose="030F0702030302020204" pitchFamily="66" charset="0"/>
              </a:rPr>
              <a:t> Systematic list of all ancestors to which an individual is genetically related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 Application of pedigree: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</a:t>
            </a:r>
            <a:r>
              <a:rPr lang="en-IN" dirty="0" err="1" smtClean="0">
                <a:latin typeface="Comic Sans MS" panose="030F0702030302020204" pitchFamily="66" charset="0"/>
              </a:rPr>
              <a:t>i</a:t>
            </a:r>
            <a:r>
              <a:rPr lang="en-IN" dirty="0" smtClean="0">
                <a:latin typeface="Comic Sans MS" panose="030F0702030302020204" pitchFamily="66" charset="0"/>
              </a:rPr>
              <a:t>) To estimate breeding value based on pedigree record.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(ii) To facilitate early selection based on pedigree </a:t>
            </a:r>
            <a:r>
              <a:rPr lang="en-IN" dirty="0" smtClean="0">
                <a:latin typeface="Comic Sans MS" panose="030F0702030302020204" pitchFamily="66" charset="0"/>
              </a:rPr>
              <a:t>record.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(iii) To estimate genetic parameter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(iv) To formulate breeding plan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6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/>
          <a:lstStyle/>
          <a:p>
            <a:pPr marL="0" indent="0" algn="ctr">
              <a:buNone/>
            </a:pPr>
            <a:endParaRPr lang="en-IN" sz="115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IN" sz="11500" b="1" dirty="0" smtClean="0">
                <a:latin typeface="Comic Sans MS" panose="030F0702030302020204" pitchFamily="66" charset="0"/>
              </a:rPr>
              <a:t>THANK 	YOU</a:t>
            </a:r>
            <a:endParaRPr lang="en-IN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7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Text Book &amp; reference Book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/>
            </a:pPr>
            <a:r>
              <a:rPr lang="en-IN" dirty="0" smtClean="0">
                <a:latin typeface="Comic Sans MS" panose="030F0702030302020204" pitchFamily="66" charset="0"/>
              </a:rPr>
              <a:t>“Animal Breeding Plan “ by </a:t>
            </a:r>
            <a:r>
              <a:rPr lang="en-IN" dirty="0" err="1" smtClean="0">
                <a:latin typeface="Comic Sans MS" panose="030F0702030302020204" pitchFamily="66" charset="0"/>
              </a:rPr>
              <a:t>Prof.</a:t>
            </a:r>
            <a:r>
              <a:rPr lang="en-IN" dirty="0" smtClean="0">
                <a:latin typeface="Comic Sans MS" panose="030F0702030302020204" pitchFamily="66" charset="0"/>
              </a:rPr>
              <a:t> Jay L. Lush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“Text Book of Animal Breeding” by S. S. </a:t>
            </a:r>
            <a:r>
              <a:rPr lang="en-IN" dirty="0" err="1" smtClean="0">
                <a:latin typeface="Comic Sans MS" panose="030F0702030302020204" pitchFamily="66" charset="0"/>
              </a:rPr>
              <a:t>Tomar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/>
            </a:pPr>
            <a:r>
              <a:rPr lang="en-IN" dirty="0" smtClean="0">
                <a:latin typeface="Comic Sans MS" panose="030F0702030302020204" pitchFamily="66" charset="0"/>
              </a:rPr>
              <a:t> “Breeding &amp; Improvement of Farm Animals” 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by Warwick and Legates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4"/>
            </a:pPr>
            <a:r>
              <a:rPr lang="en-IN" dirty="0" smtClean="0">
                <a:latin typeface="Comic Sans MS" panose="030F0702030302020204" pitchFamily="66" charset="0"/>
              </a:rPr>
              <a:t>“Genetics of Livestock Improvement” by J F </a:t>
            </a:r>
            <a:r>
              <a:rPr lang="en-IN" dirty="0" err="1" smtClean="0">
                <a:latin typeface="Comic Sans MS" panose="030F0702030302020204" pitchFamily="66" charset="0"/>
              </a:rPr>
              <a:t>Lasley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4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“Genetics and Breeding of Farm animals” 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	by D. P. Mukherjee &amp; G. C. Banerjee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0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Introduction to the subject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Objective / Importance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Origin – historical perspective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Breeding system / Breeding methodology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Random mating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(ii) Assortative mating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(iii) Inbreeding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(iv) Outbreeding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4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1055"/>
            <a:ext cx="9144000" cy="803561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Comic Sans MS" panose="030F0702030302020204" pitchFamily="66" charset="0"/>
              </a:rPr>
              <a:t>Introduction to Animal Breeding</a:t>
            </a:r>
            <a:endParaRPr lang="en-IN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74617"/>
            <a:ext cx="9144000" cy="4752109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What is Breeding ?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Application of principles of genetics and  population genetics in particular by using biometric techniques for genetic improvement of plant or animal is known as breeding.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Plant Breeding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Animal Breeding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Poultry Breeding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algn="l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1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87926"/>
            <a:ext cx="10880189" cy="6012873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dirty="0">
                <a:latin typeface="Comic Sans MS" panose="030F0702030302020204" pitchFamily="66" charset="0"/>
              </a:rPr>
              <a:t> Historical perspective of Animal Breeding 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Chronological </a:t>
            </a:r>
            <a:r>
              <a:rPr lang="en-IN" dirty="0">
                <a:latin typeface="Comic Sans MS" panose="030F0702030302020204" pitchFamily="66" charset="0"/>
              </a:rPr>
              <a:t>events: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1</a:t>
            </a:r>
            <a:r>
              <a:rPr lang="en-IN" dirty="0">
                <a:latin typeface="Comic Sans MS" panose="030F0702030302020204" pitchFamily="66" charset="0"/>
              </a:rPr>
              <a:t>. </a:t>
            </a:r>
            <a:r>
              <a:rPr lang="en-IN" b="1" dirty="0">
                <a:latin typeface="Comic Sans MS" panose="030F0702030302020204" pitchFamily="66" charset="0"/>
              </a:rPr>
              <a:t>Robert Bakewell (1760</a:t>
            </a:r>
            <a:r>
              <a:rPr lang="en-IN" b="1" dirty="0" smtClean="0">
                <a:latin typeface="Comic Sans MS" panose="030F0702030302020204" pitchFamily="66" charset="0"/>
              </a:rPr>
              <a:t>),</a:t>
            </a:r>
            <a:r>
              <a:rPr lang="en-IN" dirty="0" smtClean="0">
                <a:latin typeface="Comic Sans MS" panose="030F0702030302020204" pitchFamily="66" charset="0"/>
              </a:rPr>
              <a:t> popularly known as the </a:t>
            </a:r>
            <a:r>
              <a:rPr lang="en-IN" b="1" dirty="0" smtClean="0">
                <a:latin typeface="Comic Sans MS" panose="030F0702030302020204" pitchFamily="66" charset="0"/>
              </a:rPr>
              <a:t>Founder </a:t>
            </a:r>
            <a:r>
              <a:rPr lang="en-IN" b="1" dirty="0">
                <a:latin typeface="Comic Sans MS" panose="030F0702030302020204" pitchFamily="66" charset="0"/>
              </a:rPr>
              <a:t>	</a:t>
            </a:r>
            <a:r>
              <a:rPr lang="en-IN" b="1" dirty="0" smtClean="0">
                <a:latin typeface="Comic Sans MS" panose="030F0702030302020204" pitchFamily="66" charset="0"/>
              </a:rPr>
              <a:t>of Animal 	Breeding</a:t>
            </a:r>
            <a:r>
              <a:rPr lang="en-IN" dirty="0" smtClean="0">
                <a:latin typeface="Comic Sans MS" panose="030F0702030302020204" pitchFamily="66" charset="0"/>
              </a:rPr>
              <a:t>,	 worked on </a:t>
            </a:r>
            <a:r>
              <a:rPr lang="en-IN" b="1" dirty="0">
                <a:latin typeface="Comic Sans MS" panose="030F0702030302020204" pitchFamily="66" charset="0"/>
              </a:rPr>
              <a:t>T</a:t>
            </a:r>
            <a:r>
              <a:rPr lang="en-IN" b="1" dirty="0" smtClean="0">
                <a:latin typeface="Comic Sans MS" panose="030F0702030302020204" pitchFamily="66" charset="0"/>
              </a:rPr>
              <a:t>horough bred horse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b="1" dirty="0" smtClean="0">
                <a:latin typeface="Comic Sans MS" panose="030F0702030302020204" pitchFamily="66" charset="0"/>
              </a:rPr>
              <a:t>Shorthorn </a:t>
            </a:r>
            <a:r>
              <a:rPr lang="en-IN" b="1" dirty="0">
                <a:latin typeface="Comic Sans MS" panose="030F0702030302020204" pitchFamily="66" charset="0"/>
              </a:rPr>
              <a:t>cattle </a:t>
            </a:r>
            <a:r>
              <a:rPr lang="en-IN" dirty="0" smtClean="0">
                <a:latin typeface="Comic Sans MS" panose="030F0702030302020204" pitchFamily="66" charset="0"/>
              </a:rPr>
              <a:t>	and 	</a:t>
            </a:r>
            <a:r>
              <a:rPr lang="en-IN" b="1" dirty="0" smtClean="0">
                <a:latin typeface="Comic Sans MS" panose="030F0702030302020204" pitchFamily="66" charset="0"/>
              </a:rPr>
              <a:t>Leicester sheep</a:t>
            </a:r>
            <a:r>
              <a:rPr lang="en-IN" dirty="0" smtClean="0">
                <a:latin typeface="Comic Sans MS" panose="030F0702030302020204" pitchFamily="66" charset="0"/>
              </a:rPr>
              <a:t> 	in his 	farm at </a:t>
            </a:r>
            <a:r>
              <a:rPr lang="en-IN" dirty="0" err="1" smtClean="0">
                <a:latin typeface="Comic Sans MS" panose="030F0702030302020204" pitchFamily="66" charset="0"/>
              </a:rPr>
              <a:t>Dishley</a:t>
            </a:r>
            <a:r>
              <a:rPr lang="en-IN" dirty="0" smtClean="0">
                <a:latin typeface="Comic Sans MS" panose="030F0702030302020204" pitchFamily="66" charset="0"/>
              </a:rPr>
              <a:t>, England and 	became 	successful in animal breeding.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 He developed certain theories, tested them with </a:t>
            </a:r>
            <a:r>
              <a:rPr lang="en-IN" dirty="0" smtClean="0">
                <a:latin typeface="Comic Sans MS" panose="030F0702030302020204" pitchFamily="66" charset="0"/>
              </a:rPr>
              <a:t>	experiment </a:t>
            </a:r>
            <a:r>
              <a:rPr lang="en-IN" dirty="0">
                <a:latin typeface="Comic Sans MS" panose="030F0702030302020204" pitchFamily="66" charset="0"/>
              </a:rPr>
              <a:t>	and laid down the following principles: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(</a:t>
            </a:r>
            <a:r>
              <a:rPr lang="en-IN" dirty="0" err="1">
                <a:latin typeface="Comic Sans MS" panose="030F0702030302020204" pitchFamily="66" charset="0"/>
              </a:rPr>
              <a:t>i</a:t>
            </a:r>
            <a:r>
              <a:rPr lang="en-IN" dirty="0">
                <a:latin typeface="Comic Sans MS" panose="030F0702030302020204" pitchFamily="66" charset="0"/>
              </a:rPr>
              <a:t>) Like begets like – this has led to development of 	</a:t>
            </a:r>
            <a:r>
              <a:rPr lang="en-IN" b="1" dirty="0">
                <a:latin typeface="Comic Sans MS" panose="030F0702030302020204" pitchFamily="66" charset="0"/>
              </a:rPr>
              <a:t>pedigree 	breeding</a:t>
            </a:r>
            <a:r>
              <a:rPr lang="en-IN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latin typeface="Comic Sans MS" panose="030F0702030302020204" pitchFamily="66" charset="0"/>
              </a:rPr>
              <a:t>	</a:t>
            </a:r>
            <a:r>
              <a:rPr lang="en-IN" dirty="0">
                <a:latin typeface="Comic Sans MS" panose="030F0702030302020204" pitchFamily="66" charset="0"/>
              </a:rPr>
              <a:t> (ii) Selected males if they transmitted desirable traits – 	this 	</a:t>
            </a:r>
            <a:r>
              <a:rPr lang="en-IN" dirty="0" smtClean="0">
                <a:latin typeface="Comic Sans MS" panose="030F0702030302020204" pitchFamily="66" charset="0"/>
              </a:rPr>
              <a:t>has led </a:t>
            </a:r>
            <a:r>
              <a:rPr lang="en-IN" dirty="0">
                <a:latin typeface="Comic Sans MS" panose="030F0702030302020204" pitchFamily="66" charset="0"/>
              </a:rPr>
              <a:t>to the development of </a:t>
            </a:r>
            <a:r>
              <a:rPr lang="en-IN" b="1" dirty="0">
                <a:latin typeface="Comic Sans MS" panose="030F0702030302020204" pitchFamily="66" charset="0"/>
              </a:rPr>
              <a:t>progeny testing.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681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506"/>
            <a:ext cx="10515600" cy="599113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(iii) Bred the best </a:t>
            </a:r>
            <a:r>
              <a:rPr lang="en-IN" dirty="0" smtClean="0">
                <a:latin typeface="Comic Sans MS" panose="030F0702030302020204" pitchFamily="66" charset="0"/>
              </a:rPr>
              <a:t>to the </a:t>
            </a:r>
            <a:r>
              <a:rPr lang="en-IN" dirty="0">
                <a:latin typeface="Comic Sans MS" panose="030F0702030302020204" pitchFamily="66" charset="0"/>
              </a:rPr>
              <a:t>best irrespective of genetic 	relationship. This has led to the </a:t>
            </a:r>
            <a:r>
              <a:rPr lang="en-IN" b="1" dirty="0">
                <a:latin typeface="Comic Sans MS" panose="030F0702030302020204" pitchFamily="66" charset="0"/>
              </a:rPr>
              <a:t>development of </a:t>
            </a:r>
            <a:r>
              <a:rPr lang="en-IN" b="1" dirty="0" smtClean="0">
                <a:latin typeface="Comic Sans MS" panose="030F0702030302020204" pitchFamily="66" charset="0"/>
              </a:rPr>
              <a:t>	inbreeding and </a:t>
            </a:r>
            <a:r>
              <a:rPr lang="en-IN" b="1" dirty="0">
                <a:latin typeface="Comic Sans MS" panose="030F0702030302020204" pitchFamily="66" charset="0"/>
              </a:rPr>
              <a:t>pure breeding stock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b="1" dirty="0" smtClean="0">
                <a:latin typeface="Comic Sans MS" panose="030F0702030302020204" pitchFamily="66" charset="0"/>
              </a:rPr>
              <a:t>The greatest contribution of Robert Bakewell to breeding methods was that he appreciated inbreeding as the most effective tool to produce refinement in the breed.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2</a:t>
            </a:r>
            <a:r>
              <a:rPr lang="en-IN" dirty="0">
                <a:latin typeface="Comic Sans MS" panose="030F0702030302020204" pitchFamily="66" charset="0"/>
              </a:rPr>
              <a:t>. </a:t>
            </a:r>
            <a:r>
              <a:rPr lang="en-IN" b="1" dirty="0" err="1">
                <a:latin typeface="Comic Sans MS" panose="030F0702030302020204" pitchFamily="66" charset="0"/>
              </a:rPr>
              <a:t>Spallanzani</a:t>
            </a:r>
            <a:r>
              <a:rPr lang="en-IN" b="1" dirty="0">
                <a:latin typeface="Comic Sans MS" panose="030F0702030302020204" pitchFamily="66" charset="0"/>
              </a:rPr>
              <a:t> (1780)</a:t>
            </a:r>
            <a:r>
              <a:rPr lang="en-IN" dirty="0">
                <a:latin typeface="Comic Sans MS" panose="030F0702030302020204" pitchFamily="66" charset="0"/>
              </a:rPr>
              <a:t> for the first time successfully 		demonstrated AI in 	dog.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3. </a:t>
            </a:r>
            <a:r>
              <a:rPr lang="en-IN" b="1" dirty="0">
                <a:latin typeface="Comic Sans MS" panose="030F0702030302020204" pitchFamily="66" charset="0"/>
              </a:rPr>
              <a:t>Hunter (1799)</a:t>
            </a:r>
            <a:r>
              <a:rPr lang="en-IN" dirty="0">
                <a:latin typeface="Comic Sans MS" panose="030F0702030302020204" pitchFamily="66" charset="0"/>
              </a:rPr>
              <a:t> successfully produced pregnancy in 	women 	through AI.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Added for development of AH </a:t>
            </a:r>
            <a:r>
              <a:rPr lang="en-IN" dirty="0" smtClean="0">
                <a:latin typeface="Comic Sans MS" panose="030F0702030302020204" pitchFamily="66" charset="0"/>
              </a:rPr>
              <a:t>at a faster rate and 	formation of “</a:t>
            </a:r>
            <a:r>
              <a:rPr lang="en-IN" b="1" dirty="0">
                <a:latin typeface="Comic Sans MS" panose="030F0702030302020204" pitchFamily="66" charset="0"/>
              </a:rPr>
              <a:t>Purebred </a:t>
            </a:r>
            <a:r>
              <a:rPr lang="en-IN" b="1" dirty="0" smtClean="0">
                <a:latin typeface="Comic Sans MS" panose="030F0702030302020204" pitchFamily="66" charset="0"/>
              </a:rPr>
              <a:t>Breed </a:t>
            </a:r>
            <a:r>
              <a:rPr lang="en-IN" b="1" dirty="0">
                <a:latin typeface="Comic Sans MS" panose="030F0702030302020204" pitchFamily="66" charset="0"/>
              </a:rPr>
              <a:t>Association”</a:t>
            </a:r>
            <a:r>
              <a:rPr lang="en-IN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945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455"/>
            <a:ext cx="10647218" cy="57634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4</a:t>
            </a:r>
            <a:r>
              <a:rPr lang="en-IN" dirty="0">
                <a:latin typeface="Comic Sans MS" panose="030F0702030302020204" pitchFamily="66" charset="0"/>
              </a:rPr>
              <a:t>. Formation of Breed Association </a:t>
            </a:r>
            <a:r>
              <a:rPr lang="en-IN" dirty="0" smtClean="0">
                <a:latin typeface="Comic Sans MS" panose="030F0702030302020204" pitchFamily="66" charset="0"/>
              </a:rPr>
              <a:t> &amp; introduction of herd book: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First </a:t>
            </a:r>
            <a:r>
              <a:rPr lang="en-IN" b="1" dirty="0">
                <a:latin typeface="Comic Sans MS" panose="030F0702030302020204" pitchFamily="66" charset="0"/>
              </a:rPr>
              <a:t>herd </a:t>
            </a:r>
            <a:r>
              <a:rPr lang="en-IN" dirty="0">
                <a:latin typeface="Comic Sans MS" panose="030F0702030302020204" pitchFamily="66" charset="0"/>
              </a:rPr>
              <a:t> book was “</a:t>
            </a:r>
            <a:r>
              <a:rPr lang="en-IN" b="1" dirty="0">
                <a:latin typeface="Comic Sans MS" panose="030F0702030302020204" pitchFamily="66" charset="0"/>
              </a:rPr>
              <a:t>An introduction to the general  </a:t>
            </a:r>
            <a:r>
              <a:rPr lang="en-IN" b="1" dirty="0" smtClean="0">
                <a:latin typeface="Comic Sans MS" panose="030F0702030302020204" pitchFamily="66" charset="0"/>
              </a:rPr>
              <a:t>Stud Book” </a:t>
            </a:r>
            <a:r>
              <a:rPr lang="en-IN" dirty="0" smtClean="0">
                <a:latin typeface="Comic Sans MS" panose="030F0702030302020204" pitchFamily="66" charset="0"/>
              </a:rPr>
              <a:t>for Thorough bred horse was started in 	the year 1791.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The second herd book was </a:t>
            </a:r>
            <a:r>
              <a:rPr lang="en-IN" b="1" dirty="0" smtClean="0">
                <a:latin typeface="Comic Sans MS" panose="030F0702030302020204" pitchFamily="66" charset="0"/>
              </a:rPr>
              <a:t>Shorthorn herd book 	</a:t>
            </a:r>
            <a:r>
              <a:rPr lang="en-IN" dirty="0" smtClean="0">
                <a:latin typeface="Comic Sans MS" panose="030F0702030302020204" pitchFamily="66" charset="0"/>
              </a:rPr>
              <a:t>published in 1822.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5</a:t>
            </a:r>
            <a:r>
              <a:rPr lang="en-IN" dirty="0" smtClean="0">
                <a:latin typeface="Comic Sans MS" panose="030F0702030302020204" pitchFamily="66" charset="0"/>
              </a:rPr>
              <a:t>. Introduction of pure breeding in </a:t>
            </a:r>
            <a:r>
              <a:rPr lang="en-IN" dirty="0">
                <a:latin typeface="Comic Sans MS" panose="030F0702030302020204" pitchFamily="66" charset="0"/>
              </a:rPr>
              <a:t>India : 1950 – </a:t>
            </a:r>
            <a:r>
              <a:rPr lang="en-IN" dirty="0" smtClean="0">
                <a:latin typeface="Comic Sans MS" panose="030F0702030302020204" pitchFamily="66" charset="0"/>
              </a:rPr>
              <a:t>1964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6</a:t>
            </a:r>
            <a:r>
              <a:rPr lang="en-IN" dirty="0" smtClean="0">
                <a:latin typeface="Comic Sans MS" panose="030F0702030302020204" pitchFamily="66" charset="0"/>
              </a:rPr>
              <a:t>. Cross Breeding was the major policy with 	pure 	breeding in original </a:t>
            </a:r>
            <a:r>
              <a:rPr lang="en-IN" dirty="0">
                <a:latin typeface="Comic Sans MS" panose="030F0702030302020204" pitchFamily="66" charset="0"/>
              </a:rPr>
              <a:t>tract  1964 – </a:t>
            </a:r>
            <a:r>
              <a:rPr lang="en-IN" dirty="0" smtClean="0">
                <a:latin typeface="Comic Sans MS" panose="030F0702030302020204" pitchFamily="66" charset="0"/>
              </a:rPr>
              <a:t>1997.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7. Father of Animal Breeding – Prof Jay L Lush.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3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Breeding System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Random mating 			Non-random mating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IN" dirty="0" smtClean="0">
                <a:latin typeface="Comic Sans MS" panose="030F0702030302020204" pitchFamily="66" charset="0"/>
              </a:rPr>
              <a:t>Based on phenotypic resemblance		Based on Genetic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IN" dirty="0" smtClean="0">
                <a:latin typeface="Comic Sans MS" panose="030F0702030302020204" pitchFamily="66" charset="0"/>
              </a:rPr>
              <a:t>	(Assortative mating) 				relationship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Positive		Negative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			Inbreeding		Outbreeding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	Close breeding	Line breeding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793673" y="831273"/>
            <a:ext cx="762000" cy="4433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71855" y="831273"/>
            <a:ext cx="1136072" cy="3463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54583" y="1565564"/>
            <a:ext cx="3491344" cy="78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659091" y="1565564"/>
            <a:ext cx="13854" cy="78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439891" y="3629891"/>
            <a:ext cx="900546" cy="5818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047018" y="3629891"/>
            <a:ext cx="581891" cy="5818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74327" y="465512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555673" y="4765964"/>
            <a:ext cx="443345" cy="290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42364" y="4765964"/>
            <a:ext cx="429491" cy="290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327564" y="3422073"/>
            <a:ext cx="401781" cy="2078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45872" y="3283528"/>
            <a:ext cx="342901" cy="3463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1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7624"/>
            <a:ext cx="10515600" cy="6063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Breeding System / Breeding Methodology: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lphaUcPeriod"/>
            </a:pPr>
            <a:r>
              <a:rPr lang="en-IN" b="1" dirty="0" smtClean="0">
                <a:latin typeface="Comic Sans MS" panose="030F0702030302020204" pitchFamily="66" charset="0"/>
              </a:rPr>
              <a:t>Random mating:</a:t>
            </a:r>
            <a:r>
              <a:rPr lang="en-IN" dirty="0" smtClean="0">
                <a:latin typeface="Comic Sans MS" panose="030F0702030302020204" pitchFamily="66" charset="0"/>
              </a:rPr>
              <a:t> When each and every individual has equal chance of mating with any one individual of opposite sex in a population is known as random mating. It is also known as </a:t>
            </a:r>
            <a:r>
              <a:rPr lang="en-IN" dirty="0" err="1" smtClean="0">
                <a:latin typeface="Comic Sans MS" panose="030F0702030302020204" pitchFamily="66" charset="0"/>
              </a:rPr>
              <a:t>panmixia</a:t>
            </a:r>
            <a:r>
              <a:rPr lang="en-IN" dirty="0" smtClean="0">
                <a:latin typeface="Comic Sans MS" panose="030F0702030302020204" pitchFamily="66" charset="0"/>
              </a:rPr>
              <a:t>. Breeder has no choice in selection of mated individual.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B. </a:t>
            </a:r>
            <a:r>
              <a:rPr lang="en-IN" b="1" dirty="0" smtClean="0">
                <a:latin typeface="Comic Sans MS" panose="030F0702030302020204" pitchFamily="66" charset="0"/>
              </a:rPr>
              <a:t>Non-random mating: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Both"/>
            </a:pPr>
            <a:r>
              <a:rPr lang="en-IN" b="1" dirty="0" smtClean="0">
                <a:latin typeface="Comic Sans MS" panose="030F0702030302020204" pitchFamily="66" charset="0"/>
              </a:rPr>
              <a:t>Based </a:t>
            </a:r>
            <a:r>
              <a:rPr lang="en-IN" b="1" dirty="0">
                <a:latin typeface="Comic Sans MS" panose="030F0702030302020204" pitchFamily="66" charset="0"/>
              </a:rPr>
              <a:t>on phenotypic </a:t>
            </a:r>
            <a:r>
              <a:rPr lang="en-IN" b="1" dirty="0" smtClean="0">
                <a:latin typeface="Comic Sans MS" panose="030F0702030302020204" pitchFamily="66" charset="0"/>
              </a:rPr>
              <a:t>resemblance :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Assortative mating: Like to like mating.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(a) Positive assortative mating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(b) Negative assortative mating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(ii) </a:t>
            </a:r>
            <a:r>
              <a:rPr lang="en-IN" b="1" dirty="0" smtClean="0">
                <a:latin typeface="Comic Sans MS" panose="030F0702030302020204" pitchFamily="66" charset="0"/>
              </a:rPr>
              <a:t>Based on genetic resemblance: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(a) Inbreeding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(b) Outbreeding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316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Introduction to Animal Breeding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 K G Mandal</cp:lastModifiedBy>
  <cp:revision>66</cp:revision>
  <dcterms:created xsi:type="dcterms:W3CDTF">2020-06-23T04:15:55Z</dcterms:created>
  <dcterms:modified xsi:type="dcterms:W3CDTF">2021-04-22T06:14:05Z</dcterms:modified>
</cp:coreProperties>
</file>