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79" r:id="rId11"/>
    <p:sldId id="266" r:id="rId12"/>
    <p:sldId id="267" r:id="rId13"/>
    <p:sldId id="269" r:id="rId14"/>
    <p:sldId id="281" r:id="rId15"/>
    <p:sldId id="270" r:id="rId16"/>
    <p:sldId id="274" r:id="rId17"/>
    <p:sldId id="272" r:id="rId18"/>
    <p:sldId id="278" r:id="rId19"/>
    <p:sldId id="275" r:id="rId20"/>
    <p:sldId id="276" r:id="rId21"/>
    <p:sldId id="277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445" autoAdjust="0"/>
    <p:restoredTop sz="86380" autoAdjust="0"/>
  </p:normalViewPr>
  <p:slideViewPr>
    <p:cSldViewPr>
      <p:cViewPr>
        <p:scale>
          <a:sx n="73" d="100"/>
          <a:sy n="73" d="100"/>
        </p:scale>
        <p:origin x="1176" y="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6" y="113856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3400" y="533400"/>
            <a:ext cx="8153400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ANIMAL GENETICS &amp; BREEDING </a:t>
            </a:r>
            <a:b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UNIT – II 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Principles of Animal &amp; Population Genetics</a:t>
            </a:r>
            <a:r>
              <a:rPr lang="en-US" sz="20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Lecture – 10</a:t>
            </a: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Methods to Estimate Heritability </a:t>
            </a:r>
          </a:p>
          <a:p>
            <a:pPr algn="ctr"/>
            <a:endParaRPr lang="en-US" sz="24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4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 K G Mandal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Animal Genetics &amp; Breeding </a:t>
            </a:r>
            <a:b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Bihar Veterinary College, Patna </a:t>
            </a:r>
            <a:b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Bihar Animal Sciences University, Patna </a:t>
            </a:r>
            <a:endParaRPr lang="en-IN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57200"/>
            <a:ext cx="8839200" cy="5516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b="1" dirty="0" smtClean="0">
                <a:latin typeface="Comic Sans MS" panose="030F0702030302020204" pitchFamily="66" charset="0"/>
              </a:rPr>
              <a:t>Data structure of half-sib family</a:t>
            </a:r>
            <a:endParaRPr lang="en-GB" sz="24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24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2200" dirty="0" smtClean="0">
                <a:latin typeface="Comic Sans MS" panose="030F0702030302020204" pitchFamily="66" charset="0"/>
              </a:rPr>
              <a:t>Sire		S1			S2			S3</a:t>
            </a:r>
          </a:p>
          <a:p>
            <a:pPr marL="0" indent="0">
              <a:buNone/>
            </a:pPr>
            <a:endParaRPr lang="en-GB" sz="22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2200" dirty="0" smtClean="0">
                <a:latin typeface="Comic Sans MS" panose="030F0702030302020204" pitchFamily="66" charset="0"/>
              </a:rPr>
              <a:t>Dam	D1	D2	D3	D4	D5	D6	D7	D8	D9</a:t>
            </a:r>
          </a:p>
          <a:p>
            <a:pPr marL="0" indent="0">
              <a:buNone/>
            </a:pPr>
            <a:endParaRPr lang="en-GB" sz="22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2200" dirty="0" smtClean="0">
                <a:latin typeface="Comic Sans MS" panose="030F0702030302020204" pitchFamily="66" charset="0"/>
              </a:rPr>
              <a:t>Progeny k	k	k	k	k	k	k	k	k</a:t>
            </a:r>
          </a:p>
          <a:p>
            <a:pPr marL="0" indent="0">
              <a:buNone/>
            </a:pPr>
            <a:endParaRPr lang="en-GB" sz="22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2200" dirty="0" smtClean="0">
                <a:latin typeface="Comic Sans MS" panose="030F0702030302020204" pitchFamily="66" charset="0"/>
              </a:rPr>
              <a:t>No. of sire = 3</a:t>
            </a:r>
          </a:p>
          <a:p>
            <a:pPr marL="0" indent="0">
              <a:buNone/>
            </a:pPr>
            <a:r>
              <a:rPr lang="en-GB" sz="2200" dirty="0" smtClean="0">
                <a:latin typeface="Comic Sans MS" panose="030F0702030302020204" pitchFamily="66" charset="0"/>
              </a:rPr>
              <a:t>No. of dam / sire = 3</a:t>
            </a:r>
          </a:p>
          <a:p>
            <a:pPr marL="0" indent="0">
              <a:buNone/>
            </a:pPr>
            <a:r>
              <a:rPr lang="en-GB" sz="2200" dirty="0" smtClean="0">
                <a:latin typeface="Comic Sans MS" panose="030F0702030302020204" pitchFamily="66" charset="0"/>
              </a:rPr>
              <a:t>Where, k = no. progeny /dam = 1</a:t>
            </a:r>
          </a:p>
          <a:p>
            <a:pPr marL="0" indent="0">
              <a:buNone/>
            </a:pPr>
            <a:r>
              <a:rPr lang="en-GB" sz="2200" dirty="0" smtClean="0">
                <a:latin typeface="Comic Sans MS" panose="030F0702030302020204" pitchFamily="66" charset="0"/>
              </a:rPr>
              <a:t>No. of progeny / sire = 3</a:t>
            </a:r>
          </a:p>
          <a:p>
            <a:pPr marL="0" indent="0">
              <a:buNone/>
            </a:pPr>
            <a:r>
              <a:rPr lang="en-GB" sz="2200" dirty="0" smtClean="0">
                <a:latin typeface="Comic Sans MS" panose="030F0702030302020204" pitchFamily="66" charset="0"/>
              </a:rPr>
              <a:t>Total no. of progeny = 3x3 = 9</a:t>
            </a:r>
            <a:endParaRPr lang="en-IN" sz="2200" dirty="0">
              <a:latin typeface="Comic Sans MS" panose="030F0702030302020204" pitchFamily="66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1219200" y="1758616"/>
            <a:ext cx="657226" cy="38100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2181225" y="1714500"/>
            <a:ext cx="680787" cy="45720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5038223" y="1679408"/>
            <a:ext cx="637675" cy="45519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7562851" y="1758616"/>
            <a:ext cx="0" cy="49530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7814261" y="1699460"/>
            <a:ext cx="685800" cy="53340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3976437" y="1651333"/>
            <a:ext cx="815139" cy="53139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6762249" y="1731544"/>
            <a:ext cx="704851" cy="45720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2024063" y="1720516"/>
            <a:ext cx="9525" cy="45720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4885823" y="1677402"/>
            <a:ext cx="1" cy="53139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H="1">
            <a:off x="8385010" y="2552699"/>
            <a:ext cx="19052" cy="40506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>
            <a:off x="4791576" y="2514600"/>
            <a:ext cx="0" cy="49530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5687931" y="2507581"/>
            <a:ext cx="0" cy="49530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6553200" y="2507581"/>
            <a:ext cx="0" cy="49530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>
            <a:off x="7562851" y="2507581"/>
            <a:ext cx="0" cy="49530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1203158" y="2507581"/>
            <a:ext cx="0" cy="49530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>
            <a:off x="3810000" y="2514600"/>
            <a:ext cx="0" cy="49530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>
            <a:off x="2033588" y="2507581"/>
            <a:ext cx="0" cy="49530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>
            <a:off x="2971800" y="2507581"/>
            <a:ext cx="0" cy="49530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08157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IN" sz="3600" b="1" dirty="0" smtClean="0">
                <a:solidFill>
                  <a:srgbClr val="FF0000"/>
                </a:solidFill>
                <a:latin typeface="Comic Sans MS" pitchFamily="66" charset="0"/>
              </a:rPr>
              <a:t>Correlation method</a:t>
            </a:r>
            <a:endParaRPr lang="en-IN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/>
          <a:lstStyle/>
          <a:p>
            <a:r>
              <a:rPr lang="en-IN" dirty="0" smtClean="0">
                <a:solidFill>
                  <a:srgbClr val="0070C0"/>
                </a:solidFill>
                <a:latin typeface="Comic Sans MS" pitchFamily="66" charset="0"/>
              </a:rPr>
              <a:t>Correlation between Half-sibs:</a:t>
            </a:r>
          </a:p>
          <a:p>
            <a:r>
              <a:rPr lang="en-IN" dirty="0" smtClean="0">
                <a:latin typeface="Comic Sans MS" pitchFamily="66" charset="0"/>
              </a:rPr>
              <a:t>Data structure on LMY (kg) of half-sibs</a:t>
            </a:r>
            <a:endParaRPr lang="en-IN" dirty="0">
              <a:latin typeface="Comic Sans MS" pitchFamily="66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3048000"/>
          <a:ext cx="8069580" cy="1955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43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IN" sz="2000" b="1" dirty="0" smtClean="0"/>
                        <a:t>Sire</a:t>
                      </a:r>
                      <a:endParaRPr lang="en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b="1" dirty="0" smtClean="0"/>
                        <a:t>S1</a:t>
                      </a:r>
                      <a:endParaRPr lang="en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b="1" dirty="0" smtClean="0"/>
                        <a:t>S2</a:t>
                      </a:r>
                      <a:endParaRPr lang="en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b="1" dirty="0" smtClean="0"/>
                        <a:t>S3</a:t>
                      </a:r>
                      <a:endParaRPr lang="en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2000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sz="2000" b="1" dirty="0" smtClean="0"/>
                        <a:t>Dam</a:t>
                      </a:r>
                      <a:endParaRPr lang="en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b="1" dirty="0" smtClean="0"/>
                        <a:t>D1</a:t>
                      </a:r>
                      <a:endParaRPr lang="en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b="1" dirty="0" smtClean="0"/>
                        <a:t>D2</a:t>
                      </a:r>
                      <a:endParaRPr lang="en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b="1" dirty="0" smtClean="0"/>
                        <a:t>D3</a:t>
                      </a:r>
                      <a:endParaRPr lang="en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b="1" dirty="0" smtClean="0"/>
                        <a:t>D4</a:t>
                      </a:r>
                      <a:endParaRPr lang="en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b="1" dirty="0" smtClean="0"/>
                        <a:t>D5</a:t>
                      </a:r>
                      <a:endParaRPr lang="en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b="1" dirty="0" smtClean="0"/>
                        <a:t>D6</a:t>
                      </a:r>
                      <a:endParaRPr lang="en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b="1" dirty="0" smtClean="0"/>
                        <a:t>D7</a:t>
                      </a:r>
                      <a:endParaRPr lang="en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b="1" dirty="0" smtClean="0"/>
                        <a:t>D8</a:t>
                      </a:r>
                      <a:endParaRPr lang="en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b="1" dirty="0" smtClean="0"/>
                        <a:t>D9</a:t>
                      </a:r>
                      <a:endParaRPr lang="en-IN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sz="2000" b="1" dirty="0" smtClean="0"/>
                        <a:t>Daughter</a:t>
                      </a:r>
                      <a:endParaRPr lang="en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b="1" dirty="0" smtClean="0"/>
                        <a:t>d1</a:t>
                      </a:r>
                      <a:endParaRPr lang="en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b="1" dirty="0" smtClean="0"/>
                        <a:t>d2</a:t>
                      </a:r>
                      <a:endParaRPr lang="en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b="1" dirty="0" smtClean="0"/>
                        <a:t>d3</a:t>
                      </a:r>
                      <a:endParaRPr lang="en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b="1" dirty="0" smtClean="0"/>
                        <a:t>d4</a:t>
                      </a:r>
                      <a:endParaRPr lang="en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b="1" dirty="0" smtClean="0"/>
                        <a:t>d5</a:t>
                      </a:r>
                      <a:endParaRPr lang="en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b="1" dirty="0" smtClean="0"/>
                        <a:t>d6</a:t>
                      </a:r>
                      <a:endParaRPr lang="en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b="1" dirty="0" smtClean="0"/>
                        <a:t>d7</a:t>
                      </a:r>
                      <a:endParaRPr lang="en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b="1" dirty="0" smtClean="0"/>
                        <a:t>d8</a:t>
                      </a:r>
                      <a:endParaRPr lang="en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b="1" dirty="0" smtClean="0"/>
                        <a:t>d9</a:t>
                      </a:r>
                      <a:endParaRPr lang="en-IN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sz="2000" b="1" dirty="0" smtClean="0"/>
                        <a:t>LMY(kg)</a:t>
                      </a:r>
                      <a:endParaRPr lang="en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b="1" dirty="0" smtClean="0"/>
                        <a:t>2000</a:t>
                      </a:r>
                      <a:endParaRPr lang="en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b="1" dirty="0" smtClean="0"/>
                        <a:t>2200</a:t>
                      </a:r>
                      <a:endParaRPr lang="en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b="1" dirty="0" smtClean="0"/>
                        <a:t>2300</a:t>
                      </a:r>
                      <a:endParaRPr lang="en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b="1" dirty="0" smtClean="0"/>
                        <a:t>2300</a:t>
                      </a:r>
                      <a:endParaRPr lang="en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b="1" dirty="0" smtClean="0"/>
                        <a:t>2500</a:t>
                      </a:r>
                      <a:endParaRPr lang="en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b="1" dirty="0" smtClean="0"/>
                        <a:t>2800</a:t>
                      </a:r>
                      <a:endParaRPr lang="en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b="1" dirty="0" smtClean="0"/>
                        <a:t>2500</a:t>
                      </a:r>
                      <a:endParaRPr lang="en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b="1" dirty="0" smtClean="0"/>
                        <a:t>2700</a:t>
                      </a:r>
                      <a:endParaRPr lang="en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b="1" dirty="0" smtClean="0"/>
                        <a:t>2800</a:t>
                      </a:r>
                      <a:endParaRPr lang="en-IN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r>
              <a:rPr lang="en-IN" b="1" dirty="0" smtClean="0">
                <a:solidFill>
                  <a:srgbClr val="7030A0"/>
                </a:solidFill>
                <a:latin typeface="Comic Sans MS" pitchFamily="66" charset="0"/>
              </a:rPr>
              <a:t>Skeleton of ANOVA for HS analysis:</a:t>
            </a:r>
          </a:p>
          <a:p>
            <a:pPr>
              <a:buNone/>
            </a:pPr>
            <a:r>
              <a:rPr lang="en-IN" dirty="0" smtClean="0">
                <a:latin typeface="Comic Sans MS" pitchFamily="66" charset="0"/>
              </a:rPr>
              <a:t>	</a:t>
            </a:r>
          </a:p>
          <a:p>
            <a:pPr>
              <a:buNone/>
            </a:pPr>
            <a:endParaRPr lang="en-IN" dirty="0" smtClean="0">
              <a:latin typeface="Comic Sans MS" pitchFamily="66" charset="0"/>
            </a:endParaRPr>
          </a:p>
          <a:p>
            <a:pPr>
              <a:buNone/>
            </a:pPr>
            <a:endParaRPr lang="en-IN" dirty="0" smtClean="0">
              <a:latin typeface="Comic Sans MS" pitchFamily="66" charset="0"/>
            </a:endParaRPr>
          </a:p>
          <a:p>
            <a:pPr>
              <a:buNone/>
            </a:pPr>
            <a:endParaRPr lang="en-IN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IN" dirty="0" smtClean="0">
                <a:latin typeface="Comic Sans MS" pitchFamily="66" charset="0"/>
              </a:rPr>
              <a:t>	</a:t>
            </a:r>
            <a:r>
              <a:rPr lang="en-IN" dirty="0" smtClean="0">
                <a:solidFill>
                  <a:srgbClr val="00B050"/>
                </a:solidFill>
                <a:latin typeface="Comic Sans MS" pitchFamily="66" charset="0"/>
              </a:rPr>
              <a:t>s = number of sires</a:t>
            </a:r>
          </a:p>
          <a:p>
            <a:pPr>
              <a:buNone/>
            </a:pPr>
            <a:r>
              <a:rPr lang="en-IN" dirty="0" smtClean="0">
                <a:latin typeface="Comic Sans MS" pitchFamily="66" charset="0"/>
              </a:rPr>
              <a:t>	</a:t>
            </a:r>
            <a:r>
              <a:rPr lang="en-IN" dirty="0" smtClean="0">
                <a:solidFill>
                  <a:srgbClr val="002060"/>
                </a:solidFill>
                <a:latin typeface="Comic Sans MS" pitchFamily="66" charset="0"/>
              </a:rPr>
              <a:t>k = number of progeny per sire</a:t>
            </a:r>
          </a:p>
          <a:p>
            <a:pPr>
              <a:buNone/>
            </a:pPr>
            <a:endParaRPr lang="en-IN" dirty="0">
              <a:latin typeface="Comic Sans MS" pitchFamily="66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33400" y="1371600"/>
          <a:ext cx="7924800" cy="220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2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58800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>
                          <a:latin typeface="Comic Sans MS" pitchFamily="66" charset="0"/>
                        </a:rPr>
                        <a:t>Source of variation</a:t>
                      </a:r>
                      <a:endParaRPr lang="en-IN" sz="2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err="1" smtClean="0">
                          <a:latin typeface="Comic Sans MS" pitchFamily="66" charset="0"/>
                        </a:rPr>
                        <a:t>d.f</a:t>
                      </a:r>
                      <a:r>
                        <a:rPr lang="en-IN" sz="2400" dirty="0" smtClean="0">
                          <a:latin typeface="Comic Sans MS" pitchFamily="66" charset="0"/>
                        </a:rPr>
                        <a:t>.</a:t>
                      </a:r>
                      <a:endParaRPr lang="en-IN" sz="2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>
                          <a:latin typeface="Comic Sans MS" pitchFamily="66" charset="0"/>
                        </a:rPr>
                        <a:t>Means Squares</a:t>
                      </a:r>
                      <a:endParaRPr lang="en-IN" sz="2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>
                          <a:latin typeface="Comic Sans MS" pitchFamily="66" charset="0"/>
                        </a:rPr>
                        <a:t>Composition of </a:t>
                      </a:r>
                    </a:p>
                    <a:p>
                      <a:pPr algn="ctr"/>
                      <a:r>
                        <a:rPr lang="en-IN" sz="2400" dirty="0" smtClean="0">
                          <a:latin typeface="Comic Sans MS" pitchFamily="66" charset="0"/>
                        </a:rPr>
                        <a:t>Mean Square</a:t>
                      </a:r>
                      <a:endParaRPr lang="en-IN" sz="2400" dirty="0">
                        <a:latin typeface="Comic Sans MS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8800"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smtClean="0">
                          <a:latin typeface="Comic Sans MS" pitchFamily="66" charset="0"/>
                        </a:rPr>
                        <a:t>Between sire</a:t>
                      </a:r>
                      <a:endParaRPr lang="en-IN" sz="2400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smtClean="0"/>
                        <a:t>s - 1</a:t>
                      </a:r>
                      <a:endParaRPr lang="en-IN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smtClean="0"/>
                        <a:t>MS </a:t>
                      </a:r>
                      <a:r>
                        <a:rPr lang="en-IN" sz="3600" b="1" baseline="-25000" dirty="0" smtClean="0"/>
                        <a:t>S</a:t>
                      </a:r>
                      <a:endParaRPr lang="en-IN" sz="2400" b="1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smtClean="0"/>
                        <a:t>6</a:t>
                      </a:r>
                      <a:r>
                        <a:rPr lang="en-IN" sz="2400" b="1" baseline="30000" dirty="0" smtClean="0"/>
                        <a:t>2</a:t>
                      </a:r>
                      <a:r>
                        <a:rPr lang="en-IN" sz="2400" b="1" dirty="0" smtClean="0"/>
                        <a:t>w + k6</a:t>
                      </a:r>
                      <a:r>
                        <a:rPr lang="en-IN" sz="2400" b="1" baseline="30000" dirty="0" smtClean="0"/>
                        <a:t>2</a:t>
                      </a:r>
                      <a:r>
                        <a:rPr lang="en-IN" sz="2400" b="1" dirty="0" smtClean="0"/>
                        <a:t>S</a:t>
                      </a:r>
                      <a:endParaRPr lang="en-IN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8800">
                <a:tc>
                  <a:txBody>
                    <a:bodyPr/>
                    <a:lstStyle/>
                    <a:p>
                      <a:pPr algn="ctr"/>
                      <a:r>
                        <a:rPr lang="en-IN" sz="2400" b="1" baseline="0" dirty="0" smtClean="0">
                          <a:latin typeface="Comic Sans MS" pitchFamily="66" charset="0"/>
                        </a:rPr>
                        <a:t>within progeny or error</a:t>
                      </a:r>
                      <a:endParaRPr lang="en-IN" sz="2400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smtClean="0"/>
                        <a:t>s(k</a:t>
                      </a:r>
                      <a:r>
                        <a:rPr lang="en-IN" sz="2400" b="1" baseline="0" dirty="0" smtClean="0"/>
                        <a:t> – 1)</a:t>
                      </a:r>
                      <a:endParaRPr lang="en-IN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err="1" smtClean="0"/>
                        <a:t>MSw</a:t>
                      </a:r>
                      <a:endParaRPr lang="en-IN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smtClean="0"/>
                        <a:t>6</a:t>
                      </a:r>
                      <a:r>
                        <a:rPr lang="en-IN" sz="2400" b="1" baseline="30000" dirty="0" smtClean="0"/>
                        <a:t>2</a:t>
                      </a:r>
                      <a:r>
                        <a:rPr lang="en-IN" sz="2400" b="1" dirty="0" smtClean="0"/>
                        <a:t>W</a:t>
                      </a:r>
                      <a:endParaRPr lang="en-IN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IN" dirty="0" smtClean="0">
                <a:solidFill>
                  <a:srgbClr val="002060"/>
                </a:solidFill>
              </a:rPr>
              <a:t>MS</a:t>
            </a:r>
            <a:r>
              <a:rPr lang="en-IN" baseline="-25000" dirty="0" smtClean="0">
                <a:solidFill>
                  <a:srgbClr val="002060"/>
                </a:solidFill>
              </a:rPr>
              <a:t>W</a:t>
            </a:r>
            <a:r>
              <a:rPr lang="en-IN" dirty="0" smtClean="0">
                <a:solidFill>
                  <a:srgbClr val="002060"/>
                </a:solidFill>
              </a:rPr>
              <a:t> = </a:t>
            </a:r>
            <a:r>
              <a:rPr lang="en-IN" dirty="0" smtClean="0"/>
              <a:t>6</a:t>
            </a:r>
            <a:r>
              <a:rPr lang="en-IN" baseline="30000" dirty="0" smtClean="0"/>
              <a:t>2</a:t>
            </a:r>
            <a:r>
              <a:rPr lang="en-IN" dirty="0" smtClean="0"/>
              <a:t>w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GB" dirty="0" smtClean="0">
                <a:solidFill>
                  <a:srgbClr val="002060"/>
                </a:solidFill>
              </a:rPr>
              <a:t>MS</a:t>
            </a:r>
            <a:r>
              <a:rPr lang="en-GB" baseline="-25000" dirty="0" smtClean="0">
                <a:solidFill>
                  <a:srgbClr val="002060"/>
                </a:solidFill>
              </a:rPr>
              <a:t>S</a:t>
            </a:r>
            <a:r>
              <a:rPr lang="en-GB" dirty="0" smtClean="0">
                <a:solidFill>
                  <a:srgbClr val="002060"/>
                </a:solidFill>
              </a:rPr>
              <a:t> = </a:t>
            </a:r>
            <a:r>
              <a:rPr lang="en-IN" dirty="0"/>
              <a:t>6</a:t>
            </a:r>
            <a:r>
              <a:rPr lang="en-IN" baseline="30000" dirty="0"/>
              <a:t>2</a:t>
            </a:r>
            <a:r>
              <a:rPr lang="en-IN" dirty="0"/>
              <a:t>w + k6</a:t>
            </a:r>
            <a:r>
              <a:rPr lang="en-IN" baseline="30000" dirty="0"/>
              <a:t>2</a:t>
            </a:r>
            <a:r>
              <a:rPr lang="en-IN" baseline="-25000" dirty="0"/>
              <a:t>S</a:t>
            </a:r>
            <a:endParaRPr lang="en-IN" dirty="0" smtClean="0">
              <a:solidFill>
                <a:srgbClr val="002060"/>
              </a:solidFill>
            </a:endParaRP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IN" dirty="0" smtClean="0">
                <a:solidFill>
                  <a:srgbClr val="002060"/>
                </a:solidFill>
              </a:rPr>
              <a:t>MS</a:t>
            </a:r>
            <a:r>
              <a:rPr lang="en-IN" baseline="-25000" dirty="0" smtClean="0">
                <a:solidFill>
                  <a:srgbClr val="002060"/>
                </a:solidFill>
              </a:rPr>
              <a:t>S</a:t>
            </a:r>
            <a:r>
              <a:rPr lang="en-IN" dirty="0" smtClean="0">
                <a:solidFill>
                  <a:srgbClr val="002060"/>
                </a:solidFill>
              </a:rPr>
              <a:t> </a:t>
            </a:r>
            <a:r>
              <a:rPr lang="en-IN" dirty="0" smtClean="0">
                <a:solidFill>
                  <a:srgbClr val="002060"/>
                </a:solidFill>
              </a:rPr>
              <a:t>– MS</a:t>
            </a:r>
            <a:r>
              <a:rPr lang="en-IN" baseline="-25000" dirty="0" smtClean="0">
                <a:solidFill>
                  <a:srgbClr val="002060"/>
                </a:solidFill>
              </a:rPr>
              <a:t>W</a:t>
            </a:r>
            <a:r>
              <a:rPr lang="en-IN" dirty="0" smtClean="0"/>
              <a:t> = 6</a:t>
            </a:r>
            <a:r>
              <a:rPr lang="en-IN" baseline="30000" dirty="0" smtClean="0"/>
              <a:t>2</a:t>
            </a:r>
            <a:r>
              <a:rPr lang="en-IN" dirty="0" smtClean="0"/>
              <a:t>w + k6</a:t>
            </a:r>
            <a:r>
              <a:rPr lang="en-IN" baseline="30000" dirty="0" smtClean="0"/>
              <a:t>2</a:t>
            </a:r>
            <a:r>
              <a:rPr lang="en-IN" baseline="-25000" dirty="0" smtClean="0"/>
              <a:t>S</a:t>
            </a:r>
            <a:r>
              <a:rPr lang="en-IN" dirty="0" smtClean="0"/>
              <a:t> – 6</a:t>
            </a:r>
            <a:r>
              <a:rPr lang="en-IN" baseline="30000" dirty="0" smtClean="0"/>
              <a:t>2</a:t>
            </a:r>
            <a:r>
              <a:rPr lang="en-IN" baseline="-25000" dirty="0" smtClean="0"/>
              <a:t>W  </a:t>
            </a:r>
            <a:r>
              <a:rPr lang="en-IN" dirty="0" smtClean="0"/>
              <a:t> </a:t>
            </a:r>
            <a:r>
              <a:rPr lang="en-IN" dirty="0" smtClean="0"/>
              <a:t> </a:t>
            </a:r>
            <a:r>
              <a:rPr lang="en-IN" dirty="0" smtClean="0"/>
              <a:t>= </a:t>
            </a:r>
            <a:r>
              <a:rPr lang="en-IN" dirty="0" smtClean="0">
                <a:solidFill>
                  <a:srgbClr val="FF0000"/>
                </a:solidFill>
              </a:rPr>
              <a:t>k6</a:t>
            </a:r>
            <a:r>
              <a:rPr lang="en-IN" baseline="30000" dirty="0" smtClean="0">
                <a:solidFill>
                  <a:srgbClr val="FF0000"/>
                </a:solidFill>
              </a:rPr>
              <a:t>2</a:t>
            </a:r>
            <a:r>
              <a:rPr lang="en-IN" baseline="-25000" dirty="0" smtClean="0">
                <a:solidFill>
                  <a:srgbClr val="FF0000"/>
                </a:solidFill>
              </a:rPr>
              <a:t>S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IN" dirty="0" smtClean="0">
                <a:solidFill>
                  <a:srgbClr val="FF0000"/>
                </a:solidFill>
              </a:rPr>
              <a:t>6</a:t>
            </a:r>
            <a:r>
              <a:rPr lang="en-IN" baseline="30000" dirty="0" smtClean="0">
                <a:solidFill>
                  <a:srgbClr val="FF0000"/>
                </a:solidFill>
              </a:rPr>
              <a:t>2</a:t>
            </a:r>
            <a:r>
              <a:rPr lang="en-IN" baseline="-25000" dirty="0" smtClean="0">
                <a:solidFill>
                  <a:srgbClr val="FF0000"/>
                </a:solidFill>
              </a:rPr>
              <a:t>S</a:t>
            </a:r>
            <a:r>
              <a:rPr lang="en-IN" dirty="0" smtClean="0"/>
              <a:t> = </a:t>
            </a:r>
            <a:r>
              <a:rPr lang="en-IN" dirty="0" smtClean="0">
                <a:solidFill>
                  <a:srgbClr val="0070C0"/>
                </a:solidFill>
              </a:rPr>
              <a:t>1/k(MS</a:t>
            </a:r>
            <a:r>
              <a:rPr lang="en-IN" baseline="-25000" dirty="0" smtClean="0">
                <a:solidFill>
                  <a:srgbClr val="0070C0"/>
                </a:solidFill>
              </a:rPr>
              <a:t>S</a:t>
            </a:r>
            <a:r>
              <a:rPr lang="en-IN" dirty="0" smtClean="0">
                <a:solidFill>
                  <a:srgbClr val="0070C0"/>
                </a:solidFill>
              </a:rPr>
              <a:t> – MS</a:t>
            </a:r>
            <a:r>
              <a:rPr lang="en-IN" baseline="-25000" dirty="0" smtClean="0">
                <a:solidFill>
                  <a:srgbClr val="0070C0"/>
                </a:solidFill>
              </a:rPr>
              <a:t>W</a:t>
            </a:r>
            <a:r>
              <a:rPr lang="en-IN" dirty="0" smtClean="0">
                <a:solidFill>
                  <a:srgbClr val="0070C0"/>
                </a:solidFill>
              </a:rPr>
              <a:t>)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IN" b="1" dirty="0" smtClean="0">
                <a:solidFill>
                  <a:srgbClr val="7030A0"/>
                </a:solidFill>
              </a:rPr>
              <a:t>V</a:t>
            </a:r>
            <a:r>
              <a:rPr lang="en-IN" b="1" baseline="-25000" dirty="0" smtClean="0">
                <a:solidFill>
                  <a:srgbClr val="7030A0"/>
                </a:solidFill>
              </a:rPr>
              <a:t>P</a:t>
            </a:r>
            <a:r>
              <a:rPr lang="en-IN" b="1" dirty="0" smtClean="0">
                <a:solidFill>
                  <a:srgbClr val="7030A0"/>
                </a:solidFill>
              </a:rPr>
              <a:t> = 6</a:t>
            </a:r>
            <a:r>
              <a:rPr lang="en-IN" b="1" baseline="30000" dirty="0" smtClean="0">
                <a:solidFill>
                  <a:srgbClr val="7030A0"/>
                </a:solidFill>
              </a:rPr>
              <a:t>2</a:t>
            </a:r>
            <a:r>
              <a:rPr lang="en-IN" b="1" baseline="-25000" dirty="0" smtClean="0">
                <a:solidFill>
                  <a:srgbClr val="7030A0"/>
                </a:solidFill>
              </a:rPr>
              <a:t>T</a:t>
            </a:r>
            <a:r>
              <a:rPr lang="en-IN" b="1" dirty="0" smtClean="0">
                <a:solidFill>
                  <a:srgbClr val="7030A0"/>
                </a:solidFill>
              </a:rPr>
              <a:t> = 6</a:t>
            </a:r>
            <a:r>
              <a:rPr lang="en-IN" b="1" baseline="30000" dirty="0" smtClean="0">
                <a:solidFill>
                  <a:srgbClr val="7030A0"/>
                </a:solidFill>
              </a:rPr>
              <a:t>2</a:t>
            </a:r>
            <a:r>
              <a:rPr lang="en-IN" b="1" baseline="-25000" dirty="0" smtClean="0">
                <a:solidFill>
                  <a:srgbClr val="7030A0"/>
                </a:solidFill>
              </a:rPr>
              <a:t>S</a:t>
            </a:r>
            <a:r>
              <a:rPr lang="en-IN" b="1" dirty="0" smtClean="0">
                <a:solidFill>
                  <a:srgbClr val="7030A0"/>
                </a:solidFill>
              </a:rPr>
              <a:t> + 6</a:t>
            </a:r>
            <a:r>
              <a:rPr lang="en-IN" b="1" baseline="30000" dirty="0" smtClean="0">
                <a:solidFill>
                  <a:srgbClr val="7030A0"/>
                </a:solidFill>
              </a:rPr>
              <a:t>2</a:t>
            </a:r>
            <a:r>
              <a:rPr lang="en-IN" b="1" baseline="-25000" dirty="0" smtClean="0">
                <a:solidFill>
                  <a:srgbClr val="7030A0"/>
                </a:solidFill>
              </a:rPr>
              <a:t>W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IN" b="1" dirty="0" smtClean="0">
                <a:solidFill>
                  <a:srgbClr val="00B050"/>
                </a:solidFill>
              </a:rPr>
              <a:t>6</a:t>
            </a:r>
            <a:r>
              <a:rPr lang="en-IN" b="1" baseline="30000" dirty="0" smtClean="0">
                <a:solidFill>
                  <a:srgbClr val="00B050"/>
                </a:solidFill>
              </a:rPr>
              <a:t>2</a:t>
            </a:r>
            <a:r>
              <a:rPr lang="en-IN" b="1" dirty="0" smtClean="0">
                <a:solidFill>
                  <a:srgbClr val="00B050"/>
                </a:solidFill>
              </a:rPr>
              <a:t>s = ¼V</a:t>
            </a:r>
            <a:r>
              <a:rPr lang="en-IN" b="1" baseline="-25000" dirty="0" smtClean="0">
                <a:solidFill>
                  <a:srgbClr val="00B050"/>
                </a:solidFill>
              </a:rPr>
              <a:t>A</a:t>
            </a:r>
            <a:r>
              <a:rPr lang="en-IN" dirty="0" smtClean="0">
                <a:solidFill>
                  <a:srgbClr val="00B050"/>
                </a:solidFill>
              </a:rPr>
              <a:t> 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IN" dirty="0" smtClean="0"/>
              <a:t>t = ¼V</a:t>
            </a:r>
            <a:r>
              <a:rPr lang="en-IN" baseline="-25000" dirty="0" smtClean="0"/>
              <a:t>A </a:t>
            </a:r>
            <a:r>
              <a:rPr lang="en-IN" dirty="0" smtClean="0"/>
              <a:t> / V</a:t>
            </a:r>
            <a:r>
              <a:rPr lang="en-IN" baseline="-25000" dirty="0" smtClean="0"/>
              <a:t>P  </a:t>
            </a:r>
            <a:r>
              <a:rPr lang="en-IN" dirty="0" smtClean="0"/>
              <a:t> or, 4xt = h</a:t>
            </a:r>
            <a:r>
              <a:rPr lang="en-IN" baseline="30000" dirty="0" smtClean="0"/>
              <a:t>2 </a:t>
            </a:r>
            <a:r>
              <a:rPr lang="en-IN" dirty="0" smtClean="0"/>
              <a:t> 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IN" dirty="0" smtClean="0"/>
              <a:t>t = 6</a:t>
            </a:r>
            <a:r>
              <a:rPr lang="en-IN" baseline="30000" dirty="0" smtClean="0"/>
              <a:t>2</a:t>
            </a:r>
            <a:r>
              <a:rPr lang="en-IN" dirty="0" smtClean="0"/>
              <a:t>S / (6</a:t>
            </a:r>
            <a:r>
              <a:rPr lang="en-IN" baseline="30000" dirty="0" smtClean="0"/>
              <a:t>2</a:t>
            </a:r>
            <a:r>
              <a:rPr lang="en-IN" baseline="-25000" dirty="0" smtClean="0"/>
              <a:t>S</a:t>
            </a:r>
            <a:r>
              <a:rPr lang="en-IN" dirty="0" smtClean="0"/>
              <a:t> + 6</a:t>
            </a:r>
            <a:r>
              <a:rPr lang="en-IN" baseline="30000" dirty="0" smtClean="0"/>
              <a:t>2</a:t>
            </a:r>
            <a:r>
              <a:rPr lang="en-IN" baseline="-25000" dirty="0" smtClean="0"/>
              <a:t>W</a:t>
            </a:r>
            <a:r>
              <a:rPr lang="en-IN" dirty="0" smtClean="0"/>
              <a:t>)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IN" b="1" dirty="0" smtClean="0">
                <a:solidFill>
                  <a:srgbClr val="C00000"/>
                </a:solidFill>
              </a:rPr>
              <a:t>h</a:t>
            </a:r>
            <a:r>
              <a:rPr lang="en-IN" b="1" baseline="30000" dirty="0" smtClean="0">
                <a:solidFill>
                  <a:srgbClr val="C00000"/>
                </a:solidFill>
              </a:rPr>
              <a:t>2</a:t>
            </a:r>
            <a:r>
              <a:rPr lang="en-IN" b="1" dirty="0" smtClean="0">
                <a:solidFill>
                  <a:srgbClr val="C00000"/>
                </a:solidFill>
              </a:rPr>
              <a:t> = 4x 6</a:t>
            </a:r>
            <a:r>
              <a:rPr lang="en-IN" b="1" baseline="30000" dirty="0" smtClean="0">
                <a:solidFill>
                  <a:srgbClr val="C00000"/>
                </a:solidFill>
              </a:rPr>
              <a:t>2</a:t>
            </a:r>
            <a:r>
              <a:rPr lang="en-IN" b="1" baseline="-25000" dirty="0" smtClean="0">
                <a:solidFill>
                  <a:srgbClr val="C00000"/>
                </a:solidFill>
              </a:rPr>
              <a:t>S</a:t>
            </a:r>
            <a:r>
              <a:rPr lang="en-IN" b="1" dirty="0" smtClean="0">
                <a:solidFill>
                  <a:srgbClr val="C00000"/>
                </a:solidFill>
              </a:rPr>
              <a:t> / (6</a:t>
            </a:r>
            <a:r>
              <a:rPr lang="en-IN" b="1" baseline="30000" dirty="0" smtClean="0">
                <a:solidFill>
                  <a:srgbClr val="C00000"/>
                </a:solidFill>
              </a:rPr>
              <a:t>2</a:t>
            </a:r>
            <a:r>
              <a:rPr lang="en-IN" b="1" baseline="-25000" dirty="0" smtClean="0">
                <a:solidFill>
                  <a:srgbClr val="C00000"/>
                </a:solidFill>
              </a:rPr>
              <a:t>S</a:t>
            </a:r>
            <a:r>
              <a:rPr lang="en-IN" b="1" dirty="0" smtClean="0">
                <a:solidFill>
                  <a:srgbClr val="C00000"/>
                </a:solidFill>
              </a:rPr>
              <a:t> + 6</a:t>
            </a:r>
            <a:r>
              <a:rPr lang="en-IN" b="1" baseline="30000" dirty="0" smtClean="0">
                <a:solidFill>
                  <a:srgbClr val="C00000"/>
                </a:solidFill>
              </a:rPr>
              <a:t>2</a:t>
            </a:r>
            <a:r>
              <a:rPr lang="en-IN" b="1" baseline="-25000" dirty="0" smtClean="0">
                <a:solidFill>
                  <a:srgbClr val="C00000"/>
                </a:solidFill>
              </a:rPr>
              <a:t>W</a:t>
            </a:r>
            <a:r>
              <a:rPr lang="en-IN" b="1" dirty="0" smtClean="0">
                <a:solidFill>
                  <a:srgbClr val="C00000"/>
                </a:solidFill>
              </a:rPr>
              <a:t>)</a:t>
            </a:r>
          </a:p>
          <a:p>
            <a:endParaRPr lang="en-IN" baseline="30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57200"/>
            <a:ext cx="8839200" cy="55165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400" b="1" dirty="0" smtClean="0">
                <a:latin typeface="Comic Sans MS" panose="030F0702030302020204" pitchFamily="66" charset="0"/>
              </a:rPr>
              <a:t>Data structure of full-sib family</a:t>
            </a:r>
            <a:endParaRPr lang="en-GB" sz="24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24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2200" dirty="0" smtClean="0">
                <a:latin typeface="Comic Sans MS" panose="030F0702030302020204" pitchFamily="66" charset="0"/>
              </a:rPr>
              <a:t>Sire		S1			S2			S3</a:t>
            </a:r>
          </a:p>
          <a:p>
            <a:pPr marL="0" indent="0">
              <a:buNone/>
            </a:pPr>
            <a:endParaRPr lang="en-GB" sz="22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2200" dirty="0" smtClean="0">
                <a:latin typeface="Comic Sans MS" panose="030F0702030302020204" pitchFamily="66" charset="0"/>
              </a:rPr>
              <a:t>Dam	D1	D2	D3	D4	D5	D6	D7	D8	D9</a:t>
            </a:r>
          </a:p>
          <a:p>
            <a:pPr marL="0" indent="0">
              <a:buNone/>
            </a:pPr>
            <a:endParaRPr lang="en-GB" sz="22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2200" dirty="0" smtClean="0">
                <a:latin typeface="Comic Sans MS" panose="030F0702030302020204" pitchFamily="66" charset="0"/>
              </a:rPr>
              <a:t>Progeny k	k	k	k	k	k	k	k	k</a:t>
            </a:r>
          </a:p>
          <a:p>
            <a:pPr marL="0" indent="0">
              <a:buNone/>
            </a:pPr>
            <a:endParaRPr lang="en-GB" sz="22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2200" dirty="0" smtClean="0">
                <a:latin typeface="Comic Sans MS" panose="030F0702030302020204" pitchFamily="66" charset="0"/>
              </a:rPr>
              <a:t>No. of sire = s</a:t>
            </a:r>
          </a:p>
          <a:p>
            <a:pPr marL="0" indent="0">
              <a:buNone/>
            </a:pPr>
            <a:r>
              <a:rPr lang="en-GB" sz="2200" dirty="0" smtClean="0">
                <a:latin typeface="Comic Sans MS" panose="030F0702030302020204" pitchFamily="66" charset="0"/>
              </a:rPr>
              <a:t>No. of dam / sire = d</a:t>
            </a:r>
          </a:p>
          <a:p>
            <a:pPr marL="0" indent="0">
              <a:buNone/>
            </a:pPr>
            <a:r>
              <a:rPr lang="en-GB" sz="2200" dirty="0" smtClean="0">
                <a:latin typeface="Comic Sans MS" panose="030F0702030302020204" pitchFamily="66" charset="0"/>
              </a:rPr>
              <a:t>No. progeny /dam = k</a:t>
            </a:r>
          </a:p>
          <a:p>
            <a:pPr marL="0" indent="0">
              <a:buNone/>
            </a:pPr>
            <a:r>
              <a:rPr lang="en-GB" sz="2200" dirty="0" smtClean="0">
                <a:latin typeface="Comic Sans MS" panose="030F0702030302020204" pitchFamily="66" charset="0"/>
              </a:rPr>
              <a:t>No. of progeny / sire = </a:t>
            </a:r>
            <a:r>
              <a:rPr lang="en-GB" sz="2200" dirty="0" err="1" smtClean="0">
                <a:latin typeface="Comic Sans MS" panose="030F0702030302020204" pitchFamily="66" charset="0"/>
              </a:rPr>
              <a:t>dk</a:t>
            </a:r>
            <a:endParaRPr lang="en-GB" sz="22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2200" dirty="0" smtClean="0">
                <a:latin typeface="Comic Sans MS" panose="030F0702030302020204" pitchFamily="66" charset="0"/>
              </a:rPr>
              <a:t>Total no. of progeny = </a:t>
            </a:r>
            <a:r>
              <a:rPr lang="en-GB" sz="2200" dirty="0" err="1" smtClean="0">
                <a:latin typeface="Comic Sans MS" panose="030F0702030302020204" pitchFamily="66" charset="0"/>
              </a:rPr>
              <a:t>sdk</a:t>
            </a:r>
            <a:endParaRPr lang="en-IN" sz="2200" dirty="0">
              <a:latin typeface="Comic Sans MS" panose="030F0702030302020204" pitchFamily="66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1219200" y="1758616"/>
            <a:ext cx="657226" cy="38100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2181225" y="1714500"/>
            <a:ext cx="680787" cy="45720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5038223" y="1679408"/>
            <a:ext cx="637675" cy="45519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7562851" y="1758616"/>
            <a:ext cx="0" cy="49530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7814261" y="1699460"/>
            <a:ext cx="685800" cy="53340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3976437" y="1651333"/>
            <a:ext cx="815139" cy="53139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6762249" y="1731544"/>
            <a:ext cx="704851" cy="45720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2024063" y="1720516"/>
            <a:ext cx="9525" cy="45720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4885823" y="1677402"/>
            <a:ext cx="1" cy="53139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H="1">
            <a:off x="8385010" y="2552699"/>
            <a:ext cx="19052" cy="40506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>
            <a:off x="4791576" y="2514600"/>
            <a:ext cx="0" cy="49530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5687931" y="2507581"/>
            <a:ext cx="0" cy="49530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6553200" y="2507581"/>
            <a:ext cx="0" cy="49530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>
            <a:off x="7562851" y="2507581"/>
            <a:ext cx="0" cy="49530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1203158" y="2507581"/>
            <a:ext cx="0" cy="49530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>
            <a:off x="3810000" y="2514600"/>
            <a:ext cx="0" cy="49530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>
            <a:off x="2033588" y="2507581"/>
            <a:ext cx="0" cy="49530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>
            <a:off x="2971800" y="2507581"/>
            <a:ext cx="0" cy="49530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71149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IN" sz="3600" b="1" dirty="0" smtClean="0">
                <a:solidFill>
                  <a:srgbClr val="C00000"/>
                </a:solidFill>
                <a:latin typeface="Comic Sans MS" pitchFamily="66" charset="0"/>
              </a:rPr>
              <a:t>Correlation </a:t>
            </a:r>
            <a:r>
              <a:rPr lang="en-IN" sz="3600" b="1" dirty="0" smtClean="0">
                <a:solidFill>
                  <a:srgbClr val="C00000"/>
                </a:solidFill>
                <a:latin typeface="Comic Sans MS" pitchFamily="66" charset="0"/>
              </a:rPr>
              <a:t>method</a:t>
            </a:r>
            <a:endParaRPr lang="en-IN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4790" y="1066800"/>
            <a:ext cx="8229600" cy="4343399"/>
          </a:xfrm>
        </p:spPr>
        <p:txBody>
          <a:bodyPr/>
          <a:lstStyle/>
          <a:p>
            <a:r>
              <a:rPr lang="en-IN" dirty="0" smtClean="0">
                <a:solidFill>
                  <a:srgbClr val="002060"/>
                </a:solidFill>
                <a:latin typeface="Comic Sans MS" pitchFamily="66" charset="0"/>
              </a:rPr>
              <a:t>Correlation between Full-sibs:</a:t>
            </a:r>
          </a:p>
          <a:p>
            <a:r>
              <a:rPr lang="en-IN" sz="2800" dirty="0" smtClean="0">
                <a:latin typeface="Comic Sans MS" pitchFamily="66" charset="0"/>
              </a:rPr>
              <a:t>Data structure of half-sib &amp; full-sib family</a:t>
            </a:r>
          </a:p>
          <a:p>
            <a:endParaRPr lang="en-IN" sz="2800" dirty="0" smtClean="0">
              <a:latin typeface="Comic Sans MS" pitchFamily="66" charset="0"/>
            </a:endParaRPr>
          </a:p>
          <a:p>
            <a:endParaRPr lang="en-IN" sz="2800" dirty="0" smtClean="0">
              <a:latin typeface="Comic Sans MS" pitchFamily="66" charset="0"/>
            </a:endParaRPr>
          </a:p>
          <a:p>
            <a:endParaRPr lang="en-IN" sz="2800" dirty="0" smtClean="0">
              <a:latin typeface="Comic Sans MS" pitchFamily="66" charset="0"/>
            </a:endParaRPr>
          </a:p>
          <a:p>
            <a:endParaRPr lang="en-IN" sz="2800" dirty="0" smtClean="0">
              <a:latin typeface="Comic Sans MS" pitchFamily="66" charset="0"/>
            </a:endParaRPr>
          </a:p>
          <a:p>
            <a:endParaRPr lang="en-IN" sz="2800" dirty="0" smtClean="0">
              <a:latin typeface="Comic Sans MS" pitchFamily="66" charset="0"/>
            </a:endParaRPr>
          </a:p>
          <a:p>
            <a:pPr>
              <a:buNone/>
            </a:pPr>
            <a:endParaRPr lang="en-IN" sz="2800" dirty="0">
              <a:latin typeface="Comic Sans MS" pitchFamily="66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800" y="2590800"/>
          <a:ext cx="8069580" cy="2473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0198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IN" sz="2000" b="1" dirty="0" smtClean="0"/>
                        <a:t>No. of Sire</a:t>
                      </a:r>
                      <a:endParaRPr lang="en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b="1" dirty="0" smtClean="0"/>
                        <a:t>S1</a:t>
                      </a:r>
                      <a:endParaRPr lang="en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b="1" dirty="0" smtClean="0"/>
                        <a:t>S2</a:t>
                      </a:r>
                      <a:endParaRPr lang="en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b="1" dirty="0" smtClean="0"/>
                        <a:t>S3</a:t>
                      </a:r>
                      <a:endParaRPr lang="en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2000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sz="2000" b="1" dirty="0" smtClean="0"/>
                        <a:t>No. of Dam / sire</a:t>
                      </a:r>
                      <a:endParaRPr lang="en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b="1" dirty="0" smtClean="0"/>
                        <a:t>D1</a:t>
                      </a:r>
                      <a:endParaRPr lang="en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b="1" dirty="0" smtClean="0"/>
                        <a:t>D2</a:t>
                      </a:r>
                      <a:endParaRPr lang="en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b="1" dirty="0" smtClean="0"/>
                        <a:t>D3</a:t>
                      </a:r>
                      <a:endParaRPr lang="en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b="1" dirty="0" smtClean="0"/>
                        <a:t>D4</a:t>
                      </a:r>
                      <a:endParaRPr lang="en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b="1" dirty="0" smtClean="0"/>
                        <a:t>D5</a:t>
                      </a:r>
                      <a:endParaRPr lang="en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b="1" dirty="0" smtClean="0"/>
                        <a:t>D6</a:t>
                      </a:r>
                      <a:endParaRPr lang="en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b="1" dirty="0" smtClean="0"/>
                        <a:t>D7</a:t>
                      </a:r>
                      <a:endParaRPr lang="en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b="1" dirty="0" smtClean="0"/>
                        <a:t>D8</a:t>
                      </a:r>
                      <a:endParaRPr lang="en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b="1" dirty="0" smtClean="0"/>
                        <a:t>D9</a:t>
                      </a:r>
                      <a:endParaRPr lang="en-IN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sz="2000" b="1" dirty="0" smtClean="0"/>
                        <a:t>No. of daughters /dam</a:t>
                      </a:r>
                      <a:endParaRPr lang="en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b="1" dirty="0" smtClean="0"/>
                        <a:t>k</a:t>
                      </a:r>
                      <a:endParaRPr lang="en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b="1" dirty="0" smtClean="0"/>
                        <a:t>k</a:t>
                      </a:r>
                      <a:endParaRPr lang="en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b="1" dirty="0" smtClean="0"/>
                        <a:t>k</a:t>
                      </a:r>
                      <a:endParaRPr lang="en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b="1" dirty="0" smtClean="0"/>
                        <a:t>k</a:t>
                      </a:r>
                      <a:endParaRPr lang="en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b="1" dirty="0" smtClean="0"/>
                        <a:t>k</a:t>
                      </a:r>
                      <a:endParaRPr lang="en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b="1" dirty="0" smtClean="0"/>
                        <a:t>k</a:t>
                      </a:r>
                      <a:endParaRPr lang="en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b="1" dirty="0" smtClean="0"/>
                        <a:t>k</a:t>
                      </a:r>
                      <a:endParaRPr lang="en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b="1" dirty="0" smtClean="0"/>
                        <a:t>k</a:t>
                      </a:r>
                      <a:endParaRPr lang="en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b="1" dirty="0" smtClean="0"/>
                        <a:t>k</a:t>
                      </a:r>
                      <a:endParaRPr lang="en-IN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8610600" cy="6324600"/>
          </a:xfrm>
        </p:spPr>
        <p:txBody>
          <a:bodyPr>
            <a:normAutofit/>
          </a:bodyPr>
          <a:lstStyle/>
          <a:p>
            <a:r>
              <a:rPr lang="en-IN" sz="2800" b="1" dirty="0" smtClean="0">
                <a:latin typeface="Comic Sans MS" pitchFamily="66" charset="0"/>
              </a:rPr>
              <a:t>Skeleton of </a:t>
            </a:r>
            <a:r>
              <a:rPr lang="en-IN" sz="2800" b="1" dirty="0" smtClean="0">
                <a:solidFill>
                  <a:srgbClr val="FF0000"/>
                </a:solidFill>
                <a:latin typeface="Comic Sans MS" pitchFamily="66" charset="0"/>
              </a:rPr>
              <a:t>ANOVA</a:t>
            </a:r>
            <a:r>
              <a:rPr lang="en-IN" sz="2800" b="1" dirty="0" smtClean="0">
                <a:latin typeface="Comic Sans MS" pitchFamily="66" charset="0"/>
              </a:rPr>
              <a:t> for </a:t>
            </a:r>
            <a:r>
              <a:rPr lang="en-IN" sz="2800" b="1" dirty="0" smtClean="0">
                <a:solidFill>
                  <a:srgbClr val="FF0000"/>
                </a:solidFill>
                <a:latin typeface="Comic Sans MS" pitchFamily="66" charset="0"/>
              </a:rPr>
              <a:t>HS &amp; FS Family</a:t>
            </a:r>
            <a:r>
              <a:rPr lang="en-IN" sz="2800" b="1" dirty="0" smtClean="0">
                <a:latin typeface="Comic Sans MS" pitchFamily="66" charset="0"/>
              </a:rPr>
              <a:t>:</a:t>
            </a:r>
            <a:endParaRPr lang="en-IN" b="1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IN" dirty="0" smtClean="0">
                <a:latin typeface="Comic Sans MS" pitchFamily="66" charset="0"/>
              </a:rPr>
              <a:t>	</a:t>
            </a:r>
          </a:p>
          <a:p>
            <a:pPr>
              <a:buNone/>
            </a:pPr>
            <a:endParaRPr lang="en-IN" dirty="0" smtClean="0">
              <a:latin typeface="Comic Sans MS" pitchFamily="66" charset="0"/>
            </a:endParaRPr>
          </a:p>
          <a:p>
            <a:pPr>
              <a:buNone/>
            </a:pPr>
            <a:endParaRPr lang="en-IN" dirty="0" smtClean="0">
              <a:latin typeface="Comic Sans MS" pitchFamily="66" charset="0"/>
            </a:endParaRPr>
          </a:p>
          <a:p>
            <a:pPr>
              <a:buNone/>
            </a:pPr>
            <a:endParaRPr lang="en-IN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IN" dirty="0" smtClean="0">
                <a:latin typeface="Comic Sans MS" pitchFamily="66" charset="0"/>
              </a:rPr>
              <a:t>	</a:t>
            </a:r>
          </a:p>
          <a:p>
            <a:pPr>
              <a:buNone/>
            </a:pPr>
            <a:r>
              <a:rPr lang="en-IN" dirty="0" smtClean="0">
                <a:latin typeface="Comic Sans MS" pitchFamily="66" charset="0"/>
              </a:rPr>
              <a:t>	</a:t>
            </a:r>
          </a:p>
          <a:p>
            <a:pPr>
              <a:buNone/>
            </a:pPr>
            <a:r>
              <a:rPr lang="en-IN" dirty="0" smtClean="0">
                <a:latin typeface="Comic Sans MS" pitchFamily="66" charset="0"/>
              </a:rPr>
              <a:t>	</a:t>
            </a:r>
          </a:p>
          <a:p>
            <a:pPr>
              <a:buNone/>
            </a:pPr>
            <a:r>
              <a:rPr lang="en-IN" sz="2800" dirty="0" smtClean="0">
                <a:latin typeface="Comic Sans MS" pitchFamily="66" charset="0"/>
              </a:rPr>
              <a:t>	s = number of sires</a:t>
            </a:r>
          </a:p>
          <a:p>
            <a:pPr>
              <a:buNone/>
            </a:pPr>
            <a:r>
              <a:rPr lang="en-IN" sz="2800" dirty="0" smtClean="0">
                <a:latin typeface="Comic Sans MS" pitchFamily="66" charset="0"/>
              </a:rPr>
              <a:t>	d = number of dams per sire</a:t>
            </a:r>
          </a:p>
          <a:p>
            <a:pPr>
              <a:buNone/>
            </a:pPr>
            <a:r>
              <a:rPr lang="en-IN" sz="2800" dirty="0" smtClean="0">
                <a:latin typeface="Comic Sans MS" pitchFamily="66" charset="0"/>
              </a:rPr>
              <a:t>	k = number of progeny per dam</a:t>
            </a:r>
            <a:endParaRPr lang="en-IN" dirty="0" smtClean="0">
              <a:latin typeface="Comic Sans MS" pitchFamily="66" charset="0"/>
            </a:endParaRPr>
          </a:p>
          <a:p>
            <a:pPr>
              <a:buNone/>
            </a:pPr>
            <a:endParaRPr lang="en-IN" dirty="0">
              <a:latin typeface="Comic Sans MS" pitchFamily="66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990600"/>
          <a:ext cx="8382001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378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149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58800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>
                          <a:latin typeface="Comic Sans MS" pitchFamily="66" charset="0"/>
                        </a:rPr>
                        <a:t>Source of variation</a:t>
                      </a:r>
                      <a:endParaRPr lang="en-IN" sz="2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err="1" smtClean="0">
                          <a:latin typeface="Comic Sans MS" pitchFamily="66" charset="0"/>
                        </a:rPr>
                        <a:t>d.f</a:t>
                      </a:r>
                      <a:r>
                        <a:rPr lang="en-IN" sz="2400" dirty="0" smtClean="0">
                          <a:latin typeface="Comic Sans MS" pitchFamily="66" charset="0"/>
                        </a:rPr>
                        <a:t>.</a:t>
                      </a:r>
                      <a:endParaRPr lang="en-IN" sz="2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>
                          <a:latin typeface="Comic Sans MS" pitchFamily="66" charset="0"/>
                        </a:rPr>
                        <a:t>Sum of Squares</a:t>
                      </a:r>
                      <a:endParaRPr lang="en-IN" sz="2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>
                          <a:latin typeface="Comic Sans MS" pitchFamily="66" charset="0"/>
                        </a:rPr>
                        <a:t>Means Squares</a:t>
                      </a:r>
                      <a:endParaRPr lang="en-IN" sz="2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>
                          <a:latin typeface="Comic Sans MS" pitchFamily="66" charset="0"/>
                        </a:rPr>
                        <a:t>Composition of MS</a:t>
                      </a:r>
                      <a:endParaRPr lang="en-IN" sz="2400" dirty="0">
                        <a:latin typeface="Comic Sans MS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8800"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smtClean="0">
                          <a:latin typeface="Comic Sans MS" pitchFamily="66" charset="0"/>
                        </a:rPr>
                        <a:t>Between sire</a:t>
                      </a:r>
                      <a:endParaRPr lang="en-IN" sz="2400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smtClean="0"/>
                        <a:t>s - 1</a:t>
                      </a:r>
                      <a:endParaRPr lang="en-IN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baseline="-25000" dirty="0" smtClean="0"/>
                        <a:t> </a:t>
                      </a:r>
                      <a:r>
                        <a:rPr lang="en-IN" sz="2400" b="1" baseline="0" dirty="0" smtClean="0"/>
                        <a:t> SS</a:t>
                      </a:r>
                      <a:r>
                        <a:rPr lang="en-IN" sz="2400" b="1" baseline="-25000" dirty="0" smtClean="0"/>
                        <a:t>S</a:t>
                      </a:r>
                      <a:endParaRPr lang="en-IN" sz="2400" b="1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smtClean="0"/>
                        <a:t>MS </a:t>
                      </a:r>
                      <a:r>
                        <a:rPr lang="en-IN" sz="2400" b="1" baseline="-25000" dirty="0" smtClean="0"/>
                        <a:t>S</a:t>
                      </a:r>
                      <a:endParaRPr lang="en-IN" sz="2400" b="1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smtClean="0"/>
                        <a:t>6</a:t>
                      </a:r>
                      <a:r>
                        <a:rPr lang="en-IN" sz="2400" b="1" baseline="30000" dirty="0" smtClean="0"/>
                        <a:t>2</a:t>
                      </a:r>
                      <a:r>
                        <a:rPr lang="en-IN" sz="2400" b="1" dirty="0" smtClean="0"/>
                        <a:t>w + k6</a:t>
                      </a:r>
                      <a:r>
                        <a:rPr lang="en-IN" sz="2400" b="1" baseline="30000" dirty="0" smtClean="0"/>
                        <a:t>2</a:t>
                      </a:r>
                      <a:r>
                        <a:rPr lang="en-IN" sz="2400" b="1" baseline="0" dirty="0" smtClean="0"/>
                        <a:t>D + dk6</a:t>
                      </a:r>
                      <a:r>
                        <a:rPr lang="en-IN" sz="2400" b="1" baseline="30000" dirty="0" smtClean="0"/>
                        <a:t>2</a:t>
                      </a:r>
                      <a:r>
                        <a:rPr lang="en-IN" sz="2400" b="1" baseline="0" dirty="0" smtClean="0"/>
                        <a:t>S</a:t>
                      </a:r>
                      <a:endParaRPr lang="en-IN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8800"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smtClean="0">
                          <a:latin typeface="Comic Sans MS" pitchFamily="66" charset="0"/>
                        </a:rPr>
                        <a:t>Between dams within sires</a:t>
                      </a:r>
                      <a:endParaRPr lang="en-IN" sz="2400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smtClean="0"/>
                        <a:t>s(d – 1)</a:t>
                      </a:r>
                      <a:endParaRPr lang="en-IN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baseline="-25000" dirty="0" smtClean="0"/>
                        <a:t> </a:t>
                      </a:r>
                      <a:r>
                        <a:rPr lang="en-IN" sz="2400" b="1" baseline="0" dirty="0" smtClean="0"/>
                        <a:t> SS</a:t>
                      </a:r>
                      <a:r>
                        <a:rPr lang="en-IN" sz="2400" b="1" baseline="-25000" dirty="0" smtClean="0"/>
                        <a:t>D</a:t>
                      </a:r>
                      <a:endParaRPr lang="en-IN" sz="2400" b="1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smtClean="0"/>
                        <a:t>MS</a:t>
                      </a:r>
                      <a:r>
                        <a:rPr lang="en-IN" sz="2400" b="1" baseline="-25000" dirty="0" smtClean="0"/>
                        <a:t>D</a:t>
                      </a:r>
                      <a:endParaRPr lang="en-IN" sz="2400" b="1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400" b="1" dirty="0" smtClean="0"/>
                        <a:t>6</a:t>
                      </a:r>
                      <a:r>
                        <a:rPr lang="en-IN" sz="2400" b="1" baseline="30000" dirty="0" smtClean="0"/>
                        <a:t>2</a:t>
                      </a:r>
                      <a:r>
                        <a:rPr lang="en-IN" sz="2400" b="1" dirty="0" smtClean="0"/>
                        <a:t>w + k6</a:t>
                      </a:r>
                      <a:r>
                        <a:rPr lang="en-IN" sz="2400" b="1" baseline="30000" dirty="0" smtClean="0"/>
                        <a:t>2</a:t>
                      </a:r>
                      <a:r>
                        <a:rPr lang="en-IN" sz="2400" b="1" baseline="0" dirty="0" smtClean="0"/>
                        <a:t>D</a:t>
                      </a:r>
                      <a:endParaRPr lang="en-IN" sz="2400" b="1" dirty="0" smtClean="0"/>
                    </a:p>
                    <a:p>
                      <a:pPr algn="ctr"/>
                      <a:endParaRPr lang="en-IN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8800">
                <a:tc>
                  <a:txBody>
                    <a:bodyPr/>
                    <a:lstStyle/>
                    <a:p>
                      <a:pPr algn="ctr"/>
                      <a:r>
                        <a:rPr lang="en-IN" sz="2400" b="1" baseline="0" dirty="0" smtClean="0">
                          <a:latin typeface="Comic Sans MS" pitchFamily="66" charset="0"/>
                        </a:rPr>
                        <a:t>within progeny</a:t>
                      </a:r>
                      <a:endParaRPr lang="en-IN" sz="2400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err="1" smtClean="0"/>
                        <a:t>sd</a:t>
                      </a:r>
                      <a:r>
                        <a:rPr lang="en-IN" sz="2400" b="1" dirty="0" smtClean="0"/>
                        <a:t>(k</a:t>
                      </a:r>
                      <a:r>
                        <a:rPr lang="en-IN" sz="2400" b="1" baseline="0" dirty="0" smtClean="0"/>
                        <a:t> – 1)</a:t>
                      </a:r>
                      <a:endParaRPr lang="en-IN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smtClean="0"/>
                        <a:t>SS</a:t>
                      </a:r>
                      <a:r>
                        <a:rPr lang="en-IN" sz="2400" b="1" baseline="-25000" dirty="0" smtClean="0"/>
                        <a:t>W</a:t>
                      </a:r>
                      <a:endParaRPr lang="en-IN" sz="2400" b="1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err="1" smtClean="0"/>
                        <a:t>MSw</a:t>
                      </a:r>
                      <a:endParaRPr lang="en-IN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smtClean="0"/>
                        <a:t>6</a:t>
                      </a:r>
                      <a:r>
                        <a:rPr lang="en-IN" sz="2400" b="1" baseline="30000" dirty="0" smtClean="0"/>
                        <a:t>2</a:t>
                      </a:r>
                      <a:r>
                        <a:rPr lang="en-IN" sz="2400" b="1" dirty="0" smtClean="0"/>
                        <a:t>W</a:t>
                      </a:r>
                      <a:endParaRPr lang="en-IN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8458200" cy="5821363"/>
          </a:xfrm>
        </p:spPr>
        <p:txBody>
          <a:bodyPr>
            <a:normAutofit/>
          </a:bodyPr>
          <a:lstStyle/>
          <a:p>
            <a:r>
              <a:rPr lang="en-IN" b="1" dirty="0" smtClean="0">
                <a:solidFill>
                  <a:srgbClr val="FF0000"/>
                </a:solidFill>
              </a:rPr>
              <a:t>MS</a:t>
            </a:r>
            <a:r>
              <a:rPr lang="en-IN" b="1" baseline="-25000" dirty="0" smtClean="0">
                <a:solidFill>
                  <a:srgbClr val="FF0000"/>
                </a:solidFill>
              </a:rPr>
              <a:t>W</a:t>
            </a:r>
            <a:r>
              <a:rPr lang="en-IN" b="1" dirty="0" smtClean="0">
                <a:solidFill>
                  <a:srgbClr val="FF0000"/>
                </a:solidFill>
              </a:rPr>
              <a:t> = </a:t>
            </a:r>
            <a:r>
              <a:rPr lang="en-IN" b="1" dirty="0" smtClean="0">
                <a:solidFill>
                  <a:srgbClr val="FF0000"/>
                </a:solidFill>
              </a:rPr>
              <a:t>6</a:t>
            </a:r>
            <a:r>
              <a:rPr lang="en-IN" b="1" baseline="30000" dirty="0" smtClean="0">
                <a:solidFill>
                  <a:srgbClr val="FF0000"/>
                </a:solidFill>
              </a:rPr>
              <a:t>2</a:t>
            </a:r>
            <a:r>
              <a:rPr lang="en-IN" b="1" dirty="0" smtClean="0">
                <a:solidFill>
                  <a:srgbClr val="FF0000"/>
                </a:solidFill>
              </a:rPr>
              <a:t>w</a:t>
            </a:r>
          </a:p>
          <a:p>
            <a:r>
              <a:rPr lang="en-GB" b="1" dirty="0" smtClean="0">
                <a:solidFill>
                  <a:srgbClr val="7030A0"/>
                </a:solidFill>
              </a:rPr>
              <a:t>MS</a:t>
            </a:r>
            <a:r>
              <a:rPr lang="en-GB" b="1" baseline="-25000" dirty="0" smtClean="0">
                <a:solidFill>
                  <a:srgbClr val="7030A0"/>
                </a:solidFill>
              </a:rPr>
              <a:t>D</a:t>
            </a:r>
            <a:r>
              <a:rPr lang="en-GB" b="1" dirty="0" smtClean="0">
                <a:solidFill>
                  <a:srgbClr val="7030A0"/>
                </a:solidFill>
              </a:rPr>
              <a:t> = </a:t>
            </a:r>
            <a:r>
              <a:rPr lang="en-IN" dirty="0"/>
              <a:t>6</a:t>
            </a:r>
            <a:r>
              <a:rPr lang="en-IN" baseline="30000" dirty="0"/>
              <a:t>2</a:t>
            </a:r>
            <a:r>
              <a:rPr lang="en-IN" dirty="0"/>
              <a:t>w + k6</a:t>
            </a:r>
            <a:r>
              <a:rPr lang="en-IN" baseline="30000" dirty="0"/>
              <a:t>2</a:t>
            </a:r>
            <a:r>
              <a:rPr lang="en-IN" dirty="0"/>
              <a:t>D</a:t>
            </a:r>
            <a:endParaRPr lang="en-IN" b="1" dirty="0" smtClean="0">
              <a:solidFill>
                <a:srgbClr val="7030A0"/>
              </a:solidFill>
            </a:endParaRPr>
          </a:p>
          <a:p>
            <a:r>
              <a:rPr lang="en-IN" dirty="0" smtClean="0"/>
              <a:t>MS</a:t>
            </a:r>
            <a:r>
              <a:rPr lang="en-IN" baseline="-25000" dirty="0" smtClean="0"/>
              <a:t>D</a:t>
            </a:r>
            <a:r>
              <a:rPr lang="en-IN" dirty="0" smtClean="0"/>
              <a:t> – MS</a:t>
            </a:r>
            <a:r>
              <a:rPr lang="en-IN" baseline="-25000" dirty="0" smtClean="0"/>
              <a:t>W</a:t>
            </a:r>
            <a:r>
              <a:rPr lang="en-IN" dirty="0" smtClean="0"/>
              <a:t> = [6</a:t>
            </a:r>
            <a:r>
              <a:rPr lang="en-IN" baseline="30000" dirty="0" smtClean="0"/>
              <a:t>2</a:t>
            </a:r>
            <a:r>
              <a:rPr lang="en-IN" dirty="0" smtClean="0"/>
              <a:t>w + k6</a:t>
            </a:r>
            <a:r>
              <a:rPr lang="en-IN" baseline="30000" dirty="0" smtClean="0"/>
              <a:t>2</a:t>
            </a:r>
            <a:r>
              <a:rPr lang="en-IN" dirty="0" smtClean="0"/>
              <a:t>D] - </a:t>
            </a:r>
            <a:r>
              <a:rPr lang="en-IN" dirty="0" smtClean="0"/>
              <a:t>6</a:t>
            </a:r>
            <a:r>
              <a:rPr lang="en-IN" baseline="30000" dirty="0" smtClean="0"/>
              <a:t>2</a:t>
            </a:r>
            <a:r>
              <a:rPr lang="en-IN" dirty="0" smtClean="0"/>
              <a:t>w = k6</a:t>
            </a:r>
            <a:r>
              <a:rPr lang="en-IN" baseline="30000" dirty="0" smtClean="0"/>
              <a:t>2</a:t>
            </a:r>
            <a:r>
              <a:rPr lang="en-IN" baseline="-25000" dirty="0" smtClean="0"/>
              <a:t>D</a:t>
            </a:r>
            <a:endParaRPr lang="en-IN" baseline="-25000" dirty="0" smtClean="0"/>
          </a:p>
          <a:p>
            <a:r>
              <a:rPr lang="en-IN" b="1" dirty="0" smtClean="0">
                <a:solidFill>
                  <a:srgbClr val="FF0000"/>
                </a:solidFill>
              </a:rPr>
              <a:t>6</a:t>
            </a:r>
            <a:r>
              <a:rPr lang="en-IN" b="1" baseline="30000" dirty="0" smtClean="0">
                <a:solidFill>
                  <a:srgbClr val="FF0000"/>
                </a:solidFill>
              </a:rPr>
              <a:t>2 </a:t>
            </a:r>
            <a:r>
              <a:rPr lang="en-IN" b="1" baseline="-25000" dirty="0" smtClean="0">
                <a:solidFill>
                  <a:srgbClr val="FF0000"/>
                </a:solidFill>
              </a:rPr>
              <a:t>D</a:t>
            </a:r>
            <a:r>
              <a:rPr lang="en-IN" b="1" dirty="0" smtClean="0">
                <a:solidFill>
                  <a:srgbClr val="FF0000"/>
                </a:solidFill>
              </a:rPr>
              <a:t> = 1/k(MS</a:t>
            </a:r>
            <a:r>
              <a:rPr lang="en-IN" b="1" baseline="-25000" dirty="0" smtClean="0">
                <a:solidFill>
                  <a:srgbClr val="FF0000"/>
                </a:solidFill>
              </a:rPr>
              <a:t>D</a:t>
            </a:r>
            <a:r>
              <a:rPr lang="en-IN" b="1" dirty="0" smtClean="0">
                <a:solidFill>
                  <a:srgbClr val="FF0000"/>
                </a:solidFill>
              </a:rPr>
              <a:t> – MS</a:t>
            </a:r>
            <a:r>
              <a:rPr lang="en-IN" b="1" baseline="-25000" dirty="0" smtClean="0">
                <a:solidFill>
                  <a:srgbClr val="FF0000"/>
                </a:solidFill>
              </a:rPr>
              <a:t>W</a:t>
            </a:r>
            <a:r>
              <a:rPr lang="en-IN" b="1" dirty="0" smtClean="0">
                <a:solidFill>
                  <a:srgbClr val="FF0000"/>
                </a:solidFill>
              </a:rPr>
              <a:t>)</a:t>
            </a:r>
          </a:p>
          <a:p>
            <a:r>
              <a:rPr lang="en-GB" b="1" dirty="0" smtClean="0"/>
              <a:t>MS</a:t>
            </a:r>
            <a:r>
              <a:rPr lang="en-GB" b="1" baseline="-25000" dirty="0" smtClean="0"/>
              <a:t>S</a:t>
            </a:r>
            <a:r>
              <a:rPr lang="en-GB" b="1" dirty="0" smtClean="0">
                <a:solidFill>
                  <a:srgbClr val="FF0000"/>
                </a:solidFill>
              </a:rPr>
              <a:t> = </a:t>
            </a:r>
            <a:r>
              <a:rPr lang="en-IN" dirty="0"/>
              <a:t>6</a:t>
            </a:r>
            <a:r>
              <a:rPr lang="en-IN" baseline="30000" dirty="0"/>
              <a:t>2</a:t>
            </a:r>
            <a:r>
              <a:rPr lang="en-IN" dirty="0"/>
              <a:t>w + k6</a:t>
            </a:r>
            <a:r>
              <a:rPr lang="en-IN" baseline="30000" dirty="0"/>
              <a:t>2</a:t>
            </a:r>
            <a:r>
              <a:rPr lang="en-IN" baseline="-25000" dirty="0"/>
              <a:t>D</a:t>
            </a:r>
            <a:r>
              <a:rPr lang="en-IN" dirty="0"/>
              <a:t> + dk6</a:t>
            </a:r>
            <a:r>
              <a:rPr lang="en-IN" baseline="30000" dirty="0"/>
              <a:t>2</a:t>
            </a:r>
            <a:r>
              <a:rPr lang="en-IN" baseline="-25000" dirty="0"/>
              <a:t>S</a:t>
            </a:r>
            <a:endParaRPr lang="en-IN" b="1" baseline="-25000" dirty="0" smtClean="0">
              <a:solidFill>
                <a:srgbClr val="FF0000"/>
              </a:solidFill>
            </a:endParaRPr>
          </a:p>
          <a:p>
            <a:r>
              <a:rPr lang="en-IN" dirty="0" smtClean="0"/>
              <a:t>MS</a:t>
            </a:r>
            <a:r>
              <a:rPr lang="en-IN" baseline="-25000" dirty="0" smtClean="0"/>
              <a:t>S</a:t>
            </a:r>
            <a:r>
              <a:rPr lang="en-IN" dirty="0" smtClean="0"/>
              <a:t> – MS</a:t>
            </a:r>
            <a:r>
              <a:rPr lang="en-IN" baseline="-25000" dirty="0" smtClean="0"/>
              <a:t>D</a:t>
            </a:r>
            <a:r>
              <a:rPr lang="en-IN" dirty="0" smtClean="0"/>
              <a:t> = [6</a:t>
            </a:r>
            <a:r>
              <a:rPr lang="en-IN" baseline="30000" dirty="0" smtClean="0"/>
              <a:t>2</a:t>
            </a:r>
            <a:r>
              <a:rPr lang="en-IN" dirty="0" smtClean="0"/>
              <a:t>w + k6</a:t>
            </a:r>
            <a:r>
              <a:rPr lang="en-IN" baseline="30000" dirty="0" smtClean="0"/>
              <a:t>2</a:t>
            </a:r>
            <a:r>
              <a:rPr lang="en-IN" baseline="-25000" dirty="0" smtClean="0"/>
              <a:t>D</a:t>
            </a:r>
            <a:r>
              <a:rPr lang="en-IN" dirty="0" smtClean="0"/>
              <a:t> + dk6</a:t>
            </a:r>
            <a:r>
              <a:rPr lang="en-IN" baseline="30000" dirty="0" smtClean="0"/>
              <a:t>2</a:t>
            </a:r>
            <a:r>
              <a:rPr lang="en-IN" baseline="-25000" dirty="0" smtClean="0"/>
              <a:t>S</a:t>
            </a:r>
            <a:r>
              <a:rPr lang="en-IN" dirty="0" smtClean="0"/>
              <a:t>] – [6</a:t>
            </a:r>
            <a:r>
              <a:rPr lang="en-IN" baseline="30000" dirty="0" smtClean="0"/>
              <a:t>2</a:t>
            </a:r>
            <a:r>
              <a:rPr lang="en-IN" dirty="0" smtClean="0"/>
              <a:t>w </a:t>
            </a:r>
            <a:r>
              <a:rPr lang="en-IN" dirty="0" smtClean="0"/>
              <a:t>+k6</a:t>
            </a:r>
            <a:r>
              <a:rPr lang="en-IN" baseline="30000" dirty="0" smtClean="0"/>
              <a:t>2</a:t>
            </a:r>
            <a:r>
              <a:rPr lang="en-IN" baseline="-25000" dirty="0" smtClean="0"/>
              <a:t>D</a:t>
            </a:r>
            <a:r>
              <a:rPr lang="en-IN" dirty="0" smtClean="0"/>
              <a:t>]</a:t>
            </a:r>
          </a:p>
          <a:p>
            <a:pPr>
              <a:buNone/>
            </a:pPr>
            <a:r>
              <a:rPr lang="en-IN" dirty="0" smtClean="0"/>
              <a:t>			    = dk6</a:t>
            </a:r>
            <a:r>
              <a:rPr lang="en-IN" baseline="30000" dirty="0" smtClean="0"/>
              <a:t>2</a:t>
            </a:r>
            <a:r>
              <a:rPr lang="en-IN" baseline="-25000" dirty="0" smtClean="0"/>
              <a:t>S</a:t>
            </a:r>
            <a:r>
              <a:rPr lang="en-IN" dirty="0" smtClean="0"/>
              <a:t>	</a:t>
            </a:r>
          </a:p>
          <a:p>
            <a:r>
              <a:rPr lang="en-IN" b="1" dirty="0" smtClean="0">
                <a:solidFill>
                  <a:srgbClr val="FF0000"/>
                </a:solidFill>
              </a:rPr>
              <a:t>6</a:t>
            </a:r>
            <a:r>
              <a:rPr lang="en-IN" b="1" baseline="30000" dirty="0" smtClean="0">
                <a:solidFill>
                  <a:srgbClr val="FF0000"/>
                </a:solidFill>
              </a:rPr>
              <a:t>2</a:t>
            </a:r>
            <a:r>
              <a:rPr lang="en-IN" b="1" baseline="-25000" dirty="0" smtClean="0">
                <a:solidFill>
                  <a:srgbClr val="FF0000"/>
                </a:solidFill>
              </a:rPr>
              <a:t>S</a:t>
            </a:r>
            <a:r>
              <a:rPr lang="en-IN" b="1" dirty="0" smtClean="0">
                <a:solidFill>
                  <a:srgbClr val="FF0000"/>
                </a:solidFill>
              </a:rPr>
              <a:t> = 1/</a:t>
            </a:r>
            <a:r>
              <a:rPr lang="en-IN" b="1" dirty="0" err="1" smtClean="0">
                <a:solidFill>
                  <a:srgbClr val="FF0000"/>
                </a:solidFill>
              </a:rPr>
              <a:t>dk</a:t>
            </a:r>
            <a:r>
              <a:rPr lang="en-IN" b="1" dirty="0" smtClean="0">
                <a:solidFill>
                  <a:srgbClr val="FF0000"/>
                </a:solidFill>
              </a:rPr>
              <a:t>(MS</a:t>
            </a:r>
            <a:r>
              <a:rPr lang="en-IN" b="1" baseline="-25000" dirty="0" smtClean="0">
                <a:solidFill>
                  <a:srgbClr val="FF0000"/>
                </a:solidFill>
              </a:rPr>
              <a:t>S</a:t>
            </a:r>
            <a:r>
              <a:rPr lang="en-IN" b="1" dirty="0" smtClean="0">
                <a:solidFill>
                  <a:srgbClr val="FF0000"/>
                </a:solidFill>
              </a:rPr>
              <a:t> – MS</a:t>
            </a:r>
            <a:r>
              <a:rPr lang="en-IN" b="1" baseline="-25000" dirty="0" smtClean="0">
                <a:solidFill>
                  <a:srgbClr val="FF0000"/>
                </a:solidFill>
              </a:rPr>
              <a:t>D</a:t>
            </a:r>
            <a:r>
              <a:rPr lang="en-IN" b="1" dirty="0" smtClean="0">
                <a:solidFill>
                  <a:srgbClr val="FF0000"/>
                </a:solidFill>
              </a:rPr>
              <a:t>)</a:t>
            </a:r>
            <a:endParaRPr lang="en-IN" b="1" baseline="-25000" dirty="0" smtClean="0">
              <a:solidFill>
                <a:srgbClr val="FF0000"/>
              </a:solidFill>
            </a:endParaRPr>
          </a:p>
          <a:p>
            <a:endParaRPr lang="en-IN" b="1" baseline="-25000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IN" dirty="0" smtClean="0"/>
              <a:t>Thus,</a:t>
            </a:r>
          </a:p>
          <a:p>
            <a:pPr>
              <a:buNone/>
            </a:pPr>
            <a:r>
              <a:rPr lang="en-IN" dirty="0" smtClean="0"/>
              <a:t>		 </a:t>
            </a:r>
            <a:r>
              <a:rPr lang="en-IN" b="1" dirty="0" smtClean="0">
                <a:solidFill>
                  <a:srgbClr val="7030A0"/>
                </a:solidFill>
              </a:rPr>
              <a:t>6</a:t>
            </a:r>
            <a:r>
              <a:rPr lang="en-IN" b="1" baseline="30000" dirty="0" smtClean="0">
                <a:solidFill>
                  <a:srgbClr val="7030A0"/>
                </a:solidFill>
              </a:rPr>
              <a:t>2</a:t>
            </a:r>
            <a:r>
              <a:rPr lang="en-IN" b="1" dirty="0" smtClean="0">
                <a:solidFill>
                  <a:srgbClr val="7030A0"/>
                </a:solidFill>
              </a:rPr>
              <a:t>w = MS</a:t>
            </a:r>
            <a:r>
              <a:rPr lang="en-IN" b="1" baseline="-25000" dirty="0" smtClean="0">
                <a:solidFill>
                  <a:srgbClr val="7030A0"/>
                </a:solidFill>
              </a:rPr>
              <a:t>W</a:t>
            </a:r>
            <a:r>
              <a:rPr lang="en-IN" b="1" dirty="0" smtClean="0">
                <a:solidFill>
                  <a:srgbClr val="7030A0"/>
                </a:solidFill>
              </a:rPr>
              <a:t> </a:t>
            </a:r>
          </a:p>
          <a:p>
            <a:pPr>
              <a:buNone/>
            </a:pPr>
            <a:r>
              <a:rPr lang="en-IN" dirty="0" smtClean="0"/>
              <a:t> 		</a:t>
            </a:r>
            <a:r>
              <a:rPr lang="en-IN" b="1" dirty="0" smtClean="0"/>
              <a:t> </a:t>
            </a:r>
            <a:r>
              <a:rPr lang="en-IN" b="1" dirty="0" smtClean="0">
                <a:solidFill>
                  <a:srgbClr val="00B0F0"/>
                </a:solidFill>
              </a:rPr>
              <a:t>6</a:t>
            </a:r>
            <a:r>
              <a:rPr lang="en-IN" b="1" baseline="30000" dirty="0" smtClean="0">
                <a:solidFill>
                  <a:srgbClr val="00B0F0"/>
                </a:solidFill>
              </a:rPr>
              <a:t>2 </a:t>
            </a:r>
            <a:r>
              <a:rPr lang="en-IN" b="1" baseline="-25000" dirty="0" smtClean="0">
                <a:solidFill>
                  <a:srgbClr val="00B0F0"/>
                </a:solidFill>
              </a:rPr>
              <a:t>D</a:t>
            </a:r>
            <a:r>
              <a:rPr lang="en-IN" b="1" dirty="0" smtClean="0">
                <a:solidFill>
                  <a:srgbClr val="00B0F0"/>
                </a:solidFill>
              </a:rPr>
              <a:t> = 1/k(MS</a:t>
            </a:r>
            <a:r>
              <a:rPr lang="en-IN" b="1" baseline="-25000" dirty="0" smtClean="0">
                <a:solidFill>
                  <a:srgbClr val="00B0F0"/>
                </a:solidFill>
              </a:rPr>
              <a:t>D</a:t>
            </a:r>
            <a:r>
              <a:rPr lang="en-IN" b="1" dirty="0" smtClean="0">
                <a:solidFill>
                  <a:srgbClr val="00B0F0"/>
                </a:solidFill>
              </a:rPr>
              <a:t> – MS</a:t>
            </a:r>
            <a:r>
              <a:rPr lang="en-IN" b="1" baseline="-25000" dirty="0" smtClean="0">
                <a:solidFill>
                  <a:srgbClr val="00B0F0"/>
                </a:solidFill>
              </a:rPr>
              <a:t>W</a:t>
            </a:r>
            <a:r>
              <a:rPr lang="en-IN" b="1" dirty="0" smtClean="0">
                <a:solidFill>
                  <a:srgbClr val="00B0F0"/>
                </a:solidFill>
              </a:rPr>
              <a:t>)</a:t>
            </a:r>
            <a:r>
              <a:rPr lang="en-IN" dirty="0" smtClean="0"/>
              <a:t> </a:t>
            </a:r>
          </a:p>
          <a:p>
            <a:pPr>
              <a:buNone/>
            </a:pPr>
            <a:r>
              <a:rPr lang="en-IN" dirty="0" smtClean="0"/>
              <a:t>		</a:t>
            </a:r>
            <a:r>
              <a:rPr lang="en-IN" b="1" dirty="0" smtClean="0"/>
              <a:t> </a:t>
            </a:r>
            <a:r>
              <a:rPr lang="en-IN" b="1" dirty="0" smtClean="0">
                <a:solidFill>
                  <a:srgbClr val="00B050"/>
                </a:solidFill>
              </a:rPr>
              <a:t>6</a:t>
            </a:r>
            <a:r>
              <a:rPr lang="en-IN" b="1" baseline="30000" dirty="0" smtClean="0">
                <a:solidFill>
                  <a:srgbClr val="00B050"/>
                </a:solidFill>
              </a:rPr>
              <a:t>2</a:t>
            </a:r>
            <a:r>
              <a:rPr lang="en-IN" b="1" baseline="-25000" dirty="0" smtClean="0">
                <a:solidFill>
                  <a:srgbClr val="00B050"/>
                </a:solidFill>
              </a:rPr>
              <a:t>S</a:t>
            </a:r>
            <a:r>
              <a:rPr lang="en-IN" b="1" dirty="0" smtClean="0">
                <a:solidFill>
                  <a:srgbClr val="00B050"/>
                </a:solidFill>
              </a:rPr>
              <a:t> = 1/</a:t>
            </a:r>
            <a:r>
              <a:rPr lang="en-IN" b="1" dirty="0" err="1" smtClean="0">
                <a:solidFill>
                  <a:srgbClr val="00B050"/>
                </a:solidFill>
              </a:rPr>
              <a:t>dk</a:t>
            </a:r>
            <a:r>
              <a:rPr lang="en-IN" b="1" dirty="0" smtClean="0">
                <a:solidFill>
                  <a:srgbClr val="00B050"/>
                </a:solidFill>
              </a:rPr>
              <a:t>(MS</a:t>
            </a:r>
            <a:r>
              <a:rPr lang="en-IN" b="1" baseline="-25000" dirty="0" smtClean="0">
                <a:solidFill>
                  <a:srgbClr val="00B050"/>
                </a:solidFill>
              </a:rPr>
              <a:t>S</a:t>
            </a:r>
            <a:r>
              <a:rPr lang="en-IN" b="1" dirty="0" smtClean="0">
                <a:solidFill>
                  <a:srgbClr val="00B050"/>
                </a:solidFill>
              </a:rPr>
              <a:t> – MS</a:t>
            </a:r>
            <a:r>
              <a:rPr lang="en-IN" b="1" baseline="-25000" dirty="0" smtClean="0">
                <a:solidFill>
                  <a:srgbClr val="00B050"/>
                </a:solidFill>
              </a:rPr>
              <a:t>D</a:t>
            </a:r>
            <a:r>
              <a:rPr lang="en-IN" b="1" dirty="0" smtClean="0">
                <a:solidFill>
                  <a:srgbClr val="00B050"/>
                </a:solidFill>
              </a:rPr>
              <a:t>) </a:t>
            </a:r>
          </a:p>
          <a:p>
            <a:pPr>
              <a:buNone/>
            </a:pPr>
            <a:endParaRPr lang="en-IN" b="1" dirty="0" smtClean="0"/>
          </a:p>
          <a:p>
            <a:r>
              <a:rPr lang="en-IN" b="1" dirty="0" smtClean="0">
                <a:solidFill>
                  <a:srgbClr val="002060"/>
                </a:solidFill>
              </a:rPr>
              <a:t>6</a:t>
            </a:r>
            <a:r>
              <a:rPr lang="en-IN" b="1" baseline="30000" dirty="0" smtClean="0">
                <a:solidFill>
                  <a:srgbClr val="002060"/>
                </a:solidFill>
              </a:rPr>
              <a:t>2</a:t>
            </a:r>
            <a:r>
              <a:rPr lang="en-IN" b="1" dirty="0" smtClean="0">
                <a:solidFill>
                  <a:srgbClr val="002060"/>
                </a:solidFill>
              </a:rPr>
              <a:t>s = ¼V</a:t>
            </a:r>
            <a:r>
              <a:rPr lang="en-IN" b="1" baseline="-25000" dirty="0" smtClean="0">
                <a:solidFill>
                  <a:srgbClr val="002060"/>
                </a:solidFill>
              </a:rPr>
              <a:t>A</a:t>
            </a:r>
            <a:r>
              <a:rPr lang="en-IN" dirty="0" smtClean="0"/>
              <a:t>   	 or, </a:t>
            </a:r>
            <a:r>
              <a:rPr lang="en-IN" dirty="0" smtClean="0">
                <a:solidFill>
                  <a:srgbClr val="FF0000"/>
                </a:solidFill>
              </a:rPr>
              <a:t>= </a:t>
            </a:r>
            <a:r>
              <a:rPr lang="en-IN" b="1" dirty="0" smtClean="0">
                <a:solidFill>
                  <a:srgbClr val="FF0000"/>
                </a:solidFill>
              </a:rPr>
              <a:t>46</a:t>
            </a:r>
            <a:r>
              <a:rPr lang="en-IN" b="1" baseline="30000" dirty="0" smtClean="0">
                <a:solidFill>
                  <a:srgbClr val="FF0000"/>
                </a:solidFill>
              </a:rPr>
              <a:t>2</a:t>
            </a:r>
            <a:r>
              <a:rPr lang="en-IN" b="1" baseline="-25000" dirty="0" smtClean="0">
                <a:solidFill>
                  <a:srgbClr val="FF0000"/>
                </a:solidFill>
              </a:rPr>
              <a:t>S</a:t>
            </a:r>
            <a:r>
              <a:rPr lang="en-IN" b="1" dirty="0" smtClean="0">
                <a:solidFill>
                  <a:srgbClr val="FF0000"/>
                </a:solidFill>
              </a:rPr>
              <a:t> = V</a:t>
            </a:r>
            <a:r>
              <a:rPr lang="en-IN" b="1" baseline="-25000" dirty="0" smtClean="0">
                <a:solidFill>
                  <a:srgbClr val="FF0000"/>
                </a:solidFill>
              </a:rPr>
              <a:t>A</a:t>
            </a:r>
          </a:p>
          <a:p>
            <a:r>
              <a:rPr lang="en-IN" b="1" dirty="0" smtClean="0">
                <a:solidFill>
                  <a:srgbClr val="FF0000"/>
                </a:solidFill>
              </a:rPr>
              <a:t>6</a:t>
            </a:r>
            <a:r>
              <a:rPr lang="en-IN" b="1" baseline="30000" dirty="0" smtClean="0">
                <a:solidFill>
                  <a:srgbClr val="FF0000"/>
                </a:solidFill>
              </a:rPr>
              <a:t>2</a:t>
            </a:r>
            <a:r>
              <a:rPr lang="en-IN" b="1" baseline="-25000" dirty="0" smtClean="0">
                <a:solidFill>
                  <a:srgbClr val="FF0000"/>
                </a:solidFill>
              </a:rPr>
              <a:t>D </a:t>
            </a:r>
            <a:r>
              <a:rPr lang="en-IN" b="1" dirty="0" smtClean="0">
                <a:solidFill>
                  <a:srgbClr val="FF0000"/>
                </a:solidFill>
              </a:rPr>
              <a:t> = ¼V</a:t>
            </a:r>
            <a:r>
              <a:rPr lang="en-IN" b="1" baseline="-25000" dirty="0" smtClean="0">
                <a:solidFill>
                  <a:srgbClr val="FF0000"/>
                </a:solidFill>
              </a:rPr>
              <a:t>A </a:t>
            </a:r>
            <a:r>
              <a:rPr lang="en-IN" b="1" dirty="0" smtClean="0">
                <a:solidFill>
                  <a:srgbClr val="FF0000"/>
                </a:solidFill>
              </a:rPr>
              <a:t> + ¼V</a:t>
            </a:r>
            <a:r>
              <a:rPr lang="en-IN" b="1" baseline="-25000" dirty="0" smtClean="0">
                <a:solidFill>
                  <a:srgbClr val="FF0000"/>
                </a:solidFill>
              </a:rPr>
              <a:t>D</a:t>
            </a:r>
            <a:r>
              <a:rPr lang="en-IN" b="1" dirty="0" smtClean="0">
                <a:solidFill>
                  <a:srgbClr val="FF0000"/>
                </a:solidFill>
              </a:rPr>
              <a:t> + V</a:t>
            </a:r>
            <a:r>
              <a:rPr lang="en-IN" b="1" baseline="-25000" dirty="0" smtClean="0">
                <a:solidFill>
                  <a:srgbClr val="FF0000"/>
                </a:solidFill>
              </a:rPr>
              <a:t>EC</a:t>
            </a:r>
          </a:p>
          <a:p>
            <a:r>
              <a:rPr lang="en-IN" b="1" baseline="-25000" dirty="0" smtClean="0"/>
              <a:t> </a:t>
            </a:r>
            <a:r>
              <a:rPr lang="en-IN" b="1" dirty="0" smtClean="0"/>
              <a:t> </a:t>
            </a:r>
            <a:r>
              <a:rPr lang="en-IN" b="1" dirty="0" smtClean="0">
                <a:solidFill>
                  <a:srgbClr val="7030A0"/>
                </a:solidFill>
              </a:rPr>
              <a:t>6</a:t>
            </a:r>
            <a:r>
              <a:rPr lang="en-IN" b="1" baseline="30000" dirty="0" smtClean="0">
                <a:solidFill>
                  <a:srgbClr val="7030A0"/>
                </a:solidFill>
              </a:rPr>
              <a:t>2</a:t>
            </a:r>
            <a:r>
              <a:rPr lang="en-IN" b="1" baseline="-25000" dirty="0" smtClean="0">
                <a:solidFill>
                  <a:srgbClr val="7030A0"/>
                </a:solidFill>
              </a:rPr>
              <a:t>W</a:t>
            </a:r>
            <a:r>
              <a:rPr lang="en-IN" b="1" dirty="0" smtClean="0">
                <a:solidFill>
                  <a:srgbClr val="7030A0"/>
                </a:solidFill>
              </a:rPr>
              <a:t> = ½V</a:t>
            </a:r>
            <a:r>
              <a:rPr lang="en-IN" b="1" baseline="-25000" dirty="0" smtClean="0">
                <a:solidFill>
                  <a:srgbClr val="7030A0"/>
                </a:solidFill>
              </a:rPr>
              <a:t>A </a:t>
            </a:r>
            <a:r>
              <a:rPr lang="en-IN" b="1" dirty="0" smtClean="0">
                <a:solidFill>
                  <a:srgbClr val="7030A0"/>
                </a:solidFill>
              </a:rPr>
              <a:t> + ¾V</a:t>
            </a:r>
            <a:r>
              <a:rPr lang="en-IN" b="1" baseline="-25000" dirty="0" smtClean="0">
                <a:solidFill>
                  <a:srgbClr val="7030A0"/>
                </a:solidFill>
              </a:rPr>
              <a:t>D</a:t>
            </a:r>
            <a:r>
              <a:rPr lang="en-IN" b="1" dirty="0" smtClean="0">
                <a:solidFill>
                  <a:srgbClr val="7030A0"/>
                </a:solidFill>
              </a:rPr>
              <a:t> </a:t>
            </a:r>
          </a:p>
          <a:p>
            <a:r>
              <a:rPr lang="en-IN" b="1" baseline="-25000" dirty="0" smtClean="0"/>
              <a:t> </a:t>
            </a:r>
            <a:r>
              <a:rPr lang="en-IN" b="1" dirty="0" smtClean="0">
                <a:solidFill>
                  <a:srgbClr val="002060"/>
                </a:solidFill>
              </a:rPr>
              <a:t>V</a:t>
            </a:r>
            <a:r>
              <a:rPr lang="en-IN" b="1" baseline="-25000" dirty="0" smtClean="0">
                <a:solidFill>
                  <a:srgbClr val="002060"/>
                </a:solidFill>
              </a:rPr>
              <a:t>P</a:t>
            </a:r>
            <a:r>
              <a:rPr lang="en-IN" b="1" dirty="0" smtClean="0">
                <a:solidFill>
                  <a:srgbClr val="002060"/>
                </a:solidFill>
              </a:rPr>
              <a:t> = 6</a:t>
            </a:r>
            <a:r>
              <a:rPr lang="en-IN" b="1" baseline="30000" dirty="0" smtClean="0">
                <a:solidFill>
                  <a:srgbClr val="002060"/>
                </a:solidFill>
              </a:rPr>
              <a:t>2</a:t>
            </a:r>
            <a:r>
              <a:rPr lang="en-IN" b="1" baseline="-25000" dirty="0" smtClean="0">
                <a:solidFill>
                  <a:srgbClr val="002060"/>
                </a:solidFill>
              </a:rPr>
              <a:t>T</a:t>
            </a:r>
            <a:r>
              <a:rPr lang="en-IN" b="1" dirty="0" smtClean="0">
                <a:solidFill>
                  <a:srgbClr val="002060"/>
                </a:solidFill>
              </a:rPr>
              <a:t> = 6</a:t>
            </a:r>
            <a:r>
              <a:rPr lang="en-IN" b="1" baseline="30000" dirty="0" smtClean="0">
                <a:solidFill>
                  <a:srgbClr val="002060"/>
                </a:solidFill>
              </a:rPr>
              <a:t>2</a:t>
            </a:r>
            <a:r>
              <a:rPr lang="en-IN" b="1" baseline="-25000" dirty="0" smtClean="0">
                <a:solidFill>
                  <a:srgbClr val="002060"/>
                </a:solidFill>
              </a:rPr>
              <a:t>S</a:t>
            </a:r>
            <a:r>
              <a:rPr lang="en-IN" b="1" dirty="0" smtClean="0">
                <a:solidFill>
                  <a:srgbClr val="002060"/>
                </a:solidFill>
              </a:rPr>
              <a:t> + 6</a:t>
            </a:r>
            <a:r>
              <a:rPr lang="en-IN" b="1" baseline="30000" dirty="0" smtClean="0">
                <a:solidFill>
                  <a:srgbClr val="002060"/>
                </a:solidFill>
              </a:rPr>
              <a:t>2</a:t>
            </a:r>
            <a:r>
              <a:rPr lang="en-IN" b="1" baseline="-25000" dirty="0" smtClean="0">
                <a:solidFill>
                  <a:srgbClr val="002060"/>
                </a:solidFill>
              </a:rPr>
              <a:t>D</a:t>
            </a:r>
            <a:r>
              <a:rPr lang="en-IN" b="1" dirty="0" smtClean="0">
                <a:solidFill>
                  <a:srgbClr val="002060"/>
                </a:solidFill>
              </a:rPr>
              <a:t> + 6</a:t>
            </a:r>
            <a:r>
              <a:rPr lang="en-IN" b="1" baseline="30000" dirty="0" smtClean="0">
                <a:solidFill>
                  <a:srgbClr val="002060"/>
                </a:solidFill>
              </a:rPr>
              <a:t>2</a:t>
            </a:r>
            <a:r>
              <a:rPr lang="en-IN" b="1" baseline="-25000" dirty="0" smtClean="0">
                <a:solidFill>
                  <a:srgbClr val="002060"/>
                </a:solidFill>
              </a:rPr>
              <a:t>W</a:t>
            </a:r>
            <a:endParaRPr lang="en-IN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1800"/>
              </a:spcAft>
            </a:pPr>
            <a:r>
              <a:rPr lang="en-IN" b="1" dirty="0" smtClean="0">
                <a:solidFill>
                  <a:srgbClr val="002060"/>
                </a:solidFill>
              </a:rPr>
              <a:t>t = 6</a:t>
            </a:r>
            <a:r>
              <a:rPr lang="en-IN" b="1" baseline="30000" dirty="0" smtClean="0">
                <a:solidFill>
                  <a:srgbClr val="002060"/>
                </a:solidFill>
              </a:rPr>
              <a:t>2</a:t>
            </a:r>
            <a:r>
              <a:rPr lang="en-IN" b="1" baseline="-25000" dirty="0" smtClean="0">
                <a:solidFill>
                  <a:srgbClr val="002060"/>
                </a:solidFill>
              </a:rPr>
              <a:t>S</a:t>
            </a:r>
            <a:r>
              <a:rPr lang="en-IN" b="1" dirty="0" smtClean="0">
                <a:solidFill>
                  <a:srgbClr val="002060"/>
                </a:solidFill>
              </a:rPr>
              <a:t> / (6</a:t>
            </a:r>
            <a:r>
              <a:rPr lang="en-IN" b="1" baseline="30000" dirty="0" smtClean="0">
                <a:solidFill>
                  <a:srgbClr val="002060"/>
                </a:solidFill>
              </a:rPr>
              <a:t>2</a:t>
            </a:r>
            <a:r>
              <a:rPr lang="en-IN" b="1" baseline="-25000" dirty="0" smtClean="0">
                <a:solidFill>
                  <a:srgbClr val="002060"/>
                </a:solidFill>
              </a:rPr>
              <a:t>S</a:t>
            </a:r>
            <a:r>
              <a:rPr lang="en-IN" b="1" dirty="0" smtClean="0">
                <a:solidFill>
                  <a:srgbClr val="002060"/>
                </a:solidFill>
              </a:rPr>
              <a:t> + 6</a:t>
            </a:r>
            <a:r>
              <a:rPr lang="en-IN" b="1" baseline="30000" dirty="0" smtClean="0">
                <a:solidFill>
                  <a:srgbClr val="002060"/>
                </a:solidFill>
              </a:rPr>
              <a:t>2</a:t>
            </a:r>
            <a:r>
              <a:rPr lang="en-IN" b="1" baseline="-25000" dirty="0" smtClean="0">
                <a:solidFill>
                  <a:srgbClr val="002060"/>
                </a:solidFill>
              </a:rPr>
              <a:t>W</a:t>
            </a:r>
            <a:r>
              <a:rPr lang="en-IN" b="1" dirty="0" smtClean="0">
                <a:solidFill>
                  <a:srgbClr val="002060"/>
                </a:solidFill>
              </a:rPr>
              <a:t>)</a:t>
            </a:r>
          </a:p>
          <a:p>
            <a:pPr>
              <a:spcBef>
                <a:spcPts val="1200"/>
              </a:spcBef>
              <a:spcAft>
                <a:spcPts val="1800"/>
              </a:spcAft>
            </a:pPr>
            <a:r>
              <a:rPr lang="en-IN" b="1" dirty="0" smtClean="0">
                <a:solidFill>
                  <a:srgbClr val="FF0000"/>
                </a:solidFill>
              </a:rPr>
              <a:t>h</a:t>
            </a:r>
            <a:r>
              <a:rPr lang="en-IN" b="1" baseline="30000" dirty="0" smtClean="0">
                <a:solidFill>
                  <a:srgbClr val="FF0000"/>
                </a:solidFill>
              </a:rPr>
              <a:t>2</a:t>
            </a:r>
            <a:r>
              <a:rPr lang="en-IN" b="1" baseline="-25000" dirty="0" smtClean="0">
                <a:solidFill>
                  <a:srgbClr val="FF0000"/>
                </a:solidFill>
              </a:rPr>
              <a:t>S</a:t>
            </a:r>
            <a:r>
              <a:rPr lang="en-IN" b="1" dirty="0" smtClean="0">
                <a:solidFill>
                  <a:srgbClr val="FF0000"/>
                </a:solidFill>
              </a:rPr>
              <a:t> = 4x 6</a:t>
            </a:r>
            <a:r>
              <a:rPr lang="en-IN" b="1" baseline="30000" dirty="0" smtClean="0">
                <a:solidFill>
                  <a:srgbClr val="FF0000"/>
                </a:solidFill>
              </a:rPr>
              <a:t>2</a:t>
            </a:r>
            <a:r>
              <a:rPr lang="en-IN" b="1" dirty="0" smtClean="0">
                <a:solidFill>
                  <a:srgbClr val="FF0000"/>
                </a:solidFill>
              </a:rPr>
              <a:t>S / (6</a:t>
            </a:r>
            <a:r>
              <a:rPr lang="en-IN" b="1" baseline="30000" dirty="0" smtClean="0">
                <a:solidFill>
                  <a:srgbClr val="FF0000"/>
                </a:solidFill>
              </a:rPr>
              <a:t>2</a:t>
            </a:r>
            <a:r>
              <a:rPr lang="en-IN" b="1" dirty="0" smtClean="0">
                <a:solidFill>
                  <a:srgbClr val="FF0000"/>
                </a:solidFill>
              </a:rPr>
              <a:t>S + 6</a:t>
            </a:r>
            <a:r>
              <a:rPr lang="en-IN" b="1" baseline="30000" dirty="0" smtClean="0">
                <a:solidFill>
                  <a:srgbClr val="FF0000"/>
                </a:solidFill>
              </a:rPr>
              <a:t>2</a:t>
            </a:r>
            <a:r>
              <a:rPr lang="en-IN" b="1" dirty="0" smtClean="0">
                <a:solidFill>
                  <a:srgbClr val="FF0000"/>
                </a:solidFill>
              </a:rPr>
              <a:t>D+ 6</a:t>
            </a:r>
            <a:r>
              <a:rPr lang="en-IN" b="1" baseline="30000" dirty="0" smtClean="0">
                <a:solidFill>
                  <a:srgbClr val="FF0000"/>
                </a:solidFill>
              </a:rPr>
              <a:t>2</a:t>
            </a:r>
            <a:r>
              <a:rPr lang="en-IN" b="1" dirty="0" smtClean="0">
                <a:solidFill>
                  <a:srgbClr val="FF0000"/>
                </a:solidFill>
              </a:rPr>
              <a:t>W)</a:t>
            </a:r>
          </a:p>
          <a:p>
            <a:pPr>
              <a:spcBef>
                <a:spcPts val="1200"/>
              </a:spcBef>
              <a:spcAft>
                <a:spcPts val="1800"/>
              </a:spcAft>
            </a:pPr>
            <a:r>
              <a:rPr lang="en-IN" b="1" dirty="0" smtClean="0">
                <a:solidFill>
                  <a:srgbClr val="7030A0"/>
                </a:solidFill>
              </a:rPr>
              <a:t>h</a:t>
            </a:r>
            <a:r>
              <a:rPr lang="en-IN" b="1" baseline="30000" dirty="0" smtClean="0">
                <a:solidFill>
                  <a:srgbClr val="7030A0"/>
                </a:solidFill>
              </a:rPr>
              <a:t>2</a:t>
            </a:r>
            <a:r>
              <a:rPr lang="en-IN" b="1" baseline="-25000" dirty="0" smtClean="0">
                <a:solidFill>
                  <a:srgbClr val="7030A0"/>
                </a:solidFill>
              </a:rPr>
              <a:t>D</a:t>
            </a:r>
            <a:r>
              <a:rPr lang="en-IN" b="1" dirty="0" smtClean="0">
                <a:solidFill>
                  <a:srgbClr val="7030A0"/>
                </a:solidFill>
              </a:rPr>
              <a:t> = 4x 6</a:t>
            </a:r>
            <a:r>
              <a:rPr lang="en-IN" b="1" baseline="30000" dirty="0" smtClean="0">
                <a:solidFill>
                  <a:srgbClr val="7030A0"/>
                </a:solidFill>
              </a:rPr>
              <a:t>2</a:t>
            </a:r>
            <a:r>
              <a:rPr lang="en-IN" b="1" baseline="-25000" dirty="0" smtClean="0">
                <a:solidFill>
                  <a:srgbClr val="7030A0"/>
                </a:solidFill>
              </a:rPr>
              <a:t>D</a:t>
            </a:r>
            <a:r>
              <a:rPr lang="en-IN" b="1" dirty="0" smtClean="0">
                <a:solidFill>
                  <a:srgbClr val="7030A0"/>
                </a:solidFill>
              </a:rPr>
              <a:t> / (6</a:t>
            </a:r>
            <a:r>
              <a:rPr lang="en-IN" b="1" baseline="30000" dirty="0" smtClean="0">
                <a:solidFill>
                  <a:srgbClr val="7030A0"/>
                </a:solidFill>
              </a:rPr>
              <a:t>2</a:t>
            </a:r>
            <a:r>
              <a:rPr lang="en-IN" b="1" dirty="0" smtClean="0">
                <a:solidFill>
                  <a:srgbClr val="7030A0"/>
                </a:solidFill>
              </a:rPr>
              <a:t>S + 6</a:t>
            </a:r>
            <a:r>
              <a:rPr lang="en-IN" b="1" baseline="30000" dirty="0" smtClean="0">
                <a:solidFill>
                  <a:srgbClr val="7030A0"/>
                </a:solidFill>
              </a:rPr>
              <a:t>2</a:t>
            </a:r>
            <a:r>
              <a:rPr lang="en-IN" b="1" dirty="0" smtClean="0">
                <a:solidFill>
                  <a:srgbClr val="7030A0"/>
                </a:solidFill>
              </a:rPr>
              <a:t>D+ 6</a:t>
            </a:r>
            <a:r>
              <a:rPr lang="en-IN" b="1" baseline="30000" dirty="0" smtClean="0">
                <a:solidFill>
                  <a:srgbClr val="7030A0"/>
                </a:solidFill>
              </a:rPr>
              <a:t>2</a:t>
            </a:r>
            <a:r>
              <a:rPr lang="en-IN" b="1" dirty="0" smtClean="0">
                <a:solidFill>
                  <a:srgbClr val="7030A0"/>
                </a:solidFill>
              </a:rPr>
              <a:t>W)</a:t>
            </a:r>
          </a:p>
          <a:p>
            <a:pPr>
              <a:spcBef>
                <a:spcPts val="1200"/>
              </a:spcBef>
              <a:spcAft>
                <a:spcPts val="1800"/>
              </a:spcAft>
            </a:pPr>
            <a:r>
              <a:rPr lang="en-IN" b="1" dirty="0" smtClean="0">
                <a:solidFill>
                  <a:srgbClr val="C00000"/>
                </a:solidFill>
              </a:rPr>
              <a:t>h</a:t>
            </a:r>
            <a:r>
              <a:rPr lang="en-IN" b="1" baseline="30000" dirty="0" smtClean="0">
                <a:solidFill>
                  <a:srgbClr val="C00000"/>
                </a:solidFill>
              </a:rPr>
              <a:t>2</a:t>
            </a:r>
            <a:r>
              <a:rPr lang="en-IN" b="1" baseline="-25000" dirty="0" smtClean="0">
                <a:solidFill>
                  <a:srgbClr val="C00000"/>
                </a:solidFill>
              </a:rPr>
              <a:t>S + D</a:t>
            </a:r>
            <a:r>
              <a:rPr lang="en-IN" b="1" dirty="0" smtClean="0">
                <a:solidFill>
                  <a:srgbClr val="C00000"/>
                </a:solidFill>
              </a:rPr>
              <a:t> = 2 (6</a:t>
            </a:r>
            <a:r>
              <a:rPr lang="en-IN" b="1" baseline="30000" dirty="0" smtClean="0">
                <a:solidFill>
                  <a:srgbClr val="C00000"/>
                </a:solidFill>
              </a:rPr>
              <a:t>2</a:t>
            </a:r>
            <a:r>
              <a:rPr lang="en-IN" b="1" dirty="0" smtClean="0">
                <a:solidFill>
                  <a:srgbClr val="C00000"/>
                </a:solidFill>
              </a:rPr>
              <a:t>S + 6</a:t>
            </a:r>
            <a:r>
              <a:rPr lang="en-IN" b="1" baseline="30000" dirty="0" smtClean="0">
                <a:solidFill>
                  <a:srgbClr val="C00000"/>
                </a:solidFill>
              </a:rPr>
              <a:t>2</a:t>
            </a:r>
            <a:r>
              <a:rPr lang="en-IN" b="1" dirty="0" smtClean="0">
                <a:solidFill>
                  <a:srgbClr val="C00000"/>
                </a:solidFill>
              </a:rPr>
              <a:t>D)/ (6</a:t>
            </a:r>
            <a:r>
              <a:rPr lang="en-IN" b="1" baseline="30000" dirty="0" smtClean="0">
                <a:solidFill>
                  <a:srgbClr val="C00000"/>
                </a:solidFill>
              </a:rPr>
              <a:t>2</a:t>
            </a:r>
            <a:r>
              <a:rPr lang="en-IN" b="1" dirty="0" smtClean="0">
                <a:solidFill>
                  <a:srgbClr val="C00000"/>
                </a:solidFill>
              </a:rPr>
              <a:t>S + 6</a:t>
            </a:r>
            <a:r>
              <a:rPr lang="en-IN" b="1" baseline="30000" dirty="0" smtClean="0">
                <a:solidFill>
                  <a:srgbClr val="C00000"/>
                </a:solidFill>
              </a:rPr>
              <a:t>2</a:t>
            </a:r>
            <a:r>
              <a:rPr lang="en-IN" b="1" dirty="0" smtClean="0">
                <a:solidFill>
                  <a:srgbClr val="C00000"/>
                </a:solidFill>
              </a:rPr>
              <a:t>D+ 6</a:t>
            </a:r>
            <a:r>
              <a:rPr lang="en-IN" b="1" baseline="30000" dirty="0" smtClean="0">
                <a:solidFill>
                  <a:srgbClr val="C00000"/>
                </a:solidFill>
              </a:rPr>
              <a:t>2</a:t>
            </a:r>
            <a:r>
              <a:rPr lang="en-IN" b="1" dirty="0" smtClean="0">
                <a:solidFill>
                  <a:srgbClr val="C00000"/>
                </a:solidFill>
              </a:rPr>
              <a:t>W)</a:t>
            </a:r>
          </a:p>
          <a:p>
            <a:endParaRPr lang="en-IN" dirty="0" smtClean="0"/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IN" sz="3600" b="1" dirty="0" smtClean="0">
                <a:solidFill>
                  <a:srgbClr val="FF0000"/>
                </a:solidFill>
                <a:latin typeface="Comic Sans MS" pitchFamily="66" charset="0"/>
              </a:rPr>
              <a:t>Methods to Estimate Heritability</a:t>
            </a:r>
            <a:endParaRPr lang="en-IN" sz="36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 marL="514350" indent="-514350">
              <a:buAutoNum type="alphaUcParenBoth"/>
            </a:pPr>
            <a:r>
              <a:rPr lang="en-IN" dirty="0" smtClean="0">
                <a:solidFill>
                  <a:srgbClr val="C00000"/>
                </a:solidFill>
                <a:latin typeface="Comic Sans MS" pitchFamily="66" charset="0"/>
              </a:rPr>
              <a:t>Regression Method</a:t>
            </a:r>
          </a:p>
          <a:p>
            <a:pPr marL="514350" indent="-514350">
              <a:buNone/>
            </a:pPr>
            <a:r>
              <a:rPr lang="en-IN" dirty="0" smtClean="0">
                <a:latin typeface="Comic Sans MS" pitchFamily="66" charset="0"/>
              </a:rPr>
              <a:t>		</a:t>
            </a:r>
            <a:r>
              <a:rPr lang="en-IN" sz="2800" dirty="0" smtClean="0">
                <a:latin typeface="Comic Sans MS" pitchFamily="66" charset="0"/>
              </a:rPr>
              <a:t>(</a:t>
            </a:r>
            <a:r>
              <a:rPr lang="en-IN" sz="2800" dirty="0" err="1" smtClean="0">
                <a:latin typeface="Comic Sans MS" pitchFamily="66" charset="0"/>
              </a:rPr>
              <a:t>i</a:t>
            </a:r>
            <a:r>
              <a:rPr lang="en-IN" sz="2800" dirty="0" smtClean="0">
                <a:latin typeface="Comic Sans MS" pitchFamily="66" charset="0"/>
              </a:rPr>
              <a:t>) </a:t>
            </a:r>
            <a:r>
              <a:rPr lang="en-IN" sz="2800" dirty="0" smtClean="0">
                <a:solidFill>
                  <a:srgbClr val="002060"/>
                </a:solidFill>
                <a:latin typeface="Comic Sans MS" pitchFamily="66" charset="0"/>
              </a:rPr>
              <a:t>Regression of offspring on one parent</a:t>
            </a:r>
          </a:p>
          <a:p>
            <a:pPr marL="514350" indent="-514350">
              <a:buNone/>
            </a:pPr>
            <a:r>
              <a:rPr lang="en-IN" sz="2800" dirty="0" smtClean="0">
                <a:latin typeface="Comic Sans MS" pitchFamily="66" charset="0"/>
              </a:rPr>
              <a:t>		(ii) </a:t>
            </a:r>
            <a:r>
              <a:rPr lang="en-IN" sz="2800" dirty="0" smtClean="0">
                <a:solidFill>
                  <a:srgbClr val="00B050"/>
                </a:solidFill>
                <a:latin typeface="Comic Sans MS" pitchFamily="66" charset="0"/>
              </a:rPr>
              <a:t>Regression of offspring on mid-Parent</a:t>
            </a:r>
          </a:p>
          <a:p>
            <a:pPr marL="514350" indent="-514350">
              <a:buNone/>
            </a:pPr>
            <a:r>
              <a:rPr lang="en-IN" sz="2800" dirty="0" smtClean="0">
                <a:latin typeface="Comic Sans MS" pitchFamily="66" charset="0"/>
              </a:rPr>
              <a:t>		(iii) </a:t>
            </a:r>
            <a:r>
              <a:rPr lang="en-IN" sz="2800" dirty="0" smtClean="0">
                <a:solidFill>
                  <a:srgbClr val="7030A0"/>
                </a:solidFill>
                <a:latin typeface="Comic Sans MS" pitchFamily="66" charset="0"/>
              </a:rPr>
              <a:t>Intra-sire regression of daughter on dam</a:t>
            </a:r>
          </a:p>
          <a:p>
            <a:pPr marL="514350" indent="-514350">
              <a:buNone/>
            </a:pPr>
            <a:r>
              <a:rPr lang="en-IN" dirty="0" smtClean="0">
                <a:latin typeface="Comic Sans MS" pitchFamily="66" charset="0"/>
              </a:rPr>
              <a:t>(B) </a:t>
            </a:r>
            <a:r>
              <a:rPr lang="en-IN" dirty="0" smtClean="0">
                <a:solidFill>
                  <a:srgbClr val="C00000"/>
                </a:solidFill>
                <a:latin typeface="Comic Sans MS" pitchFamily="66" charset="0"/>
              </a:rPr>
              <a:t>Correlation Method</a:t>
            </a:r>
          </a:p>
          <a:p>
            <a:pPr marL="514350" indent="-514350">
              <a:buNone/>
            </a:pPr>
            <a:r>
              <a:rPr lang="en-IN" sz="2800" dirty="0" smtClean="0">
                <a:latin typeface="Comic Sans MS" pitchFamily="66" charset="0"/>
              </a:rPr>
              <a:t>		(</a:t>
            </a:r>
            <a:r>
              <a:rPr lang="en-IN" sz="2800" dirty="0" err="1" smtClean="0">
                <a:latin typeface="Comic Sans MS" pitchFamily="66" charset="0"/>
              </a:rPr>
              <a:t>i</a:t>
            </a:r>
            <a:r>
              <a:rPr lang="en-IN" sz="2800" dirty="0" smtClean="0">
                <a:latin typeface="Comic Sans MS" pitchFamily="66" charset="0"/>
              </a:rPr>
              <a:t>)  </a:t>
            </a:r>
            <a:r>
              <a:rPr lang="en-IN" sz="2800" dirty="0" smtClean="0">
                <a:solidFill>
                  <a:srgbClr val="0070C0"/>
                </a:solidFill>
                <a:latin typeface="Comic Sans MS" pitchFamily="66" charset="0"/>
              </a:rPr>
              <a:t>Half-sib correlation</a:t>
            </a:r>
          </a:p>
          <a:p>
            <a:pPr marL="514350" indent="-514350">
              <a:buNone/>
            </a:pPr>
            <a:r>
              <a:rPr lang="en-IN" sz="2800" dirty="0" smtClean="0">
                <a:latin typeface="Comic Sans MS" pitchFamily="66" charset="0"/>
              </a:rPr>
              <a:t>		(ii)</a:t>
            </a:r>
            <a:r>
              <a:rPr lang="en-IN" sz="2800" dirty="0" smtClean="0">
                <a:solidFill>
                  <a:srgbClr val="7030A0"/>
                </a:solidFill>
                <a:latin typeface="Comic Sans MS" pitchFamily="66" charset="0"/>
              </a:rPr>
              <a:t> Full-sib correlation</a:t>
            </a:r>
          </a:p>
          <a:p>
            <a:pPr marL="514350" indent="-514350">
              <a:buNone/>
            </a:pPr>
            <a:endParaRPr lang="en-IN" sz="28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b="1" dirty="0" smtClean="0">
                <a:solidFill>
                  <a:srgbClr val="C00000"/>
                </a:solidFill>
                <a:latin typeface="Comic Sans MS" pitchFamily="66" charset="0"/>
              </a:rPr>
              <a:t>Conclusion:</a:t>
            </a:r>
          </a:p>
          <a:p>
            <a:pPr algn="just">
              <a:spcBef>
                <a:spcPts val="1200"/>
              </a:spcBef>
              <a:spcAft>
                <a:spcPts val="600"/>
              </a:spcAft>
            </a:pPr>
            <a:r>
              <a:rPr lang="en-IN" dirty="0" smtClean="0">
                <a:solidFill>
                  <a:srgbClr val="7030A0"/>
                </a:solidFill>
                <a:latin typeface="Comic Sans MS" pitchFamily="66" charset="0"/>
              </a:rPr>
              <a:t>Estimation of h</a:t>
            </a:r>
            <a:r>
              <a:rPr lang="en-IN" baseline="30000" dirty="0" smtClean="0">
                <a:solidFill>
                  <a:srgbClr val="7030A0"/>
                </a:solidFill>
                <a:latin typeface="Comic Sans MS" pitchFamily="66" charset="0"/>
              </a:rPr>
              <a:t>2</a:t>
            </a:r>
            <a:r>
              <a:rPr lang="en-IN" dirty="0" smtClean="0">
                <a:solidFill>
                  <a:srgbClr val="7030A0"/>
                </a:solidFill>
                <a:latin typeface="Comic Sans MS" pitchFamily="66" charset="0"/>
              </a:rPr>
              <a:t> through regression of offspring on one parent is superior over regression of offspring on mid-parent.</a:t>
            </a:r>
          </a:p>
          <a:p>
            <a:pPr algn="just">
              <a:spcBef>
                <a:spcPts val="1200"/>
              </a:spcBef>
              <a:spcAft>
                <a:spcPts val="600"/>
              </a:spcAft>
            </a:pPr>
            <a:r>
              <a:rPr lang="en-IN" dirty="0" smtClean="0">
                <a:solidFill>
                  <a:srgbClr val="00B050"/>
                </a:solidFill>
                <a:latin typeface="Comic Sans MS" pitchFamily="66" charset="0"/>
              </a:rPr>
              <a:t>Half-sib correlation method is superior over Full-sib correlation.</a:t>
            </a:r>
            <a:endParaRPr lang="en-IN" dirty="0">
              <a:solidFill>
                <a:srgbClr val="00B050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pPr>
              <a:buNone/>
            </a:pPr>
            <a:endParaRPr lang="en-IN" sz="8800" b="1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en-IN" sz="8800" b="1" dirty="0" smtClean="0">
                <a:solidFill>
                  <a:srgbClr val="0070C0"/>
                </a:solidFill>
                <a:latin typeface="Comic Sans MS" pitchFamily="66" charset="0"/>
              </a:rPr>
              <a:t>THANK	YOU</a:t>
            </a:r>
            <a:endParaRPr lang="en-IN" sz="8800" b="1" dirty="0">
              <a:solidFill>
                <a:srgbClr val="0070C0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r>
              <a:rPr lang="en-IN" sz="3600" b="1" dirty="0" smtClean="0">
                <a:solidFill>
                  <a:srgbClr val="FF0000"/>
                </a:solidFill>
                <a:latin typeface="Comic Sans MS" pitchFamily="66" charset="0"/>
              </a:rPr>
              <a:t>Regression Method</a:t>
            </a:r>
            <a:endParaRPr lang="en-IN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71500" algn="just">
              <a:buFont typeface="+mj-lt"/>
              <a:buAutoNum type="romanUcPeriod"/>
            </a:pPr>
            <a:r>
              <a:rPr lang="en-IN" dirty="0" smtClean="0"/>
              <a:t>	</a:t>
            </a:r>
            <a:r>
              <a:rPr lang="en-IN" b="1" dirty="0" smtClean="0">
                <a:solidFill>
                  <a:srgbClr val="002060"/>
                </a:solidFill>
                <a:latin typeface="Comic Sans MS" pitchFamily="66" charset="0"/>
              </a:rPr>
              <a:t>Regression of offspring on parent:</a:t>
            </a:r>
          </a:p>
          <a:p>
            <a:pPr marL="571500" indent="-571500" algn="just">
              <a:buNone/>
            </a:pPr>
            <a:r>
              <a:rPr lang="en-IN" dirty="0" smtClean="0">
                <a:latin typeface="Comic Sans MS" pitchFamily="66" charset="0"/>
              </a:rPr>
              <a:t>	</a:t>
            </a:r>
            <a:r>
              <a:rPr lang="en-IN" dirty="0" smtClean="0">
                <a:solidFill>
                  <a:srgbClr val="7030A0"/>
                </a:solidFill>
                <a:latin typeface="Comic Sans MS" pitchFamily="66" charset="0"/>
              </a:rPr>
              <a:t>Data structure</a:t>
            </a:r>
            <a:r>
              <a:rPr lang="en-IN" dirty="0" smtClean="0">
                <a:latin typeface="Comic Sans MS" pitchFamily="66" charset="0"/>
              </a:rPr>
              <a:t>: </a:t>
            </a:r>
          </a:p>
          <a:p>
            <a:pPr algn="just">
              <a:buNone/>
            </a:pPr>
            <a:r>
              <a:rPr lang="en-IN" dirty="0" smtClean="0">
                <a:latin typeface="Comic Sans MS" pitchFamily="66" charset="0"/>
              </a:rPr>
              <a:t>	</a:t>
            </a:r>
            <a:r>
              <a:rPr lang="en-IN" dirty="0" err="1" smtClean="0">
                <a:latin typeface="Comic Sans MS" pitchFamily="66" charset="0"/>
              </a:rPr>
              <a:t>i</a:t>
            </a:r>
            <a:r>
              <a:rPr lang="en-IN" dirty="0" smtClean="0">
                <a:latin typeface="Comic Sans MS" pitchFamily="66" charset="0"/>
              </a:rPr>
              <a:t>)	 Required </a:t>
            </a:r>
            <a:r>
              <a:rPr lang="en-IN" dirty="0" smtClean="0">
                <a:solidFill>
                  <a:srgbClr val="0070C0"/>
                </a:solidFill>
                <a:latin typeface="Comic Sans MS" pitchFamily="66" charset="0"/>
              </a:rPr>
              <a:t>pair no. of observations.</a:t>
            </a:r>
          </a:p>
          <a:p>
            <a:pPr algn="just">
              <a:buNone/>
            </a:pPr>
            <a:r>
              <a:rPr lang="en-IN" dirty="0" smtClean="0">
                <a:latin typeface="Comic Sans MS" pitchFamily="66" charset="0"/>
              </a:rPr>
              <a:t>	ii) Data required on </a:t>
            </a:r>
            <a:r>
              <a:rPr lang="en-IN" dirty="0" smtClean="0">
                <a:solidFill>
                  <a:srgbClr val="7030A0"/>
                </a:solidFill>
                <a:latin typeface="Comic Sans MS" pitchFamily="66" charset="0"/>
              </a:rPr>
              <a:t>one parent or mean of both the parents (mid-parents) and mean of their offspring.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914400" y="1676400"/>
          <a:ext cx="6400800" cy="39624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9736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560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710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42240">
                <a:tc>
                  <a:txBody>
                    <a:bodyPr/>
                    <a:lstStyle/>
                    <a:p>
                      <a:pPr algn="ctr"/>
                      <a:r>
                        <a:rPr lang="en-IN" sz="2800" b="1" dirty="0" smtClean="0"/>
                        <a:t>Sl. No.</a:t>
                      </a:r>
                      <a:endParaRPr lang="en-IN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800" b="1" dirty="0" smtClean="0"/>
                        <a:t>Dam’ s LMY (kg) (X)</a:t>
                      </a:r>
                      <a:endParaRPr lang="en-IN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800" b="1" dirty="0" smtClean="0"/>
                        <a:t>Av.</a:t>
                      </a:r>
                      <a:r>
                        <a:rPr lang="en-IN" sz="2800" b="1" baseline="0" dirty="0" smtClean="0"/>
                        <a:t> LMY of daughters (kg) (Y)</a:t>
                      </a:r>
                      <a:endParaRPr lang="en-IN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sz="2800" b="1" dirty="0" smtClean="0"/>
                        <a:t>1.</a:t>
                      </a:r>
                      <a:endParaRPr lang="en-IN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800" b="1" dirty="0" smtClean="0"/>
                        <a:t>2000</a:t>
                      </a:r>
                      <a:endParaRPr lang="en-IN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800" b="1" dirty="0" smtClean="0"/>
                        <a:t>2200</a:t>
                      </a:r>
                      <a:endParaRPr lang="en-IN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sz="2800" b="1" dirty="0" smtClean="0"/>
                        <a:t>2.</a:t>
                      </a:r>
                      <a:endParaRPr lang="en-IN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800" b="1" dirty="0" smtClean="0"/>
                        <a:t>1800</a:t>
                      </a:r>
                      <a:endParaRPr lang="en-IN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800" b="1" dirty="0" smtClean="0"/>
                        <a:t>1900</a:t>
                      </a:r>
                      <a:endParaRPr lang="en-IN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sz="2800" b="1" dirty="0" smtClean="0"/>
                        <a:t>3.</a:t>
                      </a:r>
                      <a:endParaRPr lang="en-IN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800" b="1" dirty="0" smtClean="0"/>
                        <a:t>2200</a:t>
                      </a:r>
                      <a:endParaRPr lang="en-IN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800" b="1" dirty="0" smtClean="0"/>
                        <a:t>2500</a:t>
                      </a:r>
                      <a:endParaRPr lang="en-IN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sz="2800" b="1" dirty="0" smtClean="0"/>
                        <a:t>4.</a:t>
                      </a:r>
                      <a:endParaRPr lang="en-IN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800" b="1" dirty="0" smtClean="0"/>
                        <a:t>2300</a:t>
                      </a:r>
                      <a:endParaRPr lang="en-IN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800" b="1" dirty="0" smtClean="0"/>
                        <a:t>2400</a:t>
                      </a:r>
                      <a:endParaRPr lang="en-IN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sz="2800" b="1" dirty="0" smtClean="0"/>
                        <a:t>5.</a:t>
                      </a:r>
                      <a:endParaRPr lang="en-IN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800" b="1" dirty="0" smtClean="0"/>
                        <a:t>2500</a:t>
                      </a:r>
                      <a:endParaRPr lang="en-IN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800" b="1" dirty="0" smtClean="0"/>
                        <a:t>2800</a:t>
                      </a:r>
                      <a:endParaRPr lang="en-IN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85800"/>
            <a:ext cx="8382000" cy="5440363"/>
          </a:xfrm>
        </p:spPr>
        <p:txBody>
          <a:bodyPr/>
          <a:lstStyle/>
          <a:p>
            <a:r>
              <a:rPr lang="en-IN" b="1" dirty="0" smtClean="0">
                <a:solidFill>
                  <a:srgbClr val="002060"/>
                </a:solidFill>
                <a:latin typeface="Comic Sans MS" pitchFamily="66" charset="0"/>
              </a:rPr>
              <a:t>Body weight (kg) of Black Bengal goats at 12 months of age:</a:t>
            </a:r>
          </a:p>
          <a:p>
            <a:pPr>
              <a:buNone/>
            </a:pPr>
            <a:r>
              <a:rPr lang="en-IN" dirty="0" smtClean="0">
                <a:latin typeface="Comic Sans MS" pitchFamily="66" charset="0"/>
              </a:rPr>
              <a:t>	</a:t>
            </a:r>
          </a:p>
          <a:p>
            <a:pPr>
              <a:buNone/>
            </a:pPr>
            <a:r>
              <a:rPr lang="en-IN" dirty="0" smtClean="0">
                <a:latin typeface="Comic Sans MS" pitchFamily="66" charset="0"/>
              </a:rPr>
              <a:t>	</a:t>
            </a:r>
            <a:endParaRPr lang="en-IN" dirty="0">
              <a:latin typeface="Comic Sans MS" pitchFamily="66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90600" y="2133600"/>
          <a:ext cx="6934200" cy="35356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sz="2800" b="1" dirty="0" smtClean="0"/>
                        <a:t>Sl. No.</a:t>
                      </a:r>
                      <a:endParaRPr lang="en-IN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800" b="1" dirty="0" smtClean="0"/>
                        <a:t> Sire</a:t>
                      </a:r>
                      <a:endParaRPr lang="en-IN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800" b="1" dirty="0" smtClean="0"/>
                        <a:t> Dam</a:t>
                      </a:r>
                      <a:endParaRPr lang="en-IN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800" b="1" dirty="0" smtClean="0"/>
                        <a:t>Mid-parent (X)</a:t>
                      </a:r>
                      <a:endParaRPr lang="en-IN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800" b="1" dirty="0" smtClean="0"/>
                        <a:t>Progeny av. (Y)</a:t>
                      </a:r>
                      <a:endParaRPr lang="en-IN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sz="2800" b="1" dirty="0" smtClean="0"/>
                        <a:t>1.</a:t>
                      </a:r>
                      <a:endParaRPr lang="en-IN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800" b="1" dirty="0" smtClean="0"/>
                        <a:t>15</a:t>
                      </a:r>
                      <a:endParaRPr lang="en-IN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800" b="1" dirty="0" smtClean="0"/>
                        <a:t>13</a:t>
                      </a:r>
                      <a:endParaRPr lang="en-IN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800" b="1" dirty="0" smtClean="0"/>
                        <a:t>14</a:t>
                      </a:r>
                      <a:endParaRPr lang="en-IN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800" b="1" dirty="0" smtClean="0"/>
                        <a:t>15</a:t>
                      </a:r>
                      <a:endParaRPr lang="en-IN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sz="2800" b="1" dirty="0" smtClean="0"/>
                        <a:t>2.</a:t>
                      </a:r>
                      <a:endParaRPr lang="en-IN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800" b="1" dirty="0" smtClean="0"/>
                        <a:t>14</a:t>
                      </a:r>
                      <a:endParaRPr lang="en-IN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800" b="1" dirty="0" smtClean="0"/>
                        <a:t>12</a:t>
                      </a:r>
                      <a:endParaRPr lang="en-IN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800" b="1" dirty="0" smtClean="0"/>
                        <a:t>13</a:t>
                      </a:r>
                      <a:endParaRPr lang="en-IN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800" b="1" dirty="0" smtClean="0"/>
                        <a:t>14</a:t>
                      </a:r>
                      <a:endParaRPr lang="en-IN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sz="2800" b="1" dirty="0" smtClean="0"/>
                        <a:t>3.</a:t>
                      </a:r>
                      <a:endParaRPr lang="en-IN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800" b="1" dirty="0" smtClean="0"/>
                        <a:t>13</a:t>
                      </a:r>
                      <a:endParaRPr lang="en-IN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800" b="1" dirty="0" smtClean="0"/>
                        <a:t>11</a:t>
                      </a:r>
                      <a:endParaRPr lang="en-IN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800" b="1" dirty="0" smtClean="0"/>
                        <a:t>12</a:t>
                      </a:r>
                      <a:endParaRPr lang="en-IN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800" b="1" dirty="0" smtClean="0"/>
                        <a:t>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sz="2800" b="1" dirty="0" smtClean="0"/>
                        <a:t>4.</a:t>
                      </a:r>
                      <a:endParaRPr lang="en-IN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800" b="1" dirty="0" smtClean="0"/>
                        <a:t>12</a:t>
                      </a:r>
                      <a:endParaRPr lang="en-IN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800" b="1" dirty="0" smtClean="0"/>
                        <a:t>12</a:t>
                      </a:r>
                      <a:endParaRPr lang="en-IN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800" b="1" dirty="0" smtClean="0"/>
                        <a:t>12</a:t>
                      </a:r>
                      <a:endParaRPr lang="en-IN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800" b="1" dirty="0" smtClean="0"/>
                        <a:t>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sz="2800" b="1" dirty="0" smtClean="0"/>
                        <a:t>5.</a:t>
                      </a:r>
                      <a:endParaRPr lang="en-IN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800" b="1" dirty="0" smtClean="0"/>
                        <a:t>14</a:t>
                      </a:r>
                      <a:endParaRPr lang="en-IN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800" b="1" dirty="0" smtClean="0"/>
                        <a:t>12</a:t>
                      </a:r>
                      <a:endParaRPr lang="en-IN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800" b="1" dirty="0" smtClean="0"/>
                        <a:t>13</a:t>
                      </a:r>
                      <a:endParaRPr lang="en-IN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800" b="1" dirty="0" smtClean="0"/>
                        <a:t>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/>
          <a:lstStyle/>
          <a:p>
            <a:r>
              <a:rPr lang="en-IN" dirty="0" smtClean="0">
                <a:solidFill>
                  <a:srgbClr val="7030A0"/>
                </a:solidFill>
                <a:latin typeface="Comic Sans MS" pitchFamily="66" charset="0"/>
              </a:rPr>
              <a:t>Estimation of h</a:t>
            </a:r>
            <a:r>
              <a:rPr lang="en-IN" baseline="30000" dirty="0" smtClean="0">
                <a:solidFill>
                  <a:srgbClr val="7030A0"/>
                </a:solidFill>
                <a:latin typeface="Comic Sans MS" pitchFamily="66" charset="0"/>
              </a:rPr>
              <a:t>2 </a:t>
            </a:r>
            <a:r>
              <a:rPr lang="en-IN" dirty="0" smtClean="0">
                <a:solidFill>
                  <a:srgbClr val="7030A0"/>
                </a:solidFill>
                <a:latin typeface="Comic Sans MS" pitchFamily="66" charset="0"/>
              </a:rPr>
              <a:t> through regression of offspring on parents:</a:t>
            </a:r>
          </a:p>
          <a:p>
            <a:pPr>
              <a:buNone/>
            </a:pPr>
            <a:endParaRPr lang="en-IN" baseline="30000" dirty="0" smtClean="0">
              <a:latin typeface="Comic Sans MS" pitchFamily="66" charset="0"/>
            </a:endParaRPr>
          </a:p>
          <a:p>
            <a:pPr>
              <a:buNone/>
            </a:pPr>
            <a:endParaRPr lang="en-IN" baseline="30000" dirty="0">
              <a:latin typeface="Comic Sans MS" pitchFamily="66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2362200"/>
          <a:ext cx="8077200" cy="3413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92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92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sz="2800" b="1" dirty="0" smtClean="0"/>
                        <a:t>Relatives</a:t>
                      </a:r>
                      <a:endParaRPr lang="en-IN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800" b="1" dirty="0" smtClean="0"/>
                        <a:t>Degree</a:t>
                      </a:r>
                      <a:r>
                        <a:rPr lang="en-IN" sz="2800" b="1" baseline="0" dirty="0" smtClean="0"/>
                        <a:t> of resemblance</a:t>
                      </a:r>
                      <a:endParaRPr lang="en-IN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800" b="1" dirty="0" smtClean="0"/>
                        <a:t>Heritability</a:t>
                      </a:r>
                      <a:r>
                        <a:rPr lang="en-IN" sz="2800" b="1" baseline="0" dirty="0" smtClean="0"/>
                        <a:t> (h2)</a:t>
                      </a:r>
                      <a:endParaRPr lang="en-IN" sz="2800" b="1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sz="2800" b="1" dirty="0" smtClean="0">
                          <a:solidFill>
                            <a:srgbClr val="002060"/>
                          </a:solidFill>
                        </a:rPr>
                        <a:t>Offspring &amp; one parent</a:t>
                      </a:r>
                      <a:endParaRPr lang="en-IN" sz="2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400" b="1" dirty="0" smtClean="0">
                          <a:solidFill>
                            <a:srgbClr val="002060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IN" sz="2400" b="1" dirty="0" err="1" smtClean="0">
                          <a:solidFill>
                            <a:srgbClr val="002060"/>
                          </a:solidFill>
                          <a:latin typeface="Comic Sans MS" pitchFamily="66" charset="0"/>
                        </a:rPr>
                        <a:t>Cov</a:t>
                      </a:r>
                      <a:r>
                        <a:rPr lang="en-IN" sz="2400" b="1" dirty="0" smtClean="0">
                          <a:solidFill>
                            <a:srgbClr val="002060"/>
                          </a:solidFill>
                          <a:latin typeface="Comic Sans MS" pitchFamily="66" charset="0"/>
                        </a:rPr>
                        <a:t> OP / </a:t>
                      </a:r>
                      <a:r>
                        <a:rPr lang="en-IN" sz="2400" b="1" dirty="0" smtClean="0">
                          <a:solidFill>
                            <a:srgbClr val="002060"/>
                          </a:solidFill>
                        </a:rPr>
                        <a:t>б</a:t>
                      </a:r>
                      <a:r>
                        <a:rPr lang="en-IN" sz="2400" b="1" baseline="30000" dirty="0" smtClean="0">
                          <a:solidFill>
                            <a:srgbClr val="002060"/>
                          </a:solidFill>
                        </a:rPr>
                        <a:t>2</a:t>
                      </a:r>
                      <a:r>
                        <a:rPr lang="en-IN" sz="2400" b="1" dirty="0" smtClean="0">
                          <a:solidFill>
                            <a:srgbClr val="002060"/>
                          </a:solidFill>
                        </a:rPr>
                        <a:t>P</a:t>
                      </a:r>
                      <a:endParaRPr lang="en-IN" sz="2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800" b="1" dirty="0" smtClean="0">
                          <a:solidFill>
                            <a:srgbClr val="002060"/>
                          </a:solidFill>
                          <a:latin typeface="Comic Sans MS" pitchFamily="66" charset="0"/>
                        </a:rPr>
                        <a:t>bop = </a:t>
                      </a:r>
                      <a:r>
                        <a:rPr lang="en-IN" sz="3200" b="1" dirty="0" smtClean="0">
                          <a:solidFill>
                            <a:srgbClr val="002060"/>
                          </a:solidFill>
                        </a:rPr>
                        <a:t>½</a:t>
                      </a:r>
                      <a:r>
                        <a:rPr lang="en-US" sz="2800" b="1" dirty="0" smtClean="0">
                          <a:solidFill>
                            <a:srgbClr val="002060"/>
                          </a:solidFill>
                          <a:latin typeface="Comic Sans MS" pitchFamily="66" charset="0"/>
                          <a:cs typeface="Times New Roman" panose="02020603050405020304" pitchFamily="18" charset="0"/>
                        </a:rPr>
                        <a:t>h</a:t>
                      </a:r>
                      <a:r>
                        <a:rPr lang="en-US" sz="2800" b="1" baseline="30000" dirty="0" smtClean="0">
                          <a:solidFill>
                            <a:srgbClr val="002060"/>
                          </a:solidFill>
                          <a:latin typeface="Comic Sans MS" pitchFamily="66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2800" b="1" baseline="0" dirty="0" smtClean="0">
                          <a:solidFill>
                            <a:srgbClr val="002060"/>
                          </a:solidFill>
                          <a:latin typeface="Comic Sans MS" pitchFamily="66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r>
                        <a:rPr lang="en-US" sz="2800" b="1" baseline="0" dirty="0" smtClean="0">
                          <a:solidFill>
                            <a:srgbClr val="002060"/>
                          </a:solidFill>
                          <a:latin typeface="Comic Sans MS" pitchFamily="66" charset="0"/>
                          <a:cs typeface="Times New Roman" panose="02020603050405020304" pitchFamily="18" charset="0"/>
                        </a:rPr>
                        <a:t>or, </a:t>
                      </a:r>
                      <a:r>
                        <a:rPr lang="en-US" sz="2800" b="1" dirty="0" smtClean="0">
                          <a:solidFill>
                            <a:srgbClr val="002060"/>
                          </a:solidFill>
                          <a:latin typeface="Comic Sans MS" pitchFamily="66" charset="0"/>
                          <a:cs typeface="Times New Roman" panose="02020603050405020304" pitchFamily="18" charset="0"/>
                        </a:rPr>
                        <a:t>h</a:t>
                      </a:r>
                      <a:r>
                        <a:rPr lang="en-US" sz="2800" b="1" baseline="30000" dirty="0" smtClean="0">
                          <a:solidFill>
                            <a:srgbClr val="002060"/>
                          </a:solidFill>
                          <a:latin typeface="Comic Sans MS" pitchFamily="66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2800" b="1" baseline="0" dirty="0" smtClean="0">
                          <a:solidFill>
                            <a:srgbClr val="002060"/>
                          </a:solidFill>
                          <a:latin typeface="Comic Sans MS" pitchFamily="66" charset="0"/>
                          <a:cs typeface="Times New Roman" panose="02020603050405020304" pitchFamily="18" charset="0"/>
                        </a:rPr>
                        <a:t>  = 2bop</a:t>
                      </a:r>
                      <a:r>
                        <a:rPr lang="en-US" sz="2800" b="1" baseline="30000" dirty="0" smtClean="0">
                          <a:solidFill>
                            <a:srgbClr val="002060"/>
                          </a:solidFill>
                          <a:latin typeface="Comic Sans MS" pitchFamily="66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IN" sz="28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sz="2800" b="1" dirty="0" smtClean="0">
                          <a:solidFill>
                            <a:srgbClr val="FF0000"/>
                          </a:solidFill>
                        </a:rPr>
                        <a:t>Offspring &amp; mid-parent</a:t>
                      </a:r>
                      <a:endParaRPr lang="en-IN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400" b="1" dirty="0" err="1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CovOP</a:t>
                      </a:r>
                      <a:r>
                        <a:rPr lang="en-IN" sz="2400" b="1" dirty="0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/</a:t>
                      </a:r>
                      <a:r>
                        <a:rPr lang="en-IN" sz="2400" b="1" dirty="0" smtClean="0">
                          <a:solidFill>
                            <a:srgbClr val="FF0000"/>
                          </a:solidFill>
                        </a:rPr>
                        <a:t>б</a:t>
                      </a:r>
                      <a:r>
                        <a:rPr lang="en-IN" sz="2400" b="1" baseline="300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en-IN" sz="2400" b="1" dirty="0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P</a:t>
                      </a:r>
                      <a:endParaRPr lang="en-IN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800" b="1" dirty="0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bop = </a:t>
                      </a:r>
                      <a:r>
                        <a:rPr lang="en-US" sz="2800" b="1" dirty="0" smtClean="0">
                          <a:solidFill>
                            <a:srgbClr val="FF0000"/>
                          </a:solidFill>
                          <a:latin typeface="Comic Sans MS" pitchFamily="66" charset="0"/>
                          <a:cs typeface="Times New Roman" panose="02020603050405020304" pitchFamily="18" charset="0"/>
                        </a:rPr>
                        <a:t>h</a:t>
                      </a:r>
                      <a:r>
                        <a:rPr lang="en-US" sz="2800" b="1" baseline="30000" dirty="0" smtClean="0">
                          <a:solidFill>
                            <a:srgbClr val="FF0000"/>
                          </a:solidFill>
                          <a:latin typeface="Comic Sans MS" pitchFamily="66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IN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85800"/>
            <a:ext cx="8763000" cy="5440363"/>
          </a:xfrm>
        </p:spPr>
        <p:txBody>
          <a:bodyPr/>
          <a:lstStyle/>
          <a:p>
            <a:pPr>
              <a:buNone/>
            </a:pPr>
            <a:r>
              <a:rPr lang="en-IN" dirty="0" smtClean="0"/>
              <a:t>	</a:t>
            </a:r>
            <a:r>
              <a:rPr lang="en-IN" dirty="0" err="1" smtClean="0">
                <a:solidFill>
                  <a:srgbClr val="7030A0"/>
                </a:solidFill>
                <a:latin typeface="Comic Sans MS" pitchFamily="66" charset="0"/>
              </a:rPr>
              <a:t>b</a:t>
            </a:r>
            <a:r>
              <a:rPr lang="en-IN" baseline="-25000" dirty="0" err="1" smtClean="0">
                <a:solidFill>
                  <a:srgbClr val="7030A0"/>
                </a:solidFill>
                <a:latin typeface="Comic Sans MS" pitchFamily="66" charset="0"/>
              </a:rPr>
              <a:t>OP</a:t>
            </a:r>
            <a:r>
              <a:rPr lang="en-IN" dirty="0" smtClean="0">
                <a:solidFill>
                  <a:srgbClr val="7030A0"/>
                </a:solidFill>
                <a:latin typeface="Comic Sans MS" pitchFamily="66" charset="0"/>
              </a:rPr>
              <a:t> = </a:t>
            </a:r>
            <a:r>
              <a:rPr lang="en-IN" dirty="0" err="1" smtClean="0">
                <a:solidFill>
                  <a:srgbClr val="7030A0"/>
                </a:solidFill>
                <a:latin typeface="Comic Sans MS" pitchFamily="66" charset="0"/>
              </a:rPr>
              <a:t>Cov</a:t>
            </a:r>
            <a:r>
              <a:rPr lang="en-IN" baseline="-25000" dirty="0" err="1" smtClean="0">
                <a:solidFill>
                  <a:srgbClr val="7030A0"/>
                </a:solidFill>
                <a:latin typeface="Comic Sans MS" pitchFamily="66" charset="0"/>
              </a:rPr>
              <a:t>OP</a:t>
            </a:r>
            <a:r>
              <a:rPr lang="en-IN" dirty="0" smtClean="0">
                <a:solidFill>
                  <a:srgbClr val="7030A0"/>
                </a:solidFill>
                <a:latin typeface="Comic Sans MS" pitchFamily="66" charset="0"/>
              </a:rPr>
              <a:t> / V</a:t>
            </a:r>
            <a:r>
              <a:rPr lang="en-IN" baseline="-25000" dirty="0" smtClean="0">
                <a:solidFill>
                  <a:srgbClr val="7030A0"/>
                </a:solidFill>
                <a:latin typeface="Comic Sans MS" pitchFamily="66" charset="0"/>
              </a:rPr>
              <a:t>P</a:t>
            </a:r>
            <a:r>
              <a:rPr lang="en-IN" dirty="0" smtClean="0">
                <a:latin typeface="Comic Sans MS" pitchFamily="66" charset="0"/>
              </a:rPr>
              <a:t> </a:t>
            </a:r>
          </a:p>
          <a:p>
            <a:pPr>
              <a:buNone/>
            </a:pPr>
            <a:r>
              <a:rPr lang="en-IN" dirty="0" smtClean="0">
                <a:solidFill>
                  <a:srgbClr val="002060"/>
                </a:solidFill>
                <a:latin typeface="Comic Sans MS" pitchFamily="66" charset="0"/>
              </a:rPr>
              <a:t>Regression of offspring on one parent:</a:t>
            </a:r>
          </a:p>
          <a:p>
            <a:pPr>
              <a:buNone/>
            </a:pPr>
            <a:r>
              <a:rPr lang="en-IN" dirty="0" smtClean="0">
                <a:latin typeface="Comic Sans MS" pitchFamily="66" charset="0"/>
              </a:rPr>
              <a:t>	</a:t>
            </a:r>
            <a:r>
              <a:rPr lang="en-IN" dirty="0" err="1" smtClean="0">
                <a:solidFill>
                  <a:srgbClr val="00B050"/>
                </a:solidFill>
                <a:latin typeface="Comic Sans MS" pitchFamily="66" charset="0"/>
              </a:rPr>
              <a:t>b</a:t>
            </a:r>
            <a:r>
              <a:rPr lang="en-IN" baseline="-25000" dirty="0" err="1" smtClean="0">
                <a:solidFill>
                  <a:srgbClr val="00B050"/>
                </a:solidFill>
                <a:latin typeface="Comic Sans MS" pitchFamily="66" charset="0"/>
              </a:rPr>
              <a:t>OP</a:t>
            </a:r>
            <a:r>
              <a:rPr lang="en-IN" baseline="-25000" dirty="0" smtClean="0">
                <a:latin typeface="Comic Sans MS" pitchFamily="66" charset="0"/>
              </a:rPr>
              <a:t> </a:t>
            </a:r>
            <a:r>
              <a:rPr lang="en-IN" dirty="0" smtClean="0">
                <a:latin typeface="Comic Sans MS" pitchFamily="66" charset="0"/>
              </a:rPr>
              <a:t> = ½V</a:t>
            </a:r>
            <a:r>
              <a:rPr lang="en-IN" baseline="-25000" dirty="0" smtClean="0">
                <a:latin typeface="Comic Sans MS" pitchFamily="66" charset="0"/>
              </a:rPr>
              <a:t>A</a:t>
            </a:r>
            <a:r>
              <a:rPr lang="en-IN" dirty="0" smtClean="0">
                <a:latin typeface="Comic Sans MS" pitchFamily="66" charset="0"/>
              </a:rPr>
              <a:t> /V</a:t>
            </a:r>
            <a:r>
              <a:rPr lang="en-IN" baseline="-25000" dirty="0" smtClean="0">
                <a:latin typeface="Comic Sans MS" pitchFamily="66" charset="0"/>
              </a:rPr>
              <a:t>P</a:t>
            </a:r>
            <a:r>
              <a:rPr lang="en-IN" dirty="0" smtClean="0">
                <a:latin typeface="Comic Sans MS" pitchFamily="66" charset="0"/>
              </a:rPr>
              <a:t> = </a:t>
            </a:r>
            <a:r>
              <a:rPr lang="en-IN" dirty="0" smtClean="0">
                <a:solidFill>
                  <a:srgbClr val="00B050"/>
                </a:solidFill>
                <a:latin typeface="Comic Sans MS" pitchFamily="66" charset="0"/>
              </a:rPr>
              <a:t>½h</a:t>
            </a:r>
            <a:r>
              <a:rPr lang="en-IN" baseline="30000" dirty="0" smtClean="0">
                <a:solidFill>
                  <a:srgbClr val="00B050"/>
                </a:solidFill>
                <a:latin typeface="Comic Sans MS" pitchFamily="66" charset="0"/>
              </a:rPr>
              <a:t>2</a:t>
            </a:r>
            <a:r>
              <a:rPr lang="en-IN" dirty="0" smtClean="0">
                <a:latin typeface="Comic Sans MS" pitchFamily="66" charset="0"/>
              </a:rPr>
              <a:t> i.e., </a:t>
            </a:r>
            <a:r>
              <a:rPr lang="en-IN" dirty="0" smtClean="0">
                <a:solidFill>
                  <a:srgbClr val="7030A0"/>
                </a:solidFill>
                <a:latin typeface="Comic Sans MS" pitchFamily="66" charset="0"/>
              </a:rPr>
              <a:t>h</a:t>
            </a:r>
            <a:r>
              <a:rPr lang="en-IN" baseline="30000" dirty="0" smtClean="0">
                <a:solidFill>
                  <a:srgbClr val="7030A0"/>
                </a:solidFill>
                <a:latin typeface="Comic Sans MS" pitchFamily="66" charset="0"/>
              </a:rPr>
              <a:t>2</a:t>
            </a:r>
            <a:r>
              <a:rPr lang="en-IN" dirty="0" smtClean="0">
                <a:solidFill>
                  <a:srgbClr val="7030A0"/>
                </a:solidFill>
                <a:latin typeface="Comic Sans MS" pitchFamily="66" charset="0"/>
              </a:rPr>
              <a:t> = 2b</a:t>
            </a:r>
            <a:r>
              <a:rPr lang="en-IN" baseline="-25000" dirty="0" smtClean="0">
                <a:solidFill>
                  <a:srgbClr val="7030A0"/>
                </a:solidFill>
                <a:latin typeface="Comic Sans MS" pitchFamily="66" charset="0"/>
              </a:rPr>
              <a:t>OP</a:t>
            </a:r>
            <a:r>
              <a:rPr lang="en-IN" dirty="0" smtClean="0">
                <a:latin typeface="Comic Sans MS" pitchFamily="66" charset="0"/>
              </a:rPr>
              <a:t> </a:t>
            </a:r>
          </a:p>
          <a:p>
            <a:pPr>
              <a:buNone/>
            </a:pPr>
            <a:r>
              <a:rPr lang="en-IN" dirty="0" smtClean="0">
                <a:solidFill>
                  <a:srgbClr val="002060"/>
                </a:solidFill>
                <a:latin typeface="Comic Sans MS" pitchFamily="66" charset="0"/>
              </a:rPr>
              <a:t>Regression of offspring on mid-parent:</a:t>
            </a:r>
          </a:p>
          <a:p>
            <a:pPr>
              <a:buNone/>
            </a:pPr>
            <a:r>
              <a:rPr lang="en-IN" dirty="0" smtClean="0">
                <a:latin typeface="Comic Sans MS" pitchFamily="66" charset="0"/>
              </a:rPr>
              <a:t>	 </a:t>
            </a:r>
            <a:r>
              <a:rPr lang="en-IN" dirty="0" err="1" smtClean="0">
                <a:solidFill>
                  <a:srgbClr val="7030A0"/>
                </a:solidFill>
                <a:latin typeface="Comic Sans MS" pitchFamily="66" charset="0"/>
              </a:rPr>
              <a:t>b</a:t>
            </a:r>
            <a:r>
              <a:rPr lang="en-IN" baseline="-25000" dirty="0" err="1" smtClean="0">
                <a:solidFill>
                  <a:srgbClr val="7030A0"/>
                </a:solidFill>
                <a:latin typeface="Comic Sans MS" pitchFamily="66" charset="0"/>
              </a:rPr>
              <a:t>OP</a:t>
            </a:r>
            <a:r>
              <a:rPr lang="en-IN" baseline="-25000" dirty="0" smtClean="0">
                <a:latin typeface="Comic Sans MS" pitchFamily="66" charset="0"/>
              </a:rPr>
              <a:t> </a:t>
            </a:r>
            <a:r>
              <a:rPr lang="en-IN" dirty="0" smtClean="0">
                <a:latin typeface="Comic Sans MS" pitchFamily="66" charset="0"/>
              </a:rPr>
              <a:t> = ½V</a:t>
            </a:r>
            <a:r>
              <a:rPr lang="en-IN" baseline="-25000" dirty="0" smtClean="0">
                <a:latin typeface="Comic Sans MS" pitchFamily="66" charset="0"/>
              </a:rPr>
              <a:t>A</a:t>
            </a:r>
            <a:r>
              <a:rPr lang="en-IN" dirty="0" smtClean="0">
                <a:latin typeface="Comic Sans MS" pitchFamily="66" charset="0"/>
              </a:rPr>
              <a:t> /½V</a:t>
            </a:r>
            <a:r>
              <a:rPr lang="en-IN" baseline="-25000" dirty="0" smtClean="0">
                <a:latin typeface="Comic Sans MS" pitchFamily="66" charset="0"/>
              </a:rPr>
              <a:t>P</a:t>
            </a:r>
            <a:r>
              <a:rPr lang="en-IN" dirty="0" smtClean="0">
                <a:latin typeface="Comic Sans MS" pitchFamily="66" charset="0"/>
              </a:rPr>
              <a:t> = h</a:t>
            </a:r>
            <a:r>
              <a:rPr lang="en-IN" baseline="30000" dirty="0" smtClean="0">
                <a:latin typeface="Comic Sans MS" pitchFamily="66" charset="0"/>
              </a:rPr>
              <a:t>2</a:t>
            </a:r>
            <a:r>
              <a:rPr lang="en-IN" dirty="0" smtClean="0">
                <a:latin typeface="Comic Sans MS" pitchFamily="66" charset="0"/>
              </a:rPr>
              <a:t> i.e., </a:t>
            </a:r>
            <a:r>
              <a:rPr lang="en-IN" dirty="0" smtClean="0">
                <a:solidFill>
                  <a:srgbClr val="00B0F0"/>
                </a:solidFill>
                <a:latin typeface="Comic Sans MS" pitchFamily="66" charset="0"/>
              </a:rPr>
              <a:t>h</a:t>
            </a:r>
            <a:r>
              <a:rPr lang="en-IN" baseline="30000" dirty="0" smtClean="0">
                <a:solidFill>
                  <a:srgbClr val="00B0F0"/>
                </a:solidFill>
                <a:latin typeface="Comic Sans MS" pitchFamily="66" charset="0"/>
              </a:rPr>
              <a:t>2</a:t>
            </a:r>
            <a:r>
              <a:rPr lang="en-IN" dirty="0" smtClean="0">
                <a:solidFill>
                  <a:srgbClr val="00B0F0"/>
                </a:solidFill>
                <a:latin typeface="Comic Sans MS" pitchFamily="66" charset="0"/>
              </a:rPr>
              <a:t> = </a:t>
            </a:r>
            <a:r>
              <a:rPr lang="en-IN" dirty="0" err="1" smtClean="0">
                <a:solidFill>
                  <a:srgbClr val="00B0F0"/>
                </a:solidFill>
                <a:latin typeface="Comic Sans MS" pitchFamily="66" charset="0"/>
              </a:rPr>
              <a:t>b</a:t>
            </a:r>
            <a:r>
              <a:rPr lang="en-IN" baseline="-25000" dirty="0" err="1" smtClean="0">
                <a:solidFill>
                  <a:srgbClr val="00B0F0"/>
                </a:solidFill>
                <a:latin typeface="Comic Sans MS" pitchFamily="66" charset="0"/>
              </a:rPr>
              <a:t>OP</a:t>
            </a:r>
            <a:r>
              <a:rPr lang="en-IN" baseline="-25000" dirty="0" smtClean="0">
                <a:solidFill>
                  <a:srgbClr val="00B0F0"/>
                </a:solidFill>
                <a:latin typeface="Comic Sans MS" pitchFamily="66" charset="0"/>
              </a:rPr>
              <a:t> </a:t>
            </a:r>
            <a:r>
              <a:rPr lang="en-IN" dirty="0" smtClean="0">
                <a:latin typeface="Comic Sans MS" pitchFamily="66" charset="0"/>
              </a:rPr>
              <a:t>   </a:t>
            </a:r>
          </a:p>
          <a:p>
            <a:pPr>
              <a:buNone/>
            </a:pPr>
            <a:endParaRPr lang="en-IN" baseline="-250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IN" dirty="0" smtClean="0">
                <a:latin typeface="Comic Sans MS" pitchFamily="66" charset="0"/>
              </a:rPr>
              <a:t>	</a:t>
            </a:r>
            <a:r>
              <a:rPr lang="en-IN" dirty="0" err="1" smtClean="0">
                <a:solidFill>
                  <a:srgbClr val="0070C0"/>
                </a:solidFill>
                <a:latin typeface="Comic Sans MS" pitchFamily="66" charset="0"/>
              </a:rPr>
              <a:t>byx</a:t>
            </a:r>
            <a:r>
              <a:rPr lang="en-IN" dirty="0" smtClean="0">
                <a:solidFill>
                  <a:srgbClr val="0070C0"/>
                </a:solidFill>
                <a:latin typeface="Comic Sans MS" pitchFamily="66" charset="0"/>
              </a:rPr>
              <a:t> = </a:t>
            </a:r>
            <a:r>
              <a:rPr lang="en-IN" dirty="0" err="1" smtClean="0">
                <a:solidFill>
                  <a:srgbClr val="0070C0"/>
                </a:solidFill>
                <a:latin typeface="Comic Sans MS" pitchFamily="66" charset="0"/>
              </a:rPr>
              <a:t>Cov</a:t>
            </a:r>
            <a:r>
              <a:rPr lang="en-IN" baseline="-25000" dirty="0" err="1" smtClean="0">
                <a:solidFill>
                  <a:srgbClr val="0070C0"/>
                </a:solidFill>
                <a:latin typeface="Comic Sans MS" pitchFamily="66" charset="0"/>
              </a:rPr>
              <a:t>XY</a:t>
            </a:r>
            <a:r>
              <a:rPr lang="en-IN" dirty="0" smtClean="0">
                <a:solidFill>
                  <a:srgbClr val="0070C0"/>
                </a:solidFill>
                <a:latin typeface="Comic Sans MS" pitchFamily="66" charset="0"/>
              </a:rPr>
              <a:t> / V</a:t>
            </a:r>
            <a:r>
              <a:rPr lang="en-IN" baseline="-25000" dirty="0" smtClean="0">
                <a:solidFill>
                  <a:srgbClr val="0070C0"/>
                </a:solidFill>
                <a:latin typeface="Comic Sans MS" pitchFamily="66" charset="0"/>
              </a:rPr>
              <a:t>X</a:t>
            </a:r>
            <a:r>
              <a:rPr lang="en-IN" dirty="0" smtClean="0">
                <a:solidFill>
                  <a:srgbClr val="0070C0"/>
                </a:solidFill>
                <a:latin typeface="Comic Sans MS" pitchFamily="66" charset="0"/>
              </a:rPr>
              <a:t>  </a:t>
            </a:r>
          </a:p>
          <a:p>
            <a:pPr>
              <a:buNone/>
            </a:pPr>
            <a:r>
              <a:rPr lang="en-IN" dirty="0" smtClean="0">
                <a:latin typeface="Comic Sans MS" pitchFamily="66" charset="0"/>
              </a:rPr>
              <a:t>	</a:t>
            </a:r>
            <a:r>
              <a:rPr lang="en-IN" dirty="0" err="1" smtClean="0">
                <a:latin typeface="Comic Sans MS" pitchFamily="66" charset="0"/>
              </a:rPr>
              <a:t>byx</a:t>
            </a:r>
            <a:r>
              <a:rPr lang="en-IN" dirty="0" smtClean="0">
                <a:latin typeface="Comic Sans MS" pitchFamily="66" charset="0"/>
              </a:rPr>
              <a:t> = [∑</a:t>
            </a:r>
            <a:r>
              <a:rPr lang="en-IN" dirty="0" err="1" smtClean="0">
                <a:latin typeface="Comic Sans MS" pitchFamily="66" charset="0"/>
              </a:rPr>
              <a:t>xy</a:t>
            </a:r>
            <a:r>
              <a:rPr lang="en-IN" dirty="0" smtClean="0">
                <a:latin typeface="Comic Sans MS" pitchFamily="66" charset="0"/>
              </a:rPr>
              <a:t> - ∑</a:t>
            </a:r>
            <a:r>
              <a:rPr lang="en-IN" dirty="0" err="1" smtClean="0">
                <a:latin typeface="Comic Sans MS" pitchFamily="66" charset="0"/>
              </a:rPr>
              <a:t>x∑y</a:t>
            </a:r>
            <a:r>
              <a:rPr lang="en-IN" dirty="0" smtClean="0">
                <a:latin typeface="Comic Sans MS" pitchFamily="66" charset="0"/>
              </a:rPr>
              <a:t>/N] / [∑x</a:t>
            </a:r>
            <a:r>
              <a:rPr lang="en-IN" baseline="30000" dirty="0" smtClean="0">
                <a:latin typeface="Comic Sans MS" pitchFamily="66" charset="0"/>
              </a:rPr>
              <a:t>2 </a:t>
            </a:r>
            <a:r>
              <a:rPr lang="en-IN" dirty="0" smtClean="0">
                <a:latin typeface="Comic Sans MS" pitchFamily="66" charset="0"/>
              </a:rPr>
              <a:t> - (∑x)</a:t>
            </a:r>
            <a:r>
              <a:rPr lang="en-IN" baseline="30000" dirty="0" smtClean="0">
                <a:latin typeface="Comic Sans MS" pitchFamily="66" charset="0"/>
              </a:rPr>
              <a:t>2</a:t>
            </a:r>
            <a:r>
              <a:rPr lang="en-IN" dirty="0" smtClean="0">
                <a:latin typeface="Comic Sans MS" pitchFamily="66" charset="0"/>
              </a:rPr>
              <a:t> /N]</a:t>
            </a:r>
            <a:endParaRPr lang="en-IN" baseline="30000" dirty="0" smtClean="0">
              <a:latin typeface="Comic Sans MS" pitchFamily="66" charset="0"/>
            </a:endParaRPr>
          </a:p>
          <a:p>
            <a:pPr>
              <a:buNone/>
            </a:pPr>
            <a:endParaRPr lang="en-IN" baseline="30000" dirty="0" smtClean="0">
              <a:latin typeface="Comic Sans MS" pitchFamily="66" charset="0"/>
            </a:endParaRPr>
          </a:p>
          <a:p>
            <a:pPr>
              <a:buNone/>
            </a:pPr>
            <a:endParaRPr lang="en-IN" baseline="-25000" dirty="0" smtClean="0">
              <a:latin typeface="Comic Sans MS" pitchFamily="66" charset="0"/>
            </a:endParaRPr>
          </a:p>
          <a:p>
            <a:pPr>
              <a:buNone/>
            </a:pPr>
            <a:endParaRPr lang="en-IN" baseline="-25000" dirty="0" smtClean="0">
              <a:latin typeface="Comic Sans MS" pitchFamily="66" charset="0"/>
            </a:endParaRPr>
          </a:p>
          <a:p>
            <a:pPr>
              <a:buNone/>
            </a:pPr>
            <a:endParaRPr lang="en-IN" baseline="-25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r>
              <a:rPr lang="en-IN" sz="3600" dirty="0" smtClean="0">
                <a:solidFill>
                  <a:srgbClr val="FF0000"/>
                </a:solidFill>
                <a:latin typeface="Comic Sans MS" pitchFamily="66" charset="0"/>
              </a:rPr>
              <a:t>Conclusion</a:t>
            </a:r>
            <a:r>
              <a:rPr lang="en-IN" sz="3600" dirty="0" smtClean="0">
                <a:latin typeface="Comic Sans MS" pitchFamily="66" charset="0"/>
              </a:rPr>
              <a:t>:</a:t>
            </a:r>
          </a:p>
          <a:p>
            <a:r>
              <a:rPr lang="en-IN" dirty="0" smtClean="0">
                <a:solidFill>
                  <a:srgbClr val="002060"/>
                </a:solidFill>
                <a:latin typeface="Comic Sans MS" pitchFamily="66" charset="0"/>
              </a:rPr>
              <a:t>Regression of offspring on one parent is better than regression of offspring on mid-parent.</a:t>
            </a:r>
          </a:p>
          <a:p>
            <a:pPr>
              <a:buNone/>
            </a:pPr>
            <a:endParaRPr lang="en-IN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r>
              <a:rPr lang="en-IN" dirty="0" smtClean="0">
                <a:solidFill>
                  <a:srgbClr val="7030A0"/>
                </a:solidFill>
                <a:latin typeface="Comic Sans MS" pitchFamily="66" charset="0"/>
              </a:rPr>
              <a:t>Why? Then what is the solution?</a:t>
            </a:r>
          </a:p>
          <a:p>
            <a:pPr>
              <a:buNone/>
            </a:pPr>
            <a:endParaRPr lang="en-IN" dirty="0" smtClean="0">
              <a:latin typeface="Comic Sans MS" pitchFamily="66" charset="0"/>
            </a:endParaRPr>
          </a:p>
          <a:p>
            <a:endParaRPr lang="en-IN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r>
              <a:rPr lang="en-IN" dirty="0" smtClean="0">
                <a:latin typeface="Comic Sans MS" pitchFamily="66" charset="0"/>
              </a:rPr>
              <a:t>As for example,</a:t>
            </a:r>
            <a:r>
              <a:rPr lang="en-IN" dirty="0" smtClean="0">
                <a:solidFill>
                  <a:srgbClr val="7030A0"/>
                </a:solidFill>
                <a:latin typeface="Comic Sans MS" pitchFamily="66" charset="0"/>
              </a:rPr>
              <a:t> h</a:t>
            </a:r>
            <a:r>
              <a:rPr lang="en-IN" baseline="30000" dirty="0" smtClean="0">
                <a:solidFill>
                  <a:srgbClr val="7030A0"/>
                </a:solidFill>
                <a:latin typeface="Comic Sans MS" pitchFamily="66" charset="0"/>
              </a:rPr>
              <a:t>2</a:t>
            </a:r>
            <a:r>
              <a:rPr lang="en-IN" dirty="0" smtClean="0">
                <a:solidFill>
                  <a:srgbClr val="7030A0"/>
                </a:solidFill>
                <a:latin typeface="Comic Sans MS" pitchFamily="66" charset="0"/>
              </a:rPr>
              <a:t> in male</a:t>
            </a:r>
            <a:r>
              <a:rPr lang="en-IN" dirty="0" smtClean="0">
                <a:latin typeface="Comic Sans MS" pitchFamily="66" charset="0"/>
              </a:rPr>
              <a:t> –</a:t>
            </a:r>
          </a:p>
          <a:p>
            <a:pPr algn="just">
              <a:buNone/>
            </a:pPr>
            <a:r>
              <a:rPr lang="en-IN" dirty="0" smtClean="0">
                <a:latin typeface="Comic Sans MS" pitchFamily="66" charset="0"/>
              </a:rPr>
              <a:t>	</a:t>
            </a:r>
            <a:r>
              <a:rPr lang="en-IN" dirty="0" smtClean="0">
                <a:solidFill>
                  <a:srgbClr val="002060"/>
                </a:solidFill>
                <a:latin typeface="Comic Sans MS" pitchFamily="66" charset="0"/>
              </a:rPr>
              <a:t>regression of sons on fathers &amp; regression of daughters on fathers.</a:t>
            </a:r>
          </a:p>
          <a:p>
            <a:pPr algn="just">
              <a:buNone/>
            </a:pPr>
            <a:r>
              <a:rPr lang="en-IN" dirty="0" smtClean="0">
                <a:latin typeface="Comic Sans MS" pitchFamily="66" charset="0"/>
              </a:rPr>
              <a:t>	</a:t>
            </a:r>
            <a:r>
              <a:rPr lang="en-IN" dirty="0" smtClean="0">
                <a:solidFill>
                  <a:srgbClr val="00B050"/>
                </a:solidFill>
                <a:latin typeface="Comic Sans MS" pitchFamily="66" charset="0"/>
              </a:rPr>
              <a:t>Regression of daughters on fathers is to be adjusted.</a:t>
            </a:r>
            <a:r>
              <a:rPr lang="en-IN" dirty="0" smtClean="0">
                <a:latin typeface="Comic Sans MS" pitchFamily="66" charset="0"/>
              </a:rPr>
              <a:t>	</a:t>
            </a:r>
          </a:p>
          <a:p>
            <a:pPr algn="just">
              <a:buNone/>
            </a:pPr>
            <a:r>
              <a:rPr lang="en-IN" dirty="0" smtClean="0">
                <a:latin typeface="Comic Sans MS" pitchFamily="66" charset="0"/>
              </a:rPr>
              <a:t>		</a:t>
            </a:r>
            <a:r>
              <a:rPr lang="en-IN" dirty="0" smtClean="0">
                <a:solidFill>
                  <a:srgbClr val="FF0000"/>
                </a:solidFill>
                <a:latin typeface="Comic Sans MS" pitchFamily="66" charset="0"/>
              </a:rPr>
              <a:t>b’ = b(6</a:t>
            </a:r>
            <a:r>
              <a:rPr lang="en-IN" baseline="-25000" dirty="0" smtClean="0">
                <a:solidFill>
                  <a:srgbClr val="FF0000"/>
                </a:solidFill>
                <a:latin typeface="Comic Sans MS" pitchFamily="66" charset="0"/>
              </a:rPr>
              <a:t>P</a:t>
            </a:r>
            <a:r>
              <a:rPr lang="en-IN" dirty="0" smtClean="0">
                <a:solidFill>
                  <a:srgbClr val="FF0000"/>
                </a:solidFill>
                <a:latin typeface="Comic Sans MS" pitchFamily="66" charset="0"/>
              </a:rPr>
              <a:t>m/6</a:t>
            </a:r>
            <a:r>
              <a:rPr lang="en-IN" baseline="-25000" dirty="0" smtClean="0">
                <a:solidFill>
                  <a:srgbClr val="FF0000"/>
                </a:solidFill>
                <a:latin typeface="Comic Sans MS" pitchFamily="66" charset="0"/>
              </a:rPr>
              <a:t>P</a:t>
            </a:r>
            <a:r>
              <a:rPr lang="en-IN" dirty="0" smtClean="0">
                <a:solidFill>
                  <a:srgbClr val="FF0000"/>
                </a:solidFill>
                <a:latin typeface="Comic Sans MS" pitchFamily="66" charset="0"/>
              </a:rPr>
              <a:t>f)</a:t>
            </a:r>
          </a:p>
          <a:p>
            <a:pPr algn="just">
              <a:buNone/>
            </a:pPr>
            <a:r>
              <a:rPr lang="en-IN" dirty="0" smtClean="0">
                <a:latin typeface="Comic Sans MS" pitchFamily="66" charset="0"/>
              </a:rPr>
              <a:t>	</a:t>
            </a:r>
            <a:r>
              <a:rPr lang="en-IN" dirty="0" smtClean="0">
                <a:solidFill>
                  <a:srgbClr val="7030A0"/>
                </a:solidFill>
                <a:latin typeface="Comic Sans MS" pitchFamily="66" charset="0"/>
              </a:rPr>
              <a:t>h</a:t>
            </a:r>
            <a:r>
              <a:rPr lang="en-IN" baseline="30000" dirty="0" smtClean="0">
                <a:solidFill>
                  <a:srgbClr val="7030A0"/>
                </a:solidFill>
                <a:latin typeface="Comic Sans MS" pitchFamily="66" charset="0"/>
              </a:rPr>
              <a:t>2</a:t>
            </a:r>
            <a:r>
              <a:rPr lang="en-IN" dirty="0" smtClean="0">
                <a:solidFill>
                  <a:srgbClr val="7030A0"/>
                </a:solidFill>
                <a:latin typeface="Comic Sans MS" pitchFamily="66" charset="0"/>
              </a:rPr>
              <a:t> in case of female,</a:t>
            </a:r>
          </a:p>
          <a:p>
            <a:pPr algn="just">
              <a:buNone/>
            </a:pPr>
            <a:r>
              <a:rPr lang="en-IN" dirty="0" smtClean="0">
                <a:latin typeface="Comic Sans MS" pitchFamily="66" charset="0"/>
              </a:rPr>
              <a:t>	 Regression of sons on mothers is to be adjusted.	</a:t>
            </a:r>
          </a:p>
          <a:p>
            <a:pPr algn="just">
              <a:buNone/>
            </a:pPr>
            <a:r>
              <a:rPr lang="en-IN" dirty="0" smtClean="0">
                <a:latin typeface="Comic Sans MS" pitchFamily="66" charset="0"/>
              </a:rPr>
              <a:t>		</a:t>
            </a:r>
            <a:r>
              <a:rPr lang="en-IN" dirty="0" smtClean="0">
                <a:solidFill>
                  <a:srgbClr val="FF0000"/>
                </a:solidFill>
                <a:latin typeface="Comic Sans MS" pitchFamily="66" charset="0"/>
              </a:rPr>
              <a:t>b’ = b(6</a:t>
            </a:r>
            <a:r>
              <a:rPr lang="en-IN" baseline="-25000" dirty="0" smtClean="0">
                <a:solidFill>
                  <a:srgbClr val="FF0000"/>
                </a:solidFill>
                <a:latin typeface="Comic Sans MS" pitchFamily="66" charset="0"/>
              </a:rPr>
              <a:t>P </a:t>
            </a:r>
            <a:r>
              <a:rPr lang="en-IN" dirty="0" smtClean="0">
                <a:solidFill>
                  <a:srgbClr val="FF0000"/>
                </a:solidFill>
                <a:latin typeface="Comic Sans MS" pitchFamily="66" charset="0"/>
              </a:rPr>
              <a:t>f/6</a:t>
            </a:r>
            <a:r>
              <a:rPr lang="en-IN" baseline="-25000" dirty="0" smtClean="0">
                <a:solidFill>
                  <a:srgbClr val="FF0000"/>
                </a:solidFill>
                <a:latin typeface="Comic Sans MS" pitchFamily="66" charset="0"/>
              </a:rPr>
              <a:t>P </a:t>
            </a:r>
            <a:r>
              <a:rPr lang="en-IN" dirty="0" smtClean="0">
                <a:solidFill>
                  <a:srgbClr val="FF0000"/>
                </a:solidFill>
                <a:latin typeface="Comic Sans MS" pitchFamily="66" charset="0"/>
              </a:rPr>
              <a:t>m)</a:t>
            </a:r>
            <a:endParaRPr lang="en-IN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756</TotalTime>
  <Words>606</Words>
  <Application>Microsoft Office PowerPoint</Application>
  <PresentationFormat>On-screen Show (4:3)</PresentationFormat>
  <Paragraphs>282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Comic Sans MS</vt:lpstr>
      <vt:lpstr>Times New Roman</vt:lpstr>
      <vt:lpstr>Office Theme</vt:lpstr>
      <vt:lpstr>PowerPoint Presentation</vt:lpstr>
      <vt:lpstr>Methods to Estimate Heritability</vt:lpstr>
      <vt:lpstr>Regression Method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Correlation method</vt:lpstr>
      <vt:lpstr>PowerPoint Presentation</vt:lpstr>
      <vt:lpstr>PowerPoint Presentation</vt:lpstr>
      <vt:lpstr>PowerPoint Presentation</vt:lpstr>
      <vt:lpstr>Correlation method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Dr K G Mandal</cp:lastModifiedBy>
  <cp:revision>29</cp:revision>
  <dcterms:created xsi:type="dcterms:W3CDTF">2006-08-16T00:00:00Z</dcterms:created>
  <dcterms:modified xsi:type="dcterms:W3CDTF">2021-04-21T10:31:23Z</dcterms:modified>
</cp:coreProperties>
</file>