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92" r:id="rId2"/>
    <p:sldId id="545" r:id="rId3"/>
    <p:sldId id="547" r:id="rId4"/>
    <p:sldId id="546" r:id="rId5"/>
    <p:sldId id="548" r:id="rId6"/>
    <p:sldId id="549" r:id="rId7"/>
    <p:sldId id="550" r:id="rId8"/>
    <p:sldId id="551" r:id="rId9"/>
    <p:sldId id="579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EA0E2"/>
    <a:srgbClr val="F96FF2"/>
    <a:srgbClr val="10E6CD"/>
    <a:srgbClr val="30F0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14" autoAdjust="0"/>
  </p:normalViewPr>
  <p:slideViewPr>
    <p:cSldViewPr>
      <p:cViewPr varScale="1">
        <p:scale>
          <a:sx n="81" d="100"/>
          <a:sy n="81" d="100"/>
        </p:scale>
        <p:origin x="1498" y="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6AC89-1D24-4F9E-982F-DA5BF7ECD9F4}" type="datetimeFigureOut">
              <a:rPr lang="en-IN" smtClean="0"/>
              <a:pPr/>
              <a:t>27-04-2021</a:t>
            </a:fld>
            <a:endParaRPr lang="en-IN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856353-8F37-4299-9A00-D215CE4B5BD8}" type="slidenum">
              <a:rPr lang="en-IN" smtClean="0"/>
              <a:pPr/>
              <a:t>‹#›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010395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1</a:t>
            </a:fld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02938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120270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903615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80129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5383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4974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34035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875280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pPr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6094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8" y="2404536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8" y="4050836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055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64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00870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599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609601"/>
            <a:ext cx="6347715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6" y="2160590"/>
            <a:ext cx="3088111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973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609601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4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8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4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8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112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1"/>
            <a:ext cx="6347715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095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408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1498605"/>
            <a:ext cx="2790183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7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2777069"/>
            <a:ext cx="2790183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40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800601"/>
            <a:ext cx="634771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600" y="609600"/>
            <a:ext cx="6347715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5367340"/>
            <a:ext cx="6347715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745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609600"/>
            <a:ext cx="6347715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373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7" y="609600"/>
            <a:ext cx="607218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5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4" y="79038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702" y="288655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2090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909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7" y="609600"/>
            <a:ext cx="607218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9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4" y="79038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702" y="288655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58490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50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9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6066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455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4" y="609602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2"/>
            <a:ext cx="5195027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02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2" y="609601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2160590"/>
            <a:ext cx="6347715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9" y="6041365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041365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8" y="6041365"/>
            <a:ext cx="5126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478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su.org.in/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4572008"/>
            <a:ext cx="6477000" cy="2143140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</a:pPr>
            <a:r>
              <a:rPr lang="pt-BR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Dr. AJIT KUMAR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Department of Veterinary Parasitology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Bihar Veterinary College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Bihar Animal Sciences University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000" b="1" dirty="0">
                <a:solidFill>
                  <a:srgbClr val="7030A0"/>
                </a:solidFill>
                <a:latin typeface="Arial Black" panose="020B0A04020102020204" pitchFamily="34" charset="0"/>
              </a:rPr>
              <a:t>Patna-800014</a:t>
            </a:r>
          </a:p>
        </p:txBody>
      </p:sp>
      <p:pic>
        <p:nvPicPr>
          <p:cNvPr id="10" name="Picture 9" descr="Bihar Animal Sciences University | बिहार पशु विज्ञान विश्वविद्यालय">
            <a:hlinkClick r:id="rId3" tooltip="&quot;Bihar Animal Sciences University | बिहार पशु विज्ञान विश्वविद्यालय - &quot;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8374" y="373676"/>
            <a:ext cx="1149087" cy="119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Colour Logofinal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98333" y="232060"/>
            <a:ext cx="1099891" cy="1246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671735"/>
            <a:ext cx="2057400" cy="160867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17521-B87D-42E9-9E90-571490A1B2D8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061117"/>
            <a:ext cx="3636404" cy="24032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C304668-CA38-46E9-9172-755C00BE9E36}"/>
              </a:ext>
            </a:extLst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7" t="26273" r="52167" b="6328"/>
          <a:stretch/>
        </p:blipFill>
        <p:spPr bwMode="auto">
          <a:xfrm rot="2836216">
            <a:off x="6006535" y="2215345"/>
            <a:ext cx="2160132" cy="183334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457FAFD7-65F3-4EDA-8C24-50F21466752C}"/>
              </a:ext>
            </a:extLst>
          </p:cNvPr>
          <p:cNvSpPr/>
          <p:nvPr/>
        </p:nvSpPr>
        <p:spPr>
          <a:xfrm>
            <a:off x="1188588" y="51499"/>
            <a:ext cx="5976664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Parascaris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equorum</a:t>
            </a:r>
            <a:endParaRPr lang="en-US" sz="2800" i="1" dirty="0">
              <a:latin typeface="Arial Rounded MT Bold" panose="020F0704030504030204" pitchFamily="34" charset="0"/>
            </a:endParaRPr>
          </a:p>
          <a:p>
            <a:pPr algn="ctr"/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Family: </a:t>
            </a:r>
            <a:r>
              <a:rPr lang="en-US" sz="2000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Ascarididae</a:t>
            </a: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255935"/>
      </p:ext>
    </p:extLst>
  </p:cSld>
  <p:clrMapOvr>
    <a:masterClrMapping/>
  </p:clrMapOvr>
  <p:transition>
    <p:blinds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572438"/>
            <a:ext cx="4696234" cy="6212988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General Characters: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Largest nematode of equine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Male are 15-28 cm whereas Females are up to 50 cm long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Worms are rigid, stout with a large head.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Three well developed lips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Male tail has small lateral alae and numerous post-cloacal papillae.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Eggs </a:t>
            </a:r>
            <a:r>
              <a:rPr lang="en-US" sz="2000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areherical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or sub-spherical, brownish yellow </a:t>
            </a:r>
            <a:r>
              <a:rPr lang="en-US" sz="2000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colour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with thick and pitted shell.</a:t>
            </a:r>
            <a:endParaRPr lang="en-IN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254D06-1C06-45B7-B06D-98A344C73FA9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783" y="542677"/>
            <a:ext cx="3610940" cy="2521348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221D865-7734-40EC-9222-9AA1738F4FD5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794" y="5588190"/>
            <a:ext cx="1656184" cy="12698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E29DA1C-1FF4-4858-9394-28E31EE8CEB6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928" t="6825" r="5632" b="53936"/>
          <a:stretch/>
        </p:blipFill>
        <p:spPr bwMode="auto">
          <a:xfrm>
            <a:off x="6496873" y="3287180"/>
            <a:ext cx="2521585" cy="17526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2B8BABD-9D22-423B-96C4-E81C6BCE1873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32" t="49475" r="5247"/>
          <a:stretch/>
        </p:blipFill>
        <p:spPr bwMode="auto">
          <a:xfrm>
            <a:off x="2339410" y="4077072"/>
            <a:ext cx="2216511" cy="165620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AC1B2FDA-E87E-41DF-BD5A-2B14EC1BCAB3}"/>
              </a:ext>
            </a:extLst>
          </p:cNvPr>
          <p:cNvSpPr/>
          <p:nvPr/>
        </p:nvSpPr>
        <p:spPr>
          <a:xfrm>
            <a:off x="1043608" y="1"/>
            <a:ext cx="5976664" cy="4998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Parascaris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equorum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477684"/>
      </p:ext>
    </p:extLst>
  </p:cSld>
  <p:clrMapOvr>
    <a:masterClrMapping/>
  </p:clrMapOvr>
  <p:transition>
    <p:blinds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75656" y="1463760"/>
            <a:ext cx="4896544" cy="5342320"/>
          </a:xfrm>
        </p:spPr>
        <p:txBody>
          <a:bodyPr>
            <a:normAutofit/>
          </a:bodyPr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Final Host/ Host: 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Horse, ass, pony, Zebra etc.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92D050"/>
                </a:solidFill>
                <a:latin typeface="Arial Rounded MT Bold" panose="020F0704030504030204" pitchFamily="34" charset="0"/>
              </a:rPr>
              <a:t>Predilection site: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Small Intestine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IN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899592" y="562728"/>
            <a:ext cx="648072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2800" b="1" i="1" dirty="0" err="1">
                <a:solidFill>
                  <a:srgbClr val="FF0000"/>
                </a:solidFill>
                <a:latin typeface="Arial Black" panose="020B0A04020102020204" pitchFamily="34" charset="0"/>
              </a:rPr>
              <a:t>Parascaris</a:t>
            </a:r>
            <a:r>
              <a:rPr lang="en-US" sz="2800" b="1" i="1" dirty="0">
                <a:solidFill>
                  <a:srgbClr val="FF0000"/>
                </a:solidFill>
                <a:latin typeface="Arial Black" panose="020B0A04020102020204" pitchFamily="34" charset="0"/>
              </a:rPr>
              <a:t> </a:t>
            </a:r>
            <a:r>
              <a:rPr lang="en-US" sz="2800" b="1" i="1" dirty="0" err="1">
                <a:solidFill>
                  <a:srgbClr val="FF0000"/>
                </a:solidFill>
                <a:latin typeface="Arial Black" panose="020B0A04020102020204" pitchFamily="34" charset="0"/>
              </a:rPr>
              <a:t>equorum</a:t>
            </a:r>
            <a:endParaRPr lang="en-US" sz="2800" b="1" i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6C61E-12C4-4BA8-B9C4-9AE29AB29BD9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7" t="26273" r="52167" b="6328"/>
          <a:stretch/>
        </p:blipFill>
        <p:spPr bwMode="auto">
          <a:xfrm>
            <a:off x="397518" y="3196994"/>
            <a:ext cx="2575560" cy="30099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0672B7F-6522-4B2D-A731-7B6755F78705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01008"/>
            <a:ext cx="2880320" cy="259228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581AF1C-E757-491E-826B-36EEA9B36B39}"/>
              </a:ext>
            </a:extLst>
          </p:cNvPr>
          <p:cNvSpPr/>
          <p:nvPr/>
        </p:nvSpPr>
        <p:spPr>
          <a:xfrm>
            <a:off x="1043608" y="164927"/>
            <a:ext cx="5976664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Parascaris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equorum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306816"/>
      </p:ext>
    </p:extLst>
  </p:cSld>
  <p:clrMapOvr>
    <a:masterClrMapping/>
  </p:clrMapOvr>
  <p:transition>
    <p:blinds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619672" y="1463760"/>
            <a:ext cx="4392488" cy="5342320"/>
          </a:xfrm>
        </p:spPr>
        <p:txBody>
          <a:bodyPr>
            <a:normAutofit/>
          </a:bodyPr>
          <a:lstStyle/>
          <a:p>
            <a:pPr algn="just"/>
            <a:r>
              <a:rPr lang="en-US" sz="2600" b="1" dirty="0">
                <a:solidFill>
                  <a:srgbClr val="FF0000"/>
                </a:solidFill>
                <a:latin typeface="Arial Rounded MT Bold" panose="020F0704030504030204" pitchFamily="34" charset="0"/>
              </a:rPr>
              <a:t>Life-cycle: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Direct life-cycle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70C0"/>
                </a:solidFill>
                <a:latin typeface="Arial Rounded MT Bold" panose="020F0704030504030204" pitchFamily="34" charset="0"/>
              </a:rPr>
              <a:t>Infective stage: 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egg containing 2</a:t>
            </a:r>
            <a:r>
              <a:rPr lang="en-US" sz="2000" baseline="30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nd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stage larvae.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B050"/>
                </a:solidFill>
                <a:latin typeface="Arial Rounded MT Bold" panose="020F0704030504030204" pitchFamily="34" charset="0"/>
              </a:rPr>
              <a:t>Transmission:  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by the ingestion of egg containing 2</a:t>
            </a:r>
            <a:r>
              <a:rPr lang="en-US" sz="2000" baseline="30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nd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stage larvae with food and water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Life –cycle similar to </a:t>
            </a:r>
            <a:r>
              <a:rPr lang="en-IN" sz="2000" i="1" dirty="0">
                <a:solidFill>
                  <a:srgbClr val="7030A0"/>
                </a:solidFill>
                <a:latin typeface="Arial Rounded MT Bold" panose="020F0704030504030204" pitchFamily="34" charset="0"/>
              </a:rPr>
              <a:t>Ascaris </a:t>
            </a:r>
            <a:r>
              <a:rPr lang="en-IN" sz="2000" i="1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suum</a:t>
            </a: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.</a:t>
            </a: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IN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FA6F05E-711B-4241-897D-A142C5D0841D}"/>
              </a:ext>
            </a:extLst>
          </p:cNvPr>
          <p:cNvSpPr/>
          <p:nvPr/>
        </p:nvSpPr>
        <p:spPr>
          <a:xfrm>
            <a:off x="1043608" y="164927"/>
            <a:ext cx="5976664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Parascaris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equorum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191647"/>
      </p:ext>
    </p:extLst>
  </p:cSld>
  <p:clrMapOvr>
    <a:masterClrMapping/>
  </p:clrMapOvr>
  <p:transition>
    <p:blinds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1463760"/>
            <a:ext cx="7200800" cy="5342320"/>
          </a:xfrm>
        </p:spPr>
        <p:txBody>
          <a:bodyPr>
            <a:normAutofit/>
          </a:bodyPr>
          <a:lstStyle/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IN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559618-2CCD-4511-8E01-F2D5B7B7E04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7128792" cy="581436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35B70C9-3190-4CFB-9A1B-6F95D2415D4B}"/>
              </a:ext>
            </a:extLst>
          </p:cNvPr>
          <p:cNvSpPr/>
          <p:nvPr/>
        </p:nvSpPr>
        <p:spPr>
          <a:xfrm>
            <a:off x="1043608" y="164927"/>
            <a:ext cx="5976664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Parascaris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equorum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5066195"/>
      </p:ext>
    </p:extLst>
  </p:cSld>
  <p:clrMapOvr>
    <a:masterClrMapping/>
  </p:clrMapOvr>
  <p:transition>
    <p:blinds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83568" y="1268760"/>
            <a:ext cx="5400600" cy="5342320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solidFill>
                  <a:srgbClr val="FF0000"/>
                </a:solidFill>
                <a:latin typeface="Arial Rounded MT Bold" panose="020F0704030504030204" pitchFamily="34" charset="0"/>
                <a:ea typeface="Times New Roman" panose="02020603050405020304" pitchFamily="18" charset="0"/>
              </a:rPr>
              <a:t>Clinical signs: </a:t>
            </a:r>
            <a:endParaRPr lang="en-US" sz="2400" dirty="0">
              <a:solidFill>
                <a:srgbClr val="FF0000"/>
              </a:solidFill>
              <a:effectLst/>
              <a:latin typeface="Arial Rounded MT Bold" panose="020F0704030504030204" pitchFamily="34" charset="0"/>
              <a:ea typeface="Times New Roman" panose="02020603050405020304" pitchFamily="18" charset="0"/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231F2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Foals 3-4 months of age especially suffer from flatulence, </a:t>
            </a:r>
            <a:r>
              <a:rPr lang="en-US" sz="2000" dirty="0" err="1">
                <a:solidFill>
                  <a:srgbClr val="231F2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foetid</a:t>
            </a:r>
            <a:r>
              <a:rPr lang="en-US" sz="2000" dirty="0">
                <a:solidFill>
                  <a:srgbClr val="231F2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rgbClr val="231F2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diarrhoea</a:t>
            </a:r>
            <a:r>
              <a:rPr lang="en-US" sz="2000" dirty="0">
                <a:solidFill>
                  <a:srgbClr val="231F2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pot-belly, balling up and</a:t>
            </a:r>
            <a:r>
              <a:rPr lang="en-US" sz="2000" spc="-185" dirty="0">
                <a:solidFill>
                  <a:srgbClr val="231F2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 </a:t>
            </a:r>
            <a:r>
              <a:rPr lang="en-US" sz="2000" spc="-35" dirty="0">
                <a:solidFill>
                  <a:srgbClr val="231F2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an </a:t>
            </a:r>
            <a:r>
              <a:rPr lang="en-US" sz="2000" dirty="0">
                <a:solidFill>
                  <a:srgbClr val="231F20"/>
                </a:solidFill>
                <a:effectLst/>
                <a:latin typeface="Arial Rounded MT Bold" panose="020F0704030504030204" pitchFamily="34" charset="0"/>
                <a:ea typeface="Times New Roman" panose="02020603050405020304" pitchFamily="18" charset="0"/>
              </a:rPr>
              <a:t>obstruction</a:t>
            </a:r>
            <a:endParaRPr lang="en-IN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4624B3-EB03-493E-A9F1-675F5003C13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56745"/>
            <a:ext cx="3119120" cy="233934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A5F98891-1D10-4198-9D39-87C5F3A63D9D}"/>
              </a:ext>
            </a:extLst>
          </p:cNvPr>
          <p:cNvSpPr/>
          <p:nvPr/>
        </p:nvSpPr>
        <p:spPr>
          <a:xfrm>
            <a:off x="1043608" y="164927"/>
            <a:ext cx="5976664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Parascaris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equorum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3279371"/>
      </p:ext>
    </p:extLst>
  </p:cSld>
  <p:clrMapOvr>
    <a:masterClrMapping/>
  </p:clrMapOvr>
  <p:transition>
    <p:blinds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575140"/>
            <a:ext cx="5472966" cy="6230940"/>
          </a:xfrm>
        </p:spPr>
        <p:txBody>
          <a:bodyPr>
            <a:normAutofit/>
          </a:bodyPr>
          <a:lstStyle/>
          <a:p>
            <a:pPr lvl="0" algn="just"/>
            <a:r>
              <a:rPr lang="en-US" sz="24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Diagnosis: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On the basis of Clinical signs.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Gross examination of </a:t>
            </a:r>
            <a:r>
              <a:rPr lang="en-US" sz="2000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faeces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:</a:t>
            </a: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endParaRPr lang="en-US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Microscopic </a:t>
            </a:r>
            <a:r>
              <a:rPr lang="en-US" sz="2000" dirty="0" err="1">
                <a:solidFill>
                  <a:srgbClr val="7030A0"/>
                </a:solidFill>
                <a:latin typeface="Arial Rounded MT Bold" panose="020F0704030504030204" pitchFamily="34" charset="0"/>
              </a:rPr>
              <a:t>faecal</a:t>
            </a:r>
            <a:r>
              <a:rPr lang="en-US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examination</a:t>
            </a:r>
            <a:endParaRPr lang="en-IN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marL="342900" lvl="0" indent="-342900" algn="just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                         Eggs </a:t>
            </a:r>
            <a:r>
              <a:rPr lang="en-US" sz="2000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areherical</a:t>
            </a:r>
            <a:r>
              <a:rPr lang="en-US" sz="2000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or sub-spherical, brownish yellow </a:t>
            </a:r>
            <a:r>
              <a:rPr lang="en-US" sz="2000" dirty="0" err="1">
                <a:solidFill>
                  <a:srgbClr val="00B050"/>
                </a:solidFill>
                <a:latin typeface="Arial Rounded MT Bold" panose="020F0704030504030204" pitchFamily="34" charset="0"/>
              </a:rPr>
              <a:t>colour</a:t>
            </a:r>
            <a:r>
              <a:rPr lang="en-US" sz="2000" dirty="0">
                <a:solidFill>
                  <a:srgbClr val="00B050"/>
                </a:solidFill>
                <a:latin typeface="Arial Rounded MT Bold" panose="020F0704030504030204" pitchFamily="34" charset="0"/>
              </a:rPr>
              <a:t> with thick and pitted shell.</a:t>
            </a:r>
            <a:endParaRPr lang="en-IN" sz="2000" dirty="0">
              <a:solidFill>
                <a:srgbClr val="00B050"/>
              </a:solidFill>
              <a:latin typeface="Arial Rounded MT Bold" panose="020F0704030504030204" pitchFamily="34" charset="0"/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IN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686D8C-5465-4DA9-A8F5-37FB6AA1A5F8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914"/>
          <a:stretch/>
        </p:blipFill>
        <p:spPr bwMode="auto">
          <a:xfrm>
            <a:off x="987757" y="2042224"/>
            <a:ext cx="3059474" cy="229595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CB6FBBB-6260-4A16-B25F-E9CA7D83E92C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526" y="4677152"/>
            <a:ext cx="3059474" cy="218084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EB59795-4F30-44CB-A6DB-20E8CC77123E}"/>
              </a:ext>
            </a:extLst>
          </p:cNvPr>
          <p:cNvSpPr/>
          <p:nvPr/>
        </p:nvSpPr>
        <p:spPr>
          <a:xfrm>
            <a:off x="1640731" y="51920"/>
            <a:ext cx="5976664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Parascaris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equorum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107695"/>
      </p:ext>
    </p:extLst>
  </p:cSld>
  <p:clrMapOvr>
    <a:masterClrMapping/>
  </p:clrMapOvr>
  <p:transition>
    <p:blinds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1463760"/>
            <a:ext cx="6624736" cy="5342320"/>
          </a:xfrm>
        </p:spPr>
        <p:txBody>
          <a:bodyPr>
            <a:normAutofit/>
          </a:bodyPr>
          <a:lstStyle/>
          <a:p>
            <a:pPr lvl="0" algn="just"/>
            <a:r>
              <a:rPr lang="en-US" sz="2400" b="1" dirty="0">
                <a:solidFill>
                  <a:srgbClr val="FF0000"/>
                </a:solidFill>
                <a:latin typeface="Arial Rounded MT Bold" panose="020F0704030504030204" pitchFamily="34" charset="0"/>
              </a:rPr>
              <a:t>Treatment: </a:t>
            </a:r>
          </a:p>
          <a:p>
            <a:pPr lvl="0" algn="just"/>
            <a:r>
              <a:rPr lang="en-US" sz="2000" dirty="0">
                <a:latin typeface="Arial Rounded MT Bold" panose="020F0704030504030204" pitchFamily="34" charset="0"/>
              </a:rPr>
              <a:t>    Levamisole, Ivermectin, Fenbendazole, Morantel tartrate and Piperazine salts are used in the treatment.</a:t>
            </a:r>
            <a:endParaRPr lang="en-IN" sz="2000" dirty="0">
              <a:latin typeface="Arial Rounded MT Bold" panose="020F0704030504030204" pitchFamily="34" charset="0"/>
            </a:endParaRPr>
          </a:p>
          <a:p>
            <a:pPr marL="342900" indent="-342900" algn="just">
              <a:buFont typeface="Courier New" panose="02070309020205020404" pitchFamily="49" charset="0"/>
              <a:buChar char="o"/>
            </a:pPr>
            <a:endParaRPr lang="en-IN" sz="2000" dirty="0">
              <a:solidFill>
                <a:srgbClr val="7030A0"/>
              </a:solidFill>
              <a:latin typeface="Arial Rounded MT Bold" panose="020F0704030504030204" pitchFamily="34" charset="0"/>
            </a:endParaRPr>
          </a:p>
          <a:p>
            <a:pPr algn="just"/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Control:</a:t>
            </a:r>
          </a:p>
          <a:p>
            <a:pPr marL="342900" indent="-342900" algn="l" fontAlgn="base">
              <a:buFont typeface="Courier New" panose="02070309020205020404" pitchFamily="49" charset="0"/>
              <a:buChar char="o"/>
            </a:pPr>
            <a:r>
              <a:rPr lang="en-IN" sz="2000" dirty="0">
                <a:solidFill>
                  <a:srgbClr val="7030A0"/>
                </a:solidFill>
                <a:latin typeface="Arial Rounded MT Bold" panose="020F0704030504030204" pitchFamily="34" charset="0"/>
              </a:rPr>
              <a:t> 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 Rounded MT Bold" panose="020F0704030504030204" pitchFamily="34" charset="0"/>
              </a:rPr>
              <a:t>Mares with foals graze cleanest pasture</a:t>
            </a:r>
          </a:p>
          <a:p>
            <a:pPr marL="342900" indent="-342900" algn="l" fontAlgn="base">
              <a:buFont typeface="Courier New" panose="02070309020205020404" pitchFamily="49" charset="0"/>
              <a:buChar char="o"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Arial Rounded MT Bold" panose="020F0704030504030204" pitchFamily="34" charset="0"/>
              </a:rPr>
              <a:t>Foaling stall hygiene</a:t>
            </a:r>
          </a:p>
          <a:p>
            <a:pPr marL="342900" indent="-342900" algn="l" fontAlgn="base">
              <a:buFont typeface="Courier New" panose="02070309020205020404" pitchFamily="49" charset="0"/>
              <a:buChar char="o"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Arial Rounded MT Bold" panose="020F0704030504030204" pitchFamily="34" charset="0"/>
              </a:rPr>
              <a:t>Monitor mares and treat as needed</a:t>
            </a:r>
          </a:p>
          <a:p>
            <a:pPr marL="342900" indent="-342900" algn="l" fontAlgn="base">
              <a:buFont typeface="Courier New" panose="02070309020205020404" pitchFamily="49" charset="0"/>
              <a:buChar char="o"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Arial Rounded MT Bold" panose="020F0704030504030204" pitchFamily="34" charset="0"/>
              </a:rPr>
              <a:t>Treat foals at 6 week intervals from 6 weeks of age until 6 months.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460518C-D215-474E-8E07-9FA0304EFD4E}"/>
              </a:ext>
            </a:extLst>
          </p:cNvPr>
          <p:cNvSpPr/>
          <p:nvPr/>
        </p:nvSpPr>
        <p:spPr>
          <a:xfrm>
            <a:off x="1043608" y="164927"/>
            <a:ext cx="5976664" cy="8778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i="1" dirty="0" err="1">
                <a:latin typeface="Arial Rounded MT Bold" panose="020F0704030504030204" pitchFamily="34" charset="0"/>
              </a:rPr>
              <a:t>Parascaris</a:t>
            </a:r>
            <a:r>
              <a:rPr lang="en-US" sz="2800" i="1" dirty="0">
                <a:latin typeface="Arial Rounded MT Bold" panose="020F0704030504030204" pitchFamily="34" charset="0"/>
              </a:rPr>
              <a:t> </a:t>
            </a:r>
            <a:r>
              <a:rPr lang="en-US" sz="2800" i="1" dirty="0" err="1">
                <a:latin typeface="Arial Rounded MT Bold" panose="020F0704030504030204" pitchFamily="34" charset="0"/>
              </a:rPr>
              <a:t>equorum</a:t>
            </a:r>
            <a:endParaRPr lang="en-IN" sz="2800" i="1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3782161"/>
      </p:ext>
    </p:extLst>
  </p:cSld>
  <p:clrMapOvr>
    <a:masterClrMapping/>
  </p:clrMapOvr>
  <p:transition>
    <p:blinds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611560" y="639852"/>
            <a:ext cx="4104456" cy="6218148"/>
          </a:xfrm>
        </p:spPr>
        <p:txBody>
          <a:bodyPr>
            <a:normAutofit/>
          </a:bodyPr>
          <a:lstStyle/>
          <a:p>
            <a:pPr lvl="0" algn="just">
              <a:spcBef>
                <a:spcPts val="315"/>
              </a:spcBef>
              <a:tabLst>
                <a:tab pos="355600" algn="l"/>
              </a:tabLst>
            </a:pPr>
            <a:r>
              <a:rPr lang="en-US" sz="2000" b="1" dirty="0">
                <a:solidFill>
                  <a:srgbClr val="00B0F0"/>
                </a:solidFill>
                <a:latin typeface="Arial Rounded MT Bold" panose="020F0704030504030204" pitchFamily="34" charset="0"/>
              </a:rPr>
              <a:t>      </a:t>
            </a:r>
            <a:endParaRPr lang="en-IN" sz="2000" dirty="0">
              <a:solidFill>
                <a:srgbClr val="00B0F0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9AC45B2-9EDB-46AB-81B5-712CF5A7F484}"/>
              </a:ext>
            </a:extLst>
          </p:cNvPr>
          <p:cNvSpPr/>
          <p:nvPr/>
        </p:nvSpPr>
        <p:spPr>
          <a:xfrm>
            <a:off x="1763688" y="1412776"/>
            <a:ext cx="5076564" cy="31683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>
                <a:solidFill>
                  <a:srgbClr val="FF0000"/>
                </a:solidFill>
                <a:latin typeface="Arial Rounded MT Bold" panose="020F0704030504030204" pitchFamily="34" charset="0"/>
              </a:rPr>
              <a:t>THANK YOU</a:t>
            </a:r>
            <a:endParaRPr lang="en-IN" sz="4800" dirty="0">
              <a:solidFill>
                <a:srgbClr val="FF0000"/>
              </a:solidFill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383128"/>
      </p:ext>
    </p:extLst>
  </p:cSld>
  <p:clrMapOvr>
    <a:masterClrMapping/>
  </p:clrMapOvr>
  <p:transition>
    <p:blinds dir="vert"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3915</TotalTime>
  <Words>274</Words>
  <Application>Microsoft Office PowerPoint</Application>
  <PresentationFormat>On-screen Show (4:3)</PresentationFormat>
  <Paragraphs>65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Arial Black</vt:lpstr>
      <vt:lpstr>Arial Rounded MT Bold</vt:lpstr>
      <vt:lpstr>Calibri</vt:lpstr>
      <vt:lpstr>Courier New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VETERINARY PARASITOLOGY</dc:title>
  <dc:creator>Dr.Ajit</dc:creator>
  <cp:lastModifiedBy>Ajit Kumar</cp:lastModifiedBy>
  <cp:revision>473</cp:revision>
  <dcterms:created xsi:type="dcterms:W3CDTF">2006-08-16T00:00:00Z</dcterms:created>
  <dcterms:modified xsi:type="dcterms:W3CDTF">2021-04-27T13:58:28Z</dcterms:modified>
</cp:coreProperties>
</file>