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601" r:id="rId2"/>
    <p:sldId id="602" r:id="rId3"/>
    <p:sldId id="603" r:id="rId4"/>
    <p:sldId id="604" r:id="rId5"/>
    <p:sldId id="605" r:id="rId6"/>
    <p:sldId id="606" r:id="rId7"/>
    <p:sldId id="607" r:id="rId8"/>
    <p:sldId id="608" r:id="rId9"/>
    <p:sldId id="609" r:id="rId10"/>
    <p:sldId id="610" r:id="rId11"/>
    <p:sldId id="611" r:id="rId12"/>
    <p:sldId id="612" r:id="rId13"/>
    <p:sldId id="61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0E2"/>
    <a:srgbClr val="F96FF2"/>
    <a:srgbClr val="10E6CD"/>
    <a:srgbClr val="30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14" autoAdjust="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6AC89-1D24-4F9E-982F-DA5BF7ECD9F4}" type="datetimeFigureOut">
              <a:rPr lang="en-IN" smtClean="0"/>
              <a:pPr/>
              <a:t>27-04-2021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56353-8F37-4299-9A00-D215CE4B5BD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1039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04594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9521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6165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0636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6094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8985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4051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3098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475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6394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9467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8569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1240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8" y="2404536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8" y="4050836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5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5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7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7" y="609600"/>
            <a:ext cx="607218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5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4" y="79038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2" y="288655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2090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09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7" y="609600"/>
            <a:ext cx="607218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9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4" y="79038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2" y="288655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5849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50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9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06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55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4" y="609602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2"/>
            <a:ext cx="5195027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2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4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00870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9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1"/>
            <a:ext cx="6347715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6" y="2160590"/>
            <a:ext cx="3088111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97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609601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4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4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1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1"/>
            <a:ext cx="6347715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9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0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98605"/>
            <a:ext cx="279018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7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777069"/>
            <a:ext cx="279018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0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1"/>
            <a:ext cx="634771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" y="609600"/>
            <a:ext cx="6347715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367340"/>
            <a:ext cx="6347715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4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609601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60590"/>
            <a:ext cx="6347715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9" y="6041365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1365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8" y="6041365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basu.org.in/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671735"/>
            <a:ext cx="2057400" cy="160867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57FAFD7-65F3-4EDA-8C24-50F21466752C}"/>
              </a:ext>
            </a:extLst>
          </p:cNvPr>
          <p:cNvSpPr/>
          <p:nvPr/>
        </p:nvSpPr>
        <p:spPr>
          <a:xfrm>
            <a:off x="1331640" y="332656"/>
            <a:ext cx="5976664" cy="1334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Family:  </a:t>
            </a:r>
            <a:r>
              <a:rPr lang="en-US" sz="2800" dirty="0" err="1">
                <a:latin typeface="Arial Rounded MT Bold" panose="020F0704030504030204" pitchFamily="34" charset="0"/>
              </a:rPr>
              <a:t>Oxyuridae</a:t>
            </a:r>
            <a:endParaRPr lang="en-US" sz="28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Pin worms</a:t>
            </a:r>
          </a:p>
        </p:txBody>
      </p:sp>
      <p:pic>
        <p:nvPicPr>
          <p:cNvPr id="13" name="Picture 12" descr="PDF] Infestation of Oxyuris equi in horse and its successful therapeutic  management | Semantic Scholar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47"/>
          <a:stretch/>
        </p:blipFill>
        <p:spPr bwMode="auto">
          <a:xfrm>
            <a:off x="2065065" y="2109214"/>
            <a:ext cx="2605633" cy="22937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PDF] Infestation of Oxyuris equi in horse and its successful therapeutic  management | Semantic Scholar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88" b="5810"/>
          <a:stretch/>
        </p:blipFill>
        <p:spPr bwMode="auto">
          <a:xfrm>
            <a:off x="598215" y="3968635"/>
            <a:ext cx="1466850" cy="1314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How to Get Rid of Pinworms | Dr. K's Horse Sens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t="20478" r="14143" b="33103"/>
          <a:stretch/>
        </p:blipFill>
        <p:spPr bwMode="auto">
          <a:xfrm rot="19955906">
            <a:off x="4910724" y="2253398"/>
            <a:ext cx="3672408" cy="1921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D538929-A663-451A-93A7-DAEE95BCDB2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552" y="4761610"/>
            <a:ext cx="7232848" cy="1953538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pt-BR" sz="2000" b="1" dirty="0">
                <a:solidFill>
                  <a:srgbClr val="7030A0"/>
                </a:solidFill>
                <a:latin typeface="Bell MT" panose="02020503060305020303" pitchFamily="18" charset="0"/>
              </a:rPr>
              <a:t>Dr. AJIT KUMAR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Bell MT" panose="02020503060305020303" pitchFamily="18" charset="0"/>
              </a:rPr>
              <a:t>Department of Veterinary Parasitology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Bell MT" panose="02020503060305020303" pitchFamily="18" charset="0"/>
              </a:rPr>
              <a:t>Bihar Veterinary College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Bell MT" panose="02020503060305020303" pitchFamily="18" charset="0"/>
              </a:rPr>
              <a:t>Bihar Animal Sciences University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Bell MT" panose="02020503060305020303" pitchFamily="18" charset="0"/>
              </a:rPr>
              <a:t>Patna-800014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Bell MT" panose="02020503060305020303" pitchFamily="18" charset="0"/>
              </a:rPr>
              <a:t>Date-23.04.2021</a:t>
            </a:r>
          </a:p>
        </p:txBody>
      </p:sp>
      <p:pic>
        <p:nvPicPr>
          <p:cNvPr id="8" name="Picture 7" descr="Bihar Animal Sciences University | बिहार पशु विज्ञान विश्वविद्यालय">
            <a:hlinkClick r:id="rId5" tooltip="&quot;Bihar Animal Sciences University | बिहार पशु विज्ञान विश्वविद्यालय - &quot;"/>
            <a:extLst>
              <a:ext uri="{FF2B5EF4-FFF2-40B4-BE49-F238E27FC236}">
                <a16:creationId xmlns:a16="http://schemas.microsoft.com/office/drawing/2014/main" id="{302C1543-F29F-433F-AAB8-87C0C1369F13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71" y="142852"/>
            <a:ext cx="1149087" cy="119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olour Logofinal">
            <a:extLst>
              <a:ext uri="{FF2B5EF4-FFF2-40B4-BE49-F238E27FC236}">
                <a16:creationId xmlns:a16="http://schemas.microsoft.com/office/drawing/2014/main" id="{65CBE20A-80D4-4192-9AB8-A2CFB6F26927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152620"/>
            <a:ext cx="1099891" cy="124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9672330"/>
      </p:ext>
    </p:extLst>
  </p:cSld>
  <p:clrMapOvr>
    <a:masterClrMapping/>
  </p:clrMapOvr>
  <p:transition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639852"/>
            <a:ext cx="4104456" cy="6218148"/>
          </a:xfrm>
        </p:spPr>
        <p:txBody>
          <a:bodyPr>
            <a:normAutofit/>
          </a:bodyPr>
          <a:lstStyle/>
          <a:p>
            <a:pPr lvl="0" algn="just">
              <a:spcBef>
                <a:spcPts val="315"/>
              </a:spcBef>
              <a:tabLst>
                <a:tab pos="355600" algn="l"/>
              </a:tabLst>
            </a:pPr>
            <a:r>
              <a:rPr lang="en-US" sz="20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     </a:t>
            </a:r>
            <a:endParaRPr lang="en-IN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4EBA5CB-12FF-4DD5-818A-5BCB23018219}"/>
              </a:ext>
            </a:extLst>
          </p:cNvPr>
          <p:cNvSpPr/>
          <p:nvPr/>
        </p:nvSpPr>
        <p:spPr>
          <a:xfrm>
            <a:off x="107504" y="904610"/>
            <a:ext cx="7120985" cy="41085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4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Diagnosis : 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On the basis of Clinical signs</a:t>
            </a:r>
          </a:p>
          <a:p>
            <a:pPr marL="342900" marR="112395" lvl="0" indent="-342900" algn="just">
              <a:lnSpc>
                <a:spcPct val="106000"/>
              </a:lnSpc>
              <a:spcBef>
                <a:spcPts val="225"/>
              </a:spcBef>
              <a:buFont typeface="Wingdings" panose="05000000000000000000" pitchFamily="2" charset="2"/>
              <a:buChar char=""/>
              <a:tabLst>
                <a:tab pos="354965" algn="l"/>
                <a:tab pos="355600" algn="l"/>
              </a:tabLst>
            </a:pPr>
            <a:r>
              <a:rPr lang="en-US" sz="18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Examination of the perineal region of infected horse revealed </a:t>
            </a:r>
            <a:r>
              <a:rPr lang="en-US" sz="1800" spc="-15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cream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coloured</a:t>
            </a:r>
            <a:r>
              <a:rPr lang="en-US" sz="18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masses of eggs.</a:t>
            </a:r>
          </a:p>
          <a:p>
            <a:pPr marL="342900" marR="112395" indent="-342900" algn="just">
              <a:lnSpc>
                <a:spcPct val="106000"/>
              </a:lnSpc>
              <a:spcBef>
                <a:spcPts val="225"/>
              </a:spcBef>
              <a:buFont typeface="Wingdings" panose="05000000000000000000" pitchFamily="2" charset="2"/>
              <a:buChar char=""/>
              <a:tabLst>
                <a:tab pos="354965" algn="l"/>
                <a:tab pos="355600" algn="l"/>
              </a:tabLst>
            </a:pPr>
            <a:r>
              <a:rPr lang="en-US" sz="1800" b="1" dirty="0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Eggs are elongate, slightly flattened on one side with a plug at one</a:t>
            </a:r>
            <a:r>
              <a:rPr lang="en-US" sz="1800" b="1" spc="-130" dirty="0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FFFF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pole.</a:t>
            </a:r>
            <a:endParaRPr lang="en-IN" sz="1800" b="1" dirty="0">
              <a:solidFill>
                <a:srgbClr val="FFFF0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marR="112395" lvl="0" indent="-342900">
              <a:lnSpc>
                <a:spcPct val="106000"/>
              </a:lnSpc>
              <a:spcBef>
                <a:spcPts val="225"/>
              </a:spcBef>
              <a:buFont typeface="Wingdings" panose="05000000000000000000" pitchFamily="2" charset="2"/>
              <a:buChar char=""/>
              <a:tabLst>
                <a:tab pos="354965" algn="l"/>
                <a:tab pos="355600" algn="l"/>
              </a:tabLst>
            </a:pP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9E3F38F-3F23-458B-8F38-99BD748248F2}"/>
              </a:ext>
            </a:extLst>
          </p:cNvPr>
          <p:cNvSpPr/>
          <p:nvPr/>
        </p:nvSpPr>
        <p:spPr>
          <a:xfrm>
            <a:off x="1115616" y="164927"/>
            <a:ext cx="5976664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Oxyuris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equi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 descr="Equine female adult pinworm (Oxyuris equi) laying a mass of eggs © - YouTub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" t="2958" r="12463" b="2958"/>
          <a:stretch/>
        </p:blipFill>
        <p:spPr bwMode="auto">
          <a:xfrm>
            <a:off x="4257674" y="3862885"/>
            <a:ext cx="4886325" cy="3028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Oxyuris equi Infection in Horses - Digestive System - Veterinary Manual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2" t="26383" r="30521" b="25592"/>
          <a:stretch/>
        </p:blipFill>
        <p:spPr bwMode="auto">
          <a:xfrm>
            <a:off x="280230" y="4543376"/>
            <a:ext cx="1512168" cy="16679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792398" y="5517232"/>
            <a:ext cx="69137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Egg</a:t>
            </a:r>
          </a:p>
        </p:txBody>
      </p:sp>
    </p:spTree>
    <p:extLst>
      <p:ext uri="{BB962C8B-B14F-4D97-AF65-F5344CB8AC3E}">
        <p14:creationId xmlns:p14="http://schemas.microsoft.com/office/powerpoint/2010/main" val="3987184431"/>
      </p:ext>
    </p:extLst>
  </p:cSld>
  <p:clrMapOvr>
    <a:masterClrMapping/>
  </p:clrMapOvr>
  <p:transition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3568" y="1268760"/>
            <a:ext cx="5400600" cy="534232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Treatment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35162E8-25C2-4319-B884-69C8B8BC72F0}"/>
              </a:ext>
            </a:extLst>
          </p:cNvPr>
          <p:cNvSpPr/>
          <p:nvPr/>
        </p:nvSpPr>
        <p:spPr>
          <a:xfrm>
            <a:off x="2123728" y="163446"/>
            <a:ext cx="5400600" cy="1105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Oxyuris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equi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0F294B-18B7-4B3F-A166-F386223146CE}"/>
              </a:ext>
            </a:extLst>
          </p:cNvPr>
          <p:cNvSpPr/>
          <p:nvPr/>
        </p:nvSpPr>
        <p:spPr>
          <a:xfrm>
            <a:off x="1331640" y="1844824"/>
            <a:ext cx="5184576" cy="331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Levamisole, </a:t>
            </a:r>
          </a:p>
          <a:p>
            <a:pPr lvl="0" algn="just">
              <a:lnSpc>
                <a:spcPct val="15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Fenbendazole, </a:t>
            </a:r>
          </a:p>
          <a:p>
            <a:pPr lvl="0" algn="just">
              <a:lnSpc>
                <a:spcPct val="15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Pyrantel tartrate, </a:t>
            </a:r>
          </a:p>
          <a:p>
            <a:pPr lvl="0" algn="just">
              <a:lnSpc>
                <a:spcPct val="15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ivermectin etc. are used in the treatment.</a:t>
            </a:r>
            <a:endParaRPr lang="en-IN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044267"/>
      </p:ext>
    </p:extLst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3568" y="1268760"/>
            <a:ext cx="5400600" cy="534232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Control: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35162E8-25C2-4319-B884-69C8B8BC72F0}"/>
              </a:ext>
            </a:extLst>
          </p:cNvPr>
          <p:cNvSpPr/>
          <p:nvPr/>
        </p:nvSpPr>
        <p:spPr>
          <a:xfrm>
            <a:off x="2123728" y="163446"/>
            <a:ext cx="5400600" cy="1105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Oxyuris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equi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0F294B-18B7-4B3F-A166-F386223146CE}"/>
              </a:ext>
            </a:extLst>
          </p:cNvPr>
          <p:cNvSpPr/>
          <p:nvPr/>
        </p:nvSpPr>
        <p:spPr>
          <a:xfrm>
            <a:off x="899592" y="2276872"/>
            <a:ext cx="6264696" cy="331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112395" lvl="0" indent="-342900" algn="just">
              <a:lnSpc>
                <a:spcPct val="200000"/>
              </a:lnSpc>
              <a:spcBef>
                <a:spcPts val="315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55600" algn="l"/>
              </a:tabLst>
            </a:pPr>
            <a:r>
              <a:rPr lang="en-US" sz="20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Good hygiene in stables, frequent removal of beddings and prevent contamination of feed and drinking water with beddings are helpful in controlling the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Oxyuris</a:t>
            </a:r>
            <a:r>
              <a:rPr lang="en-US" sz="2000" i="1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equi</a:t>
            </a:r>
            <a:r>
              <a:rPr lang="en-US" sz="2000" i="1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infection in</a:t>
            </a:r>
            <a:r>
              <a:rPr lang="en-US" sz="2000" spc="-15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horses.</a:t>
            </a:r>
            <a:endParaRPr lang="en-IN" sz="2000" dirty="0">
              <a:solidFill>
                <a:srgbClr val="7030A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marR="112395" lvl="0" indent="-342900" algn="just">
              <a:lnSpc>
                <a:spcPct val="106000"/>
              </a:lnSpc>
              <a:spcBef>
                <a:spcPts val="315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354965" algn="l"/>
                <a:tab pos="355600" algn="l"/>
              </a:tabLst>
            </a:pPr>
            <a:endParaRPr lang="en-IN" sz="2000" dirty="0">
              <a:solidFill>
                <a:srgbClr val="7030A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093316"/>
      </p:ext>
    </p:extLst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639852"/>
            <a:ext cx="4104456" cy="6218148"/>
          </a:xfrm>
        </p:spPr>
        <p:txBody>
          <a:bodyPr>
            <a:normAutofit/>
          </a:bodyPr>
          <a:lstStyle/>
          <a:p>
            <a:pPr lvl="0" algn="just">
              <a:spcBef>
                <a:spcPts val="315"/>
              </a:spcBef>
              <a:tabLst>
                <a:tab pos="355600" algn="l"/>
              </a:tabLst>
            </a:pPr>
            <a:r>
              <a:rPr lang="en-US" sz="2000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     </a:t>
            </a:r>
            <a:endParaRPr lang="en-IN" sz="2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AC45B2-9EDB-46AB-81B5-712CF5A7F484}"/>
              </a:ext>
            </a:extLst>
          </p:cNvPr>
          <p:cNvSpPr/>
          <p:nvPr/>
        </p:nvSpPr>
        <p:spPr>
          <a:xfrm>
            <a:off x="1763688" y="1412776"/>
            <a:ext cx="5076564" cy="3168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THANK YOU</a:t>
            </a:r>
            <a:endParaRPr lang="en-IN" sz="4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14041"/>
      </p:ext>
    </p:extLst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46921" y="2060848"/>
            <a:ext cx="4257127" cy="462224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solidFill>
                  <a:srgbClr val="FFC000"/>
                </a:solidFill>
                <a:latin typeface="Arial Rounded MT Bold" panose="020F0704030504030204" pitchFamily="34" charset="0"/>
              </a:rPr>
              <a:t>General Characters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: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Oesophagus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has well developed posterior bulb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Female worms have long pointed tail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Male has single spicule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Vulva located anteriorly.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Direct life-cycle           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7255B2-9C95-4788-A3CA-89C25F957FE7}"/>
              </a:ext>
            </a:extLst>
          </p:cNvPr>
          <p:cNvSpPr/>
          <p:nvPr/>
        </p:nvSpPr>
        <p:spPr>
          <a:xfrm>
            <a:off x="1043608" y="164927"/>
            <a:ext cx="5976664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Family: </a:t>
            </a:r>
            <a:r>
              <a:rPr lang="en-US" sz="2800" dirty="0" err="1">
                <a:latin typeface="Arial Rounded MT Bold" panose="020F0704030504030204" pitchFamily="34" charset="0"/>
              </a:rPr>
              <a:t>Oxyuridae</a:t>
            </a:r>
            <a:endParaRPr lang="en-IN" sz="2800" dirty="0">
              <a:latin typeface="Arial Rounded MT Bold" panose="020F0704030504030204" pitchFamily="34" charset="0"/>
            </a:endParaRPr>
          </a:p>
        </p:txBody>
      </p:sp>
      <p:pic>
        <p:nvPicPr>
          <p:cNvPr id="7" name="Picture 6" descr="How to Get Rid of Pinworms | Dr. K's Horse Sens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t="20478" r="14143" b="33103"/>
          <a:stretch/>
        </p:blipFill>
        <p:spPr bwMode="auto">
          <a:xfrm>
            <a:off x="5471592" y="1844824"/>
            <a:ext cx="3672408" cy="1921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Oxyuris equi - Hors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49080"/>
            <a:ext cx="2857500" cy="1971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608181"/>
      </p:ext>
    </p:extLst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463760"/>
            <a:ext cx="7200800" cy="5342320"/>
          </a:xfrm>
        </p:spPr>
        <p:txBody>
          <a:bodyPr>
            <a:norm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.</a:t>
            </a:r>
            <a:endParaRPr lang="en-IN" sz="20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898385"/>
              </p:ext>
            </p:extLst>
          </p:nvPr>
        </p:nvGraphicFramePr>
        <p:xfrm>
          <a:off x="1691680" y="1397000"/>
          <a:ext cx="5256583" cy="4696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5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2993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Rounded MT Bold" panose="020F0704030504030204" pitchFamily="34" charset="0"/>
                        </a:rPr>
                        <a:t>Sl. No.</a:t>
                      </a:r>
                      <a:endParaRPr lang="en-IN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Rounded MT Bold" panose="020F0704030504030204" pitchFamily="34" charset="0"/>
                        </a:rPr>
                        <a:t> Species </a:t>
                      </a:r>
                      <a:endParaRPr lang="en-IN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Rounded MT Bold" panose="020F0704030504030204" pitchFamily="34" charset="0"/>
                        </a:rPr>
                        <a:t>   Host</a:t>
                      </a:r>
                      <a:endParaRPr lang="en-IN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25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1</a:t>
                      </a:r>
                      <a:endParaRPr lang="en-IN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Oxyuris</a:t>
                      </a:r>
                      <a:r>
                        <a:rPr lang="en-US" i="1" dirty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i="1" dirty="0" err="1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equi</a:t>
                      </a:r>
                      <a:r>
                        <a:rPr lang="en-US" i="1" dirty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i="0" dirty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( Pin worm of Equine)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Horse &amp; donkey</a:t>
                      </a:r>
                      <a:endParaRPr lang="en-IN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613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2</a:t>
                      </a:r>
                      <a:endParaRPr lang="en-IN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Enterobius</a:t>
                      </a:r>
                      <a:r>
                        <a:rPr lang="en-US" i="1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i="1" dirty="0" err="1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vermicularis</a:t>
                      </a:r>
                      <a:r>
                        <a:rPr lang="en-US" i="1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</a:p>
                    <a:p>
                      <a:r>
                        <a:rPr lang="en-US" sz="1600" i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( Pin worm of worm of man)</a:t>
                      </a:r>
                      <a:endParaRPr lang="en-IN" sz="1600" i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 Man</a:t>
                      </a:r>
                      <a:endParaRPr lang="en-IN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691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3</a:t>
                      </a:r>
                      <a:endParaRPr lang="en-IN" dirty="0">
                        <a:solidFill>
                          <a:srgbClr val="0070C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Skrjabinema</a:t>
                      </a:r>
                      <a:r>
                        <a:rPr lang="en-US" i="1" dirty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i="1" dirty="0" err="1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ovis</a:t>
                      </a:r>
                      <a:endParaRPr lang="en-IN" i="1" dirty="0">
                        <a:solidFill>
                          <a:srgbClr val="0070C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 Sheep &amp; Goat</a:t>
                      </a:r>
                      <a:endParaRPr lang="en-IN" dirty="0">
                        <a:solidFill>
                          <a:srgbClr val="0070C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D0828D26-9CC5-4551-99B9-60A27B4BE63A}"/>
              </a:ext>
            </a:extLst>
          </p:cNvPr>
          <p:cNvSpPr/>
          <p:nvPr/>
        </p:nvSpPr>
        <p:spPr>
          <a:xfrm>
            <a:off x="755576" y="62260"/>
            <a:ext cx="6768752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Species </a:t>
            </a:r>
            <a:endParaRPr lang="en-IN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23419"/>
      </p:ext>
    </p:extLst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1463760"/>
            <a:ext cx="4896544" cy="5342320"/>
          </a:xfrm>
        </p:spPr>
        <p:txBody>
          <a:bodyPr>
            <a:normAutofit/>
          </a:bodyPr>
          <a:lstStyle/>
          <a:p>
            <a:pPr algn="just"/>
            <a:endParaRPr lang="en-US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BF670C3-9969-4BA6-A3B9-AFC98EE9BC14}"/>
              </a:ext>
            </a:extLst>
          </p:cNvPr>
          <p:cNvSpPr/>
          <p:nvPr/>
        </p:nvSpPr>
        <p:spPr>
          <a:xfrm>
            <a:off x="1115616" y="170303"/>
            <a:ext cx="6336704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Oxyuris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equi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59732" y="1556792"/>
            <a:ext cx="4500500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Final Hosts </a:t>
            </a:r>
            <a:r>
              <a:rPr lang="en-US" b="1" dirty="0">
                <a:latin typeface="Arial Rounded MT Bold" panose="020F0704030504030204" pitchFamily="34" charset="0"/>
              </a:rPr>
              <a:t>:  Horse &amp; Donkey</a:t>
            </a:r>
            <a:endParaRPr lang="en-US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Location:  Large intestine</a:t>
            </a:r>
          </a:p>
          <a:p>
            <a:pPr algn="ctr"/>
            <a:endParaRPr lang="en-US" sz="2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Pin worm or rectal worm of horse</a:t>
            </a:r>
          </a:p>
        </p:txBody>
      </p:sp>
      <p:pic>
        <p:nvPicPr>
          <p:cNvPr id="8" name="Picture 7" descr="Oxyurids, Spirurids, and Trichinella spiralis | Flashcard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53" y="4941168"/>
            <a:ext cx="2414757" cy="177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Equimax Horse - Pinworms (Oxyuris equi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62492"/>
            <a:ext cx="2477011" cy="259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Oxyuris equi in horses | Vetlexicon Equis from Vetstream | Definitive  Veterinary Intelligence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4" b="6107"/>
          <a:stretch/>
        </p:blipFill>
        <p:spPr bwMode="auto">
          <a:xfrm rot="16200000">
            <a:off x="6330475" y="4270057"/>
            <a:ext cx="3133725" cy="2042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8286799"/>
      </p:ext>
    </p:extLst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463760"/>
            <a:ext cx="4464496" cy="534232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General Characters:</a:t>
            </a:r>
          </a:p>
          <a:p>
            <a:pPr marL="342900" lvl="0" indent="-342900" algn="just">
              <a:spcBef>
                <a:spcPts val="51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55600" algn="l"/>
              </a:tabLst>
            </a:pPr>
            <a:r>
              <a:rPr lang="en-US" sz="1800" u="sng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Hour-glass shaped </a:t>
            </a:r>
            <a:r>
              <a:rPr lang="en-US" sz="1800" u="sng" dirty="0" err="1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oesophagus</a:t>
            </a:r>
            <a:r>
              <a:rPr lang="en-US" sz="1800" u="sng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has a well developed posterior</a:t>
            </a:r>
            <a:r>
              <a:rPr lang="en-US" sz="1800" spc="-4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bulb.</a:t>
            </a:r>
            <a:endParaRPr lang="en-IN" sz="1800" dirty="0">
              <a:solidFill>
                <a:srgbClr val="7030A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315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55600" algn="l"/>
              </a:tabLst>
            </a:pPr>
            <a:r>
              <a:rPr lang="en-US" sz="180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Female is much larger than the male and have long tapering</a:t>
            </a:r>
            <a:r>
              <a:rPr lang="en-US" sz="1800" spc="-25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tail.</a:t>
            </a:r>
            <a:endParaRPr lang="en-IN" sz="1800" dirty="0">
              <a:solidFill>
                <a:srgbClr val="00206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B05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Y</a:t>
            </a:r>
            <a:r>
              <a:rPr lang="en-US" sz="1800" dirty="0">
                <a:solidFill>
                  <a:srgbClr val="00B05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oung females are almost white in </a:t>
            </a:r>
            <a:r>
              <a:rPr lang="en-US" sz="1800" dirty="0" err="1">
                <a:solidFill>
                  <a:srgbClr val="00B05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colour</a:t>
            </a:r>
            <a:r>
              <a:rPr lang="en-US" sz="1800" dirty="0">
                <a:solidFill>
                  <a:srgbClr val="00B05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, slightly curved and with a pointed tail whereas mature female worms are slatey-grey or brownish in </a:t>
            </a:r>
            <a:r>
              <a:rPr lang="en-US" sz="1800" dirty="0" err="1">
                <a:solidFill>
                  <a:srgbClr val="00B05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colour</a:t>
            </a:r>
            <a:r>
              <a:rPr lang="en-US" sz="1800" dirty="0">
                <a:solidFill>
                  <a:srgbClr val="00B05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with a very long narrow tail (3 times of the rest body).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Male has </a:t>
            </a:r>
            <a:r>
              <a:rPr lang="en-US" sz="1800" u="sng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one </a:t>
            </a:r>
            <a:r>
              <a:rPr lang="en-US" sz="1800" b="1" u="sng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pin- shaped </a:t>
            </a:r>
            <a:r>
              <a:rPr lang="en-US" sz="18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spicule.</a:t>
            </a:r>
          </a:p>
          <a:p>
            <a:pPr marL="342900" lvl="0" indent="-342900" algn="just">
              <a:spcBef>
                <a:spcPts val="505"/>
              </a:spcBef>
              <a:buFont typeface="Wingdings" panose="05000000000000000000" pitchFamily="2" charset="2"/>
              <a:buChar char=""/>
              <a:tabLst>
                <a:tab pos="355600" algn="l"/>
              </a:tabLst>
            </a:pP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Eggs are elongate, slightly flattened on one side with a plug at one</a:t>
            </a:r>
            <a:r>
              <a:rPr lang="en-US" sz="1800" spc="-13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pole</a:t>
            </a:r>
            <a:r>
              <a:rPr lang="en-US" sz="1800" dirty="0">
                <a:solidFill>
                  <a:srgbClr val="01020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1770B18-10D0-4027-98C7-47260B5F2E1C}"/>
              </a:ext>
            </a:extLst>
          </p:cNvPr>
          <p:cNvSpPr/>
          <p:nvPr/>
        </p:nvSpPr>
        <p:spPr>
          <a:xfrm>
            <a:off x="1043608" y="155500"/>
            <a:ext cx="5976664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Oxyuris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equi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 descr="Immunology, Anaphylaxis, Hematology, and Infectious Diseases Flashcards |  Quizle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96752"/>
            <a:ext cx="3491880" cy="3354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PDF] Infestation of Oxyuris equi in horse and its successful therapeutic  management | Semantic Schola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1" t="58585" r="21323" b="13341"/>
          <a:stretch/>
        </p:blipFill>
        <p:spPr bwMode="auto">
          <a:xfrm>
            <a:off x="5148064" y="5445224"/>
            <a:ext cx="1632545" cy="1152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480212" y="908720"/>
            <a:ext cx="108012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/>
              <a:t>Hour-glass shaped  oesophagus</a:t>
            </a:r>
          </a:p>
        </p:txBody>
      </p:sp>
      <p:sp>
        <p:nvSpPr>
          <p:cNvPr id="3" name="Down Arrow 2"/>
          <p:cNvSpPr/>
          <p:nvPr/>
        </p:nvSpPr>
        <p:spPr>
          <a:xfrm>
            <a:off x="7020272" y="1628800"/>
            <a:ext cx="45719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0186265"/>
      </p:ext>
    </p:extLst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639852"/>
            <a:ext cx="3888432" cy="6218148"/>
          </a:xfrm>
        </p:spPr>
        <p:txBody>
          <a:bodyPr>
            <a:norm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Life-cycle: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Infective stage: 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egg containing  3</a:t>
            </a:r>
            <a:r>
              <a:rPr lang="en-US" sz="2000" baseline="30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rd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stage larvae.</a:t>
            </a:r>
          </a:p>
          <a:p>
            <a:pPr algn="just"/>
            <a:endParaRPr lang="en-US" sz="20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n-US" sz="20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Transmission:</a:t>
            </a:r>
            <a:endParaRPr lang="en-US" dirty="0">
              <a:solidFill>
                <a:srgbClr val="010202"/>
              </a:solidFill>
              <a:latin typeface="Arial Rounded MT Bold" panose="020F0704030504030204" pitchFamily="34" charset="0"/>
            </a:endParaRPr>
          </a:p>
          <a:p>
            <a:pPr lvl="0" algn="just">
              <a:spcBef>
                <a:spcPts val="260"/>
              </a:spcBef>
              <a:tabLst>
                <a:tab pos="355600" algn="l"/>
              </a:tabLst>
            </a:pP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72493A-CDDE-4E32-915B-59A9136D6718}"/>
              </a:ext>
            </a:extLst>
          </p:cNvPr>
          <p:cNvSpPr/>
          <p:nvPr/>
        </p:nvSpPr>
        <p:spPr>
          <a:xfrm>
            <a:off x="1115616" y="2718"/>
            <a:ext cx="5940660" cy="599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Oxyuris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equi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79512" y="3233037"/>
            <a:ext cx="4860032" cy="3600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Transmission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 through </a:t>
            </a:r>
          </a:p>
          <a:p>
            <a:pPr marL="342900" marR="111125" lvl="0" indent="-342900" algn="just">
              <a:lnSpc>
                <a:spcPct val="106000"/>
              </a:lnSpc>
              <a:spcBef>
                <a:spcPts val="225"/>
              </a:spcBef>
              <a:buFont typeface="Wingdings" panose="05000000000000000000" pitchFamily="2" charset="2"/>
              <a:buChar char=""/>
              <a:tabLst>
                <a:tab pos="354965" algn="l"/>
                <a:tab pos="355600" algn="l"/>
              </a:tabLst>
            </a:pPr>
            <a:r>
              <a:rPr lang="en-US" sz="18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Infection in equines occurs by the ingestion of infective eggs containing third stage larva on fodder and</a:t>
            </a:r>
            <a:r>
              <a:rPr lang="en-US" sz="1800" spc="-1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bedding.</a:t>
            </a:r>
            <a:endParaRPr lang="en-IN" sz="1800" dirty="0">
              <a:solidFill>
                <a:srgbClr val="7030A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lvl="0" algn="ctr"/>
            <a:r>
              <a:rPr lang="en-US" sz="1800" b="1" baseline="-250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Schoolbook Uralic"/>
                <a:cs typeface="Schoolbook Uralic"/>
              </a:rPr>
              <a:t> </a:t>
            </a:r>
            <a:endParaRPr lang="en-IN" dirty="0"/>
          </a:p>
        </p:txBody>
      </p:sp>
      <p:pic>
        <p:nvPicPr>
          <p:cNvPr id="6" name="Picture 5" descr="Oxyurises - Photos | Faceboo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92696"/>
            <a:ext cx="3816424" cy="2973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Non-Bursate Nematodes Flashcards | Quizle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81500"/>
            <a:ext cx="3168352" cy="2359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1092270"/>
      </p:ext>
    </p:extLst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0" y="639852"/>
            <a:ext cx="3888432" cy="6218148"/>
          </a:xfrm>
        </p:spPr>
        <p:txBody>
          <a:bodyPr>
            <a:norm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Life-cycle:</a:t>
            </a:r>
          </a:p>
          <a:p>
            <a:pPr lvl="0" algn="just">
              <a:spcBef>
                <a:spcPts val="260"/>
              </a:spcBef>
              <a:tabLst>
                <a:tab pos="355600" algn="l"/>
              </a:tabLst>
            </a:pP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72493A-CDDE-4E32-915B-59A9136D6718}"/>
              </a:ext>
            </a:extLst>
          </p:cNvPr>
          <p:cNvSpPr/>
          <p:nvPr/>
        </p:nvSpPr>
        <p:spPr>
          <a:xfrm>
            <a:off x="1115616" y="2718"/>
            <a:ext cx="5940660" cy="599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Oxyuris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equi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043608" y="1772816"/>
            <a:ext cx="6624736" cy="3600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112395" lvl="0" indent="-342900" algn="just">
              <a:lnSpc>
                <a:spcPct val="106000"/>
              </a:lnSpc>
              <a:spcBef>
                <a:spcPts val="345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54965" algn="l"/>
                <a:tab pos="355600" algn="l"/>
              </a:tabLst>
            </a:pP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After fertilization, the mature female worms crawl out through the anal opening and lay eggs in clusters on the skin in the perineal</a:t>
            </a:r>
            <a:r>
              <a:rPr lang="en-US" sz="1800" spc="-15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10202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region.</a:t>
            </a:r>
          </a:p>
          <a:p>
            <a:pPr marL="342900" marR="112395" indent="-342900" algn="just">
              <a:lnSpc>
                <a:spcPct val="106000"/>
              </a:lnSpc>
              <a:spcBef>
                <a:spcPts val="345"/>
              </a:spcBef>
              <a:buFont typeface="Wingdings" panose="05000000000000000000" pitchFamily="2" charset="2"/>
              <a:buChar char=""/>
              <a:tabLst>
                <a:tab pos="354965" algn="l"/>
                <a:tab pos="355600" algn="l"/>
              </a:tabLst>
            </a:pPr>
            <a:r>
              <a:rPr lang="en-US" dirty="0">
                <a:solidFill>
                  <a:srgbClr val="010202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3</a:t>
            </a:r>
            <a:r>
              <a:rPr lang="en-US" baseline="30000" dirty="0">
                <a:solidFill>
                  <a:srgbClr val="010202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rd</a:t>
            </a:r>
            <a:r>
              <a:rPr lang="en-US" dirty="0">
                <a:solidFill>
                  <a:srgbClr val="010202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stage larvae (L</a:t>
            </a:r>
            <a:r>
              <a:rPr lang="en-US" baseline="-25000" dirty="0">
                <a:solidFill>
                  <a:srgbClr val="010202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010202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) are developed inside eggs and final hosts get infection during feeding/ ingestion of egg containing L</a:t>
            </a:r>
            <a:r>
              <a:rPr lang="en-US" baseline="-25000" dirty="0">
                <a:solidFill>
                  <a:srgbClr val="010202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3.</a:t>
            </a:r>
            <a:endParaRPr lang="en-IN" sz="1800" baseline="-250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lvl="0"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40589774"/>
      </p:ext>
    </p:extLst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55576" y="1085948"/>
            <a:ext cx="6264696" cy="5342320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Pathogenesis: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770B18-10D0-4027-98C7-47260B5F2E1C}"/>
              </a:ext>
            </a:extLst>
          </p:cNvPr>
          <p:cNvSpPr/>
          <p:nvPr/>
        </p:nvSpPr>
        <p:spPr>
          <a:xfrm>
            <a:off x="1187624" y="144855"/>
            <a:ext cx="5976664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Oxyuris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equi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5576" y="1628800"/>
            <a:ext cx="6552728" cy="2753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112395" indent="-342900">
              <a:lnSpc>
                <a:spcPct val="106000"/>
              </a:lnSpc>
              <a:spcBef>
                <a:spcPts val="315"/>
              </a:spcBef>
              <a:buFont typeface="Wingdings" panose="05000000000000000000" pitchFamily="2" charset="2"/>
              <a:buChar char=""/>
              <a:tabLst>
                <a:tab pos="354965" algn="l"/>
                <a:tab pos="355600" algn="l"/>
              </a:tabLst>
            </a:pPr>
            <a:r>
              <a:rPr lang="en-US" sz="180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Anal pruritis produced by the egg laying</a:t>
            </a:r>
            <a:r>
              <a:rPr lang="en-US" sz="1800" spc="-1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females.</a:t>
            </a:r>
          </a:p>
          <a:p>
            <a:pPr marR="112395">
              <a:lnSpc>
                <a:spcPct val="106000"/>
              </a:lnSpc>
              <a:spcBef>
                <a:spcPts val="315"/>
              </a:spcBef>
              <a:tabLst>
                <a:tab pos="354965" algn="l"/>
                <a:tab pos="355600" algn="l"/>
              </a:tabLst>
            </a:pPr>
            <a:endParaRPr lang="en-IN" sz="1800" dirty="0">
              <a:solidFill>
                <a:srgbClr val="00206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marR="112395" lvl="0" indent="-342900">
              <a:lnSpc>
                <a:spcPct val="106000"/>
              </a:lnSpc>
              <a:spcBef>
                <a:spcPts val="315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54965" algn="l"/>
                <a:tab pos="355600" algn="l"/>
              </a:tabLst>
            </a:pPr>
            <a:r>
              <a:rPr lang="en-US" sz="1800" spc="-2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Affected </a:t>
            </a:r>
            <a:r>
              <a:rPr lang="en-US" sz="1800" spc="-25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animal </a:t>
            </a:r>
            <a:r>
              <a:rPr lang="en-US" sz="1800" spc="-2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rubs the base </a:t>
            </a:r>
            <a:r>
              <a:rPr lang="en-US" sz="1800" spc="-15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of </a:t>
            </a:r>
            <a:r>
              <a:rPr lang="en-US" sz="1800" spc="-2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its tail </a:t>
            </a:r>
            <a:r>
              <a:rPr lang="en-US" sz="1800" spc="-25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against </a:t>
            </a:r>
            <a:r>
              <a:rPr lang="en-US" sz="1800" spc="-2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any hard </a:t>
            </a:r>
            <a:r>
              <a:rPr lang="en-US" sz="1800" spc="-25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object, causing the </a:t>
            </a:r>
            <a:r>
              <a:rPr lang="en-US" sz="1800" spc="-2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hairs</a:t>
            </a:r>
            <a:r>
              <a:rPr lang="en-US" sz="1800" spc="-75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spc="-15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to</a:t>
            </a:r>
            <a:r>
              <a:rPr lang="en-US" sz="1800" spc="-7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spc="-2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break</a:t>
            </a:r>
            <a:r>
              <a:rPr lang="en-US" sz="1800" spc="-75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spc="-15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off</a:t>
            </a:r>
            <a:r>
              <a:rPr lang="en-US" sz="1800" spc="-6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spc="-2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and</a:t>
            </a:r>
            <a:r>
              <a:rPr lang="en-US" sz="1800" spc="-7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spc="-2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the</a:t>
            </a:r>
            <a:r>
              <a:rPr lang="en-US" sz="1800" spc="-7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spc="-2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tail</a:t>
            </a:r>
            <a:r>
              <a:rPr lang="en-US" sz="1800" spc="-7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spc="-25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acquires</a:t>
            </a:r>
            <a:r>
              <a:rPr lang="en-US" sz="1800" spc="-75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spc="-15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an</a:t>
            </a:r>
            <a:r>
              <a:rPr lang="en-US" sz="1800" spc="-8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spc="-25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ungroomed</a:t>
            </a:r>
            <a:r>
              <a:rPr lang="en-US" sz="1800" b="1" spc="-7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spc="-25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rat–tailed</a:t>
            </a:r>
            <a:r>
              <a:rPr lang="en-US" sz="1800" b="1" spc="-70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spc="-25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appearance</a:t>
            </a:r>
            <a:r>
              <a:rPr lang="en-US" sz="1800" spc="-25" dirty="0">
                <a:solidFill>
                  <a:srgbClr val="7030A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.</a:t>
            </a:r>
            <a:endParaRPr lang="en-IN" sz="1800" dirty="0">
              <a:solidFill>
                <a:srgbClr val="7030A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342900" marR="112395" lvl="0" indent="-342900" algn="just">
              <a:lnSpc>
                <a:spcPct val="101000"/>
              </a:lnSpc>
              <a:spcBef>
                <a:spcPts val="255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354965" algn="l"/>
                <a:tab pos="355600" algn="l"/>
              </a:tabLst>
            </a:pPr>
            <a:endParaRPr lang="en-IN" sz="1800" dirty="0">
              <a:solidFill>
                <a:srgbClr val="7030A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Picture 7" descr="PDF] Infestation of Oxyuris equi in horse and its successful therapeutic  management | Semantic Scholar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47"/>
          <a:stretch/>
        </p:blipFill>
        <p:spPr bwMode="auto">
          <a:xfrm>
            <a:off x="2195736" y="4725145"/>
            <a:ext cx="2341758" cy="1888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48064" y="5085184"/>
            <a:ext cx="15841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-25" dirty="0">
                <a:solidFill>
                  <a:srgbClr val="7030A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Rat–tailed</a:t>
            </a:r>
            <a:r>
              <a:rPr lang="en-US" b="1" spc="-70" dirty="0">
                <a:solidFill>
                  <a:srgbClr val="7030A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b="1" spc="-25" dirty="0">
                <a:solidFill>
                  <a:srgbClr val="7030A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appearance</a:t>
            </a:r>
            <a:endParaRPr lang="en-IN" dirty="0"/>
          </a:p>
        </p:txBody>
      </p:sp>
      <p:sp>
        <p:nvSpPr>
          <p:cNvPr id="6" name="Right Arrow 5"/>
          <p:cNvSpPr/>
          <p:nvPr/>
        </p:nvSpPr>
        <p:spPr>
          <a:xfrm rot="10501333" flipV="1">
            <a:off x="3705163" y="5413699"/>
            <a:ext cx="143527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6808542"/>
      </p:ext>
    </p:extLst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3568" y="1268760"/>
            <a:ext cx="5400600" cy="534232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Clinical signs: </a:t>
            </a:r>
            <a:endParaRPr lang="en-US" sz="2400" dirty="0">
              <a:solidFill>
                <a:srgbClr val="FF000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E3F38F-3F23-458B-8F38-99BD748248F2}"/>
              </a:ext>
            </a:extLst>
          </p:cNvPr>
          <p:cNvSpPr/>
          <p:nvPr/>
        </p:nvSpPr>
        <p:spPr>
          <a:xfrm>
            <a:off x="1115616" y="164927"/>
            <a:ext cx="5976664" cy="877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 Rounded MT Bold" panose="020F0704030504030204" pitchFamily="34" charset="0"/>
              </a:rPr>
              <a:t>Oxyuris</a:t>
            </a:r>
            <a:r>
              <a:rPr lang="en-US" sz="2800" i="1" dirty="0">
                <a:latin typeface="Arial Rounded MT Bold" panose="020F0704030504030204" pitchFamily="34" charset="0"/>
              </a:rPr>
              <a:t> </a:t>
            </a:r>
            <a:r>
              <a:rPr lang="en-US" sz="2800" i="1" dirty="0" err="1">
                <a:latin typeface="Arial Rounded MT Bold" panose="020F0704030504030204" pitchFamily="34" charset="0"/>
              </a:rPr>
              <a:t>equi</a:t>
            </a:r>
            <a:endParaRPr lang="en-IN" sz="2800" i="1" dirty="0">
              <a:latin typeface="Arial Rounded MT Bold" panose="020F07040305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98E5EFB-0A2B-4D3E-8BCD-E7BC00B4D4C8}"/>
              </a:ext>
            </a:extLst>
          </p:cNvPr>
          <p:cNvSpPr/>
          <p:nvPr/>
        </p:nvSpPr>
        <p:spPr>
          <a:xfrm>
            <a:off x="446001" y="2144489"/>
            <a:ext cx="5875734" cy="3240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Rubbing of tails to get rid of pruritus which result broken hairs and gives it a </a:t>
            </a:r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“</a:t>
            </a:r>
            <a:r>
              <a:rPr lang="en-US" sz="20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rat-tailed appearance</a:t>
            </a:r>
            <a:r>
              <a:rPr lang="en-US" sz="2000" u="sng" dirty="0">
                <a:solidFill>
                  <a:srgbClr val="7030A0"/>
                </a:solidFill>
                <a:latin typeface="Arial Rounded MT Bold" panose="020F0704030504030204" pitchFamily="34" charset="0"/>
              </a:rPr>
              <a:t>”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.</a:t>
            </a: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735" y="2420888"/>
            <a:ext cx="2341563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535330"/>
      </p:ext>
    </p:extLst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4402</TotalTime>
  <Words>486</Words>
  <Application>Microsoft Office PowerPoint</Application>
  <PresentationFormat>On-screen Show (4:3)</PresentationFormat>
  <Paragraphs>100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Rounded MT Bold</vt:lpstr>
      <vt:lpstr>Bell MT</vt:lpstr>
      <vt:lpstr>Calibri</vt:lpstr>
      <vt:lpstr>Courier New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VETERINARY PARASITOLOGY</dc:title>
  <dc:creator>Dr.Ajit</dc:creator>
  <cp:lastModifiedBy>Ajit Kumar</cp:lastModifiedBy>
  <cp:revision>515</cp:revision>
  <dcterms:created xsi:type="dcterms:W3CDTF">2006-08-16T00:00:00Z</dcterms:created>
  <dcterms:modified xsi:type="dcterms:W3CDTF">2021-04-27T13:47:06Z</dcterms:modified>
</cp:coreProperties>
</file>