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92" r:id="rId2"/>
    <p:sldId id="552" r:id="rId3"/>
    <p:sldId id="553" r:id="rId4"/>
    <p:sldId id="554" r:id="rId5"/>
    <p:sldId id="556" r:id="rId6"/>
    <p:sldId id="578" r:id="rId7"/>
    <p:sldId id="555" r:id="rId8"/>
    <p:sldId id="557" r:id="rId9"/>
    <p:sldId id="558" r:id="rId10"/>
    <p:sldId id="559" r:id="rId11"/>
    <p:sldId id="560" r:id="rId12"/>
    <p:sldId id="5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0E2"/>
    <a:srgbClr val="F96FF2"/>
    <a:srgbClr val="10E6CD"/>
    <a:srgbClr val="30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4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27-04-2021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7005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5419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09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14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50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992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31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992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347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162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344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8" y="2404536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8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0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4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7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6" y="2160590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5"/>
            <a:ext cx="279018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1"/>
            <a:ext cx="63477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40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365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374" y="373676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8333" y="232060"/>
            <a:ext cx="1099891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28DE1E-FECF-47B9-ADE8-B56C51D3CBF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8718" r="50000" b="52821"/>
          <a:stretch/>
        </p:blipFill>
        <p:spPr bwMode="auto">
          <a:xfrm>
            <a:off x="3106385" y="1871386"/>
            <a:ext cx="2931230" cy="2583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8D38B-E929-4EC0-86EC-8F198C45879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729" r="4987" b="7088"/>
          <a:stretch/>
        </p:blipFill>
        <p:spPr bwMode="auto">
          <a:xfrm rot="2528257">
            <a:off x="1045358" y="1981904"/>
            <a:ext cx="1730487" cy="1959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57FAFD7-65F3-4EDA-8C24-50F21466752C}"/>
              </a:ext>
            </a:extLst>
          </p:cNvPr>
          <p:cNvSpPr/>
          <p:nvPr/>
        </p:nvSpPr>
        <p:spPr>
          <a:xfrm>
            <a:off x="1350260" y="41861"/>
            <a:ext cx="5976664" cy="938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canis</a:t>
            </a:r>
            <a:endParaRPr lang="en-US" sz="28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Family: </a:t>
            </a:r>
            <a:r>
              <a:rPr lang="en-US" sz="20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Ascarididae</a:t>
            </a:r>
            <a:endParaRPr lang="en-US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575140"/>
            <a:ext cx="5472966" cy="6230940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Diagnosis: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On the basis of Clinical signs.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Gross examination of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faeces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: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Microscopic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faecal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examination: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lvl="0" algn="just"/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Egg are </a:t>
            </a:r>
            <a:r>
              <a:rPr lang="en-IN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subglobular</a:t>
            </a: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in shape, dark brown in colour unsegmented embryos at the centre with thick finely pitted shells.</a:t>
            </a: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CFE54-4478-4344-BDEB-5107656DD7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2065020" cy="195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8E1289-8C29-4E81-89DB-D284AE6ABE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2585720" cy="16198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4DCE372-3DD7-418C-B769-C18EF21CC9CA}"/>
              </a:ext>
            </a:extLst>
          </p:cNvPr>
          <p:cNvSpPr/>
          <p:nvPr/>
        </p:nvSpPr>
        <p:spPr>
          <a:xfrm>
            <a:off x="2159732" y="164927"/>
            <a:ext cx="3960440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canis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04451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908720"/>
            <a:ext cx="6624736" cy="589736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Treatment: </a:t>
            </a:r>
          </a:p>
          <a:p>
            <a:pPr marL="342900" marR="114935" lvl="0" indent="-342900" algn="just">
              <a:lnSpc>
                <a:spcPct val="120000"/>
              </a:lnSpc>
              <a:spcBef>
                <a:spcPts val="31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6235" algn="l"/>
              </a:tabLst>
            </a:pPr>
            <a:r>
              <a:rPr lang="en-US" sz="22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Piperazine adipate, Fenbendazole, Pyrantel pamoate, Diethylcarbamazine and Levamisole are used in the treatment.</a:t>
            </a:r>
            <a:endParaRPr lang="en-IN" sz="22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IN" sz="2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Control:</a:t>
            </a:r>
          </a:p>
          <a:p>
            <a:pPr marL="342900" marR="111760" lvl="0" indent="-342900" algn="just">
              <a:lnSpc>
                <a:spcPct val="120000"/>
              </a:lnSpc>
              <a:spcBef>
                <a:spcPts val="505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5600" algn="l"/>
              </a:tabLst>
            </a:pPr>
            <a:r>
              <a:rPr lang="en-US" sz="2200" i="1" spc="-15" dirty="0" err="1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Toxocara</a:t>
            </a:r>
            <a:r>
              <a:rPr lang="en-US" sz="2200" i="1" spc="-1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canis</a:t>
            </a:r>
            <a:r>
              <a:rPr lang="en-US" sz="2200" i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infected bitches should be treated with fenbendazole which is also effective against dormant larvae in tissues to may prevent prenatal infection.</a:t>
            </a:r>
            <a:endParaRPr lang="en-IN" sz="22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3030" lvl="0" indent="-342900" algn="just">
              <a:lnSpc>
                <a:spcPct val="120000"/>
              </a:lnSpc>
              <a:spcBef>
                <a:spcPts val="23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5600" algn="l"/>
              </a:tabLst>
            </a:pPr>
            <a:r>
              <a:rPr lang="en-US" sz="22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Floor of kennels should be kept clean, dry and washed either by boiling water or 3% </a:t>
            </a:r>
            <a:r>
              <a:rPr lang="en-US" sz="2200" spc="-1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Lysol</a:t>
            </a:r>
            <a:r>
              <a:rPr lang="en-US" sz="2200" spc="-1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solution.</a:t>
            </a:r>
          </a:p>
          <a:p>
            <a:pPr marL="342900" marR="113030" lvl="0" indent="-342900" algn="just">
              <a:lnSpc>
                <a:spcPct val="120000"/>
              </a:lnSpc>
              <a:spcBef>
                <a:spcPts val="23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5600" algn="l"/>
              </a:tabLst>
            </a:pPr>
            <a:r>
              <a:rPr lang="en-US" sz="22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Rodents should be  eliminated from the kennel.</a:t>
            </a:r>
          </a:p>
          <a:p>
            <a:pPr marR="113030" lvl="0" algn="just">
              <a:lnSpc>
                <a:spcPct val="106000"/>
              </a:lnSpc>
              <a:spcBef>
                <a:spcPts val="230"/>
              </a:spcBef>
              <a:spcAft>
                <a:spcPts val="0"/>
              </a:spcAft>
              <a:tabLst>
                <a:tab pos="355600" algn="l"/>
              </a:tabLst>
            </a:pPr>
            <a:r>
              <a:rPr lang="en-IN" sz="22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Deworming Schedule:</a:t>
            </a:r>
            <a:endParaRPr lang="en-IN" sz="2200" dirty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8001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N" sz="2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Puppies : 2 </a:t>
            </a:r>
            <a:r>
              <a:rPr lang="en-IN" sz="2200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wks</a:t>
            </a:r>
            <a:r>
              <a:rPr lang="en-IN" sz="2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4 </a:t>
            </a:r>
            <a:r>
              <a:rPr lang="en-IN" sz="2200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wks</a:t>
            </a:r>
            <a:r>
              <a:rPr lang="en-IN" sz="2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6wks, 8wks, 12 </a:t>
            </a:r>
            <a:r>
              <a:rPr lang="en-IN" sz="2200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wks</a:t>
            </a:r>
            <a:r>
              <a:rPr lang="en-IN" sz="2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16 </a:t>
            </a:r>
            <a:r>
              <a:rPr lang="en-IN" sz="2200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wks</a:t>
            </a:r>
            <a:r>
              <a:rPr lang="en-IN" sz="2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6 months and 1 year</a:t>
            </a:r>
          </a:p>
          <a:p>
            <a:pPr marL="8001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N" sz="22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Adult dogs: twice in a year </a:t>
            </a:r>
            <a:endParaRPr lang="en-IN" sz="22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113030" lvl="0" indent="-342900" algn="just">
              <a:lnSpc>
                <a:spcPct val="106000"/>
              </a:lnSpc>
              <a:spcBef>
                <a:spcPts val="23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5600" algn="l"/>
              </a:tabLst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BE706E-24EF-4A3C-BFD3-C6F53678E3CE}"/>
              </a:ext>
            </a:extLst>
          </p:cNvPr>
          <p:cNvSpPr/>
          <p:nvPr/>
        </p:nvSpPr>
        <p:spPr>
          <a:xfrm>
            <a:off x="2159732" y="164927"/>
            <a:ext cx="3960440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canis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51800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AC45B2-9EDB-46AB-81B5-712CF5A7F484}"/>
              </a:ext>
            </a:extLst>
          </p:cNvPr>
          <p:cNvSpPr/>
          <p:nvPr/>
        </p:nvSpPr>
        <p:spPr>
          <a:xfrm>
            <a:off x="1763688" y="1412776"/>
            <a:ext cx="5076564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THANK YOU</a:t>
            </a:r>
            <a:endParaRPr lang="en-IN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83128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463760"/>
            <a:ext cx="4896544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Common Name 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Arrow  headed worm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Final Host/ Host: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Dog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Predilection site: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Small Intestine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Highest </a:t>
            </a:r>
            <a:r>
              <a:rPr lang="en-US" sz="1800" dirty="0" err="1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prevalences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have been recorded in dogs of </a:t>
            </a:r>
            <a:r>
              <a:rPr lang="en-US" sz="1800" u="sng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less than six months of age.</a:t>
            </a:r>
            <a:endParaRPr lang="en-IN" sz="1800" u="sng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C981B2-5E3E-49B3-A19E-A9C5653198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729" r="4987" b="7088"/>
          <a:stretch/>
        </p:blipFill>
        <p:spPr bwMode="auto">
          <a:xfrm>
            <a:off x="381993" y="4367260"/>
            <a:ext cx="2613660" cy="237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D50B6B-8A22-4E90-AF08-37635EF8162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8718" r="50000" b="52821"/>
          <a:stretch/>
        </p:blipFill>
        <p:spPr bwMode="auto">
          <a:xfrm>
            <a:off x="2884803" y="4071582"/>
            <a:ext cx="2976402" cy="2308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76FE90-B471-45F5-A39C-D34F3417B7D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72" y="4513730"/>
            <a:ext cx="3274695" cy="22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80F1AC5-2CB0-4D5C-9E1E-712DDD25250F}"/>
              </a:ext>
            </a:extLst>
          </p:cNvPr>
          <p:cNvSpPr/>
          <p:nvPr/>
        </p:nvSpPr>
        <p:spPr>
          <a:xfrm>
            <a:off x="2159732" y="164927"/>
            <a:ext cx="3960440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canis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77563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4536504" cy="53423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General Characters: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Male are up to 10 cm whereas Females are up to 18 cm long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Presence of large cervical  alae which gives arrow-like appearance. Hence, known as </a:t>
            </a:r>
            <a:r>
              <a:rPr lang="en-US" sz="2000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Arrow-headed worms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Anterior end is bent dorsally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Tail of male worm bears  a small finger like process.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 are </a:t>
            </a:r>
            <a:r>
              <a:rPr lang="en-IN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subglobular</a:t>
            </a:r>
            <a:r>
              <a:rPr lang="en-IN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in shape, dark brown in colour unsegmented embryos at the centre with thick finely pitted shells.</a:t>
            </a: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A7523-6422-4E78-8AD4-0543895130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50" y="216929"/>
            <a:ext cx="1447800" cy="257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294966-9F8D-4314-83B2-275BF895B7F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25750" r="20500" b="14999"/>
          <a:stretch/>
        </p:blipFill>
        <p:spPr bwMode="auto">
          <a:xfrm>
            <a:off x="5150358" y="5019518"/>
            <a:ext cx="1973580" cy="180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F84B179-D0E7-455E-B22B-AA4143DA4288}"/>
              </a:ext>
            </a:extLst>
          </p:cNvPr>
          <p:cNvSpPr/>
          <p:nvPr/>
        </p:nvSpPr>
        <p:spPr>
          <a:xfrm rot="18889968">
            <a:off x="7534053" y="339719"/>
            <a:ext cx="1763688" cy="96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Cervical alae</a:t>
            </a:r>
            <a:endParaRPr lang="en-IN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9FCCED2-8BDA-477A-B907-ED337078FFAB}"/>
              </a:ext>
            </a:extLst>
          </p:cNvPr>
          <p:cNvSpPr/>
          <p:nvPr/>
        </p:nvSpPr>
        <p:spPr>
          <a:xfrm rot="9107500">
            <a:off x="7586699" y="1462610"/>
            <a:ext cx="567891" cy="176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70FD41A-2708-4489-A6E1-29BE825BBC15}"/>
              </a:ext>
            </a:extLst>
          </p:cNvPr>
          <p:cNvSpPr/>
          <p:nvPr/>
        </p:nvSpPr>
        <p:spPr>
          <a:xfrm>
            <a:off x="6804248" y="6564218"/>
            <a:ext cx="1224136" cy="1051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78D19C-1741-450A-8002-C95ECE9DF036}"/>
              </a:ext>
            </a:extLst>
          </p:cNvPr>
          <p:cNvSpPr/>
          <p:nvPr/>
        </p:nvSpPr>
        <p:spPr>
          <a:xfrm>
            <a:off x="7124328" y="5887377"/>
            <a:ext cx="1014244" cy="573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Egg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C69FAE-F446-443B-AD0C-D895C307D3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04" y="3137419"/>
            <a:ext cx="1447800" cy="1479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9404C4E-47DB-434A-A34F-C9DDE705AF46}"/>
              </a:ext>
            </a:extLst>
          </p:cNvPr>
          <p:cNvSpPr/>
          <p:nvPr/>
        </p:nvSpPr>
        <p:spPr>
          <a:xfrm>
            <a:off x="1763688" y="216929"/>
            <a:ext cx="3960440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canis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83535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3384376" cy="6218148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Direct life-cycle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Infective stage: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 containing 2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stage larvae.</a:t>
            </a:r>
          </a:p>
          <a:p>
            <a:pPr algn="just"/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Transmission: 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There are four routes of </a:t>
            </a:r>
            <a:r>
              <a:rPr lang="en-US" sz="1800" i="1" spc="-15" dirty="0" err="1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Toxocara</a:t>
            </a:r>
            <a:r>
              <a:rPr lang="en-US" sz="1800" i="1" spc="-1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canis</a:t>
            </a:r>
            <a:r>
              <a:rPr lang="en-US" sz="1800" i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transmission:</a:t>
            </a:r>
            <a:r>
              <a:rPr lang="en-US" sz="1800" spc="1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–</a:t>
            </a:r>
            <a:endParaRPr lang="en-IN" dirty="0"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b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1. </a:t>
            </a:r>
            <a:r>
              <a:rPr lang="en-US" sz="1800" b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Oral or ingestion of infective egg containing</a:t>
            </a:r>
            <a:r>
              <a:rPr lang="en-US" sz="1800" b="1" spc="-15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 </a:t>
            </a:r>
            <a:r>
              <a:rPr lang="en-US" sz="1800" b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L2</a:t>
            </a:r>
            <a:endParaRPr lang="en-IN" sz="1800" b="1" dirty="0">
              <a:effectLst/>
              <a:latin typeface="Arial Rounded MT Bold" panose="020F0704030504030204" pitchFamily="34" charset="0"/>
              <a:ea typeface="Schoolbook Uralic"/>
              <a:cs typeface="Schoolbook Uralic"/>
            </a:endParaRPr>
          </a:p>
          <a:p>
            <a:pPr marL="342900" lvl="0" indent="-342900" algn="just">
              <a:spcBef>
                <a:spcPts val="260"/>
              </a:spcBef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It follows tracheal migration of larvae similar to </a:t>
            </a:r>
            <a:r>
              <a:rPr lang="en-US" sz="1800" i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.</a:t>
            </a:r>
            <a:r>
              <a:rPr lang="en-US" sz="1800" spc="-6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suum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15"/>
              </a:spcBef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It occurs in puppies of a few weeks to less than three months of</a:t>
            </a:r>
            <a:r>
              <a:rPr lang="en-US" sz="1800" spc="-2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age.</a:t>
            </a:r>
            <a:endParaRPr lang="en-IN" dirty="0"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87474-8AA0-4745-B31E-51CEDC58E38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5221" r="5760" b="9595"/>
          <a:stretch/>
        </p:blipFill>
        <p:spPr bwMode="auto">
          <a:xfrm>
            <a:off x="4211960" y="1700808"/>
            <a:ext cx="4932040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72493A-CDDE-4E32-915B-59A9136D6718}"/>
              </a:ext>
            </a:extLst>
          </p:cNvPr>
          <p:cNvSpPr/>
          <p:nvPr/>
        </p:nvSpPr>
        <p:spPr>
          <a:xfrm>
            <a:off x="2159732" y="164927"/>
            <a:ext cx="3960440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canis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62504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75140"/>
            <a:ext cx="5544616" cy="62309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IN" sz="1800" b="1" dirty="0">
                <a:solidFill>
                  <a:srgbClr val="010202"/>
                </a:solidFill>
                <a:effectLst/>
                <a:latin typeface="Times New Roman" panose="02020603050405020304" pitchFamily="18" charset="0"/>
                <a:ea typeface="Schoolbook Uralic"/>
                <a:cs typeface="Schoolbook Uralic"/>
              </a:rPr>
              <a:t>2. </a:t>
            </a:r>
            <a:r>
              <a:rPr lang="en-US" sz="1800" b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Transuterine infection or Transplacental or Prenatal</a:t>
            </a:r>
            <a:r>
              <a:rPr lang="en-US" sz="1800" b="1" spc="-16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 </a:t>
            </a:r>
            <a:r>
              <a:rPr lang="en-US" sz="1800" b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or Congenital</a:t>
            </a:r>
            <a:r>
              <a:rPr lang="en-US" sz="1800" b="1" spc="-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 </a:t>
            </a:r>
            <a:r>
              <a:rPr lang="en-US" sz="1800" b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infections :</a:t>
            </a:r>
            <a:endParaRPr lang="en-IN" sz="1800" b="1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Schoolbook Uralic"/>
              <a:cs typeface="Schoolbook Uralic"/>
            </a:endParaRPr>
          </a:p>
          <a:p>
            <a:pPr marL="342900" marR="111760" lvl="0" indent="-342900" algn="just">
              <a:lnSpc>
                <a:spcPct val="110000"/>
              </a:lnSpc>
              <a:spcBef>
                <a:spcPts val="49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sz="180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 dogs over three months of age, the hepatic-tracheal migration occurs less frequently and at six months it has almost</a:t>
            </a:r>
            <a:r>
              <a:rPr lang="en-US" sz="1800" spc="-1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ceased.</a:t>
            </a:r>
          </a:p>
          <a:p>
            <a:pPr marL="342900" marR="111760" lvl="0" indent="-342900" algn="just">
              <a:lnSpc>
                <a:spcPct val="110000"/>
              </a:lnSpc>
              <a:spcBef>
                <a:spcPts val="49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5600" algn="l"/>
              </a:tabLst>
            </a:pPr>
            <a:endParaRPr lang="en-IN" sz="1800" dirty="0">
              <a:solidFill>
                <a:srgbClr val="0070C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3030" lvl="0" indent="-342900" algn="just">
              <a:lnSpc>
                <a:spcPct val="110000"/>
              </a:lnSpc>
              <a:spcBef>
                <a:spcPts val="31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sz="18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Instead, only somatic migration of L</a:t>
            </a:r>
            <a:r>
              <a:rPr lang="en-US" sz="1800" baseline="-250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2 </a:t>
            </a:r>
            <a:r>
              <a:rPr lang="en-US" sz="18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larvae and these remain in L</a:t>
            </a:r>
            <a:r>
              <a:rPr lang="en-US" sz="1800" baseline="-250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stage in</a:t>
            </a:r>
            <a:r>
              <a:rPr lang="en-US" sz="1800" spc="-5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organs/tissues.</a:t>
            </a:r>
          </a:p>
          <a:p>
            <a:pPr marR="113030" lvl="0" algn="just">
              <a:lnSpc>
                <a:spcPct val="90000"/>
              </a:lnSpc>
              <a:spcBef>
                <a:spcPts val="310"/>
              </a:spcBef>
              <a:spcAft>
                <a:spcPts val="0"/>
              </a:spcAft>
              <a:tabLst>
                <a:tab pos="355600" algn="l"/>
              </a:tabLst>
            </a:pPr>
            <a:endParaRPr lang="en-IN" sz="1800" dirty="0">
              <a:solidFill>
                <a:srgbClr val="00B05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1760" lvl="0" indent="-342900" algn="just">
              <a:lnSpc>
                <a:spcPct val="106000"/>
              </a:lnSpc>
              <a:spcBef>
                <a:spcPts val="33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6235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</a:t>
            </a:r>
            <a:r>
              <a:rPr lang="en-US" sz="1800" spc="-8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the</a:t>
            </a:r>
            <a:r>
              <a:rPr lang="en-US" sz="1800" spc="-8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pregnant</a:t>
            </a:r>
            <a:r>
              <a:rPr lang="en-US" sz="1800" spc="-8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bitch,</a:t>
            </a:r>
            <a:r>
              <a:rPr lang="en-US" sz="1800" spc="-8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prenatal</a:t>
            </a:r>
            <a:r>
              <a:rPr lang="en-US" sz="1800" spc="-8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infection</a:t>
            </a:r>
            <a:r>
              <a:rPr lang="en-US" sz="1800" spc="-8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occurs,</a:t>
            </a:r>
            <a:r>
              <a:rPr lang="en-US" sz="1800" spc="-8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larvae</a:t>
            </a:r>
            <a:r>
              <a:rPr lang="en-US" sz="1800" spc="-8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becoming</a:t>
            </a:r>
            <a:r>
              <a:rPr lang="en-US" sz="1800" spc="-8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mobilized at about three weeks prior to parturition and migrating to the liver of the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foetus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where they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moult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to L</a:t>
            </a:r>
            <a:r>
              <a:rPr lang="en-US" sz="1800" baseline="-250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just before</a:t>
            </a:r>
            <a:r>
              <a:rPr lang="en-US" sz="1800" spc="-6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birth.</a:t>
            </a:r>
          </a:p>
          <a:p>
            <a:pPr marL="342900" marR="111760" lvl="0" indent="-342900" algn="just">
              <a:lnSpc>
                <a:spcPct val="106000"/>
              </a:lnSpc>
              <a:spcBef>
                <a:spcPts val="33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6235" algn="l"/>
              </a:tabLst>
            </a:pPr>
            <a:endParaRPr lang="en-IN" sz="1800" dirty="0">
              <a:solidFill>
                <a:srgbClr val="00206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6235" algn="l"/>
              </a:tabLst>
            </a:pP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 bitch, once infected, will usually </a:t>
            </a:r>
            <a:r>
              <a:rPr lang="en-US" sz="1800" dirty="0" err="1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harbours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sufficient larvae to infect</a:t>
            </a:r>
            <a:r>
              <a:rPr lang="en-US" sz="1800" spc="14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all</a:t>
            </a:r>
            <a:r>
              <a:rPr lang="en-IN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her subsequent litters, even if she never gain encounters the infection.</a:t>
            </a:r>
          </a:p>
          <a:p>
            <a:pPr marL="342900" lvl="0" indent="-342900" algn="just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6235" algn="l"/>
              </a:tabLst>
            </a:pPr>
            <a:endParaRPr lang="en-IN" sz="18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2395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6235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Mobilization and migration of larvae induce probably due to alteration of hormonal status during pregnancy</a:t>
            </a:r>
            <a:r>
              <a:rPr lang="en-US" sz="1800" spc="-1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stage.</a:t>
            </a:r>
            <a:endParaRPr lang="en-IN" dirty="0"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R="112395" lvl="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tabLst>
                <a:tab pos="356235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8903C-3F45-4E40-A929-F01C2A4AD7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988840"/>
            <a:ext cx="349188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72493A-CDDE-4E32-915B-59A9136D6718}"/>
              </a:ext>
            </a:extLst>
          </p:cNvPr>
          <p:cNvSpPr/>
          <p:nvPr/>
        </p:nvSpPr>
        <p:spPr>
          <a:xfrm>
            <a:off x="2159732" y="164927"/>
            <a:ext cx="3960440" cy="599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canis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53806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3384376" cy="6218148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Direct life-cycle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Infective stage: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 containing 2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stage larvae.</a:t>
            </a:r>
          </a:p>
          <a:p>
            <a:pPr algn="just"/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Transmission: 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There are four routes of </a:t>
            </a:r>
            <a:r>
              <a:rPr lang="en-US" sz="1800" i="1" spc="-15" dirty="0" err="1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Toxocara</a:t>
            </a:r>
            <a:r>
              <a:rPr lang="en-US" sz="1800" i="1" spc="-1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canis</a:t>
            </a:r>
            <a:r>
              <a:rPr lang="en-US" sz="1800" i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transmission:</a:t>
            </a:r>
            <a:r>
              <a:rPr lang="en-US" sz="1800" spc="1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–</a:t>
            </a:r>
            <a:endParaRPr lang="en-IN" dirty="0"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IN" sz="1800" b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1. </a:t>
            </a:r>
            <a:r>
              <a:rPr lang="en-US" sz="1800" b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Oral or ingestion of infective egg containing</a:t>
            </a:r>
            <a:r>
              <a:rPr lang="en-US" sz="1800" b="1" spc="-15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 </a:t>
            </a:r>
            <a:r>
              <a:rPr lang="en-US" sz="1800" b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L2</a:t>
            </a:r>
            <a:endParaRPr lang="en-IN" sz="1800" b="1" dirty="0">
              <a:effectLst/>
              <a:latin typeface="Arial Rounded MT Bold" panose="020F0704030504030204" pitchFamily="34" charset="0"/>
              <a:ea typeface="Schoolbook Uralic"/>
              <a:cs typeface="Schoolbook Uralic"/>
            </a:endParaRPr>
          </a:p>
          <a:p>
            <a:pPr marL="342900" lvl="0" indent="-342900" algn="just">
              <a:spcBef>
                <a:spcPts val="260"/>
              </a:spcBef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It follows tracheal migration of larvae similar to </a:t>
            </a:r>
            <a:r>
              <a:rPr lang="en-US" sz="1800" i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.</a:t>
            </a:r>
            <a:r>
              <a:rPr lang="en-US" sz="1800" spc="-6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suum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15"/>
              </a:spcBef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It occurs in puppies of a few weeks to less than three months of</a:t>
            </a:r>
            <a:r>
              <a:rPr lang="en-US" sz="1800" spc="-2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age.</a:t>
            </a:r>
            <a:endParaRPr lang="en-IN" dirty="0"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87474-8AA0-4745-B31E-51CEDC58E38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5221" r="5760" b="9595"/>
          <a:stretch/>
        </p:blipFill>
        <p:spPr bwMode="auto">
          <a:xfrm>
            <a:off x="4211960" y="1700808"/>
            <a:ext cx="4932040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72493A-CDDE-4E32-915B-59A9136D6718}"/>
              </a:ext>
            </a:extLst>
          </p:cNvPr>
          <p:cNvSpPr/>
          <p:nvPr/>
        </p:nvSpPr>
        <p:spPr>
          <a:xfrm>
            <a:off x="2159732" y="164927"/>
            <a:ext cx="3960440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canis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10213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575140"/>
            <a:ext cx="3816424" cy="6230940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algn="just"/>
            <a:r>
              <a:rPr lang="en-US" b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3.Transmammary</a:t>
            </a:r>
            <a:r>
              <a:rPr lang="en-US" b="1" spc="-1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 </a:t>
            </a:r>
            <a:r>
              <a:rPr lang="en-US" b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Transmission</a:t>
            </a:r>
            <a:endParaRPr lang="en-IN" b="1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Schoolbook Uralic"/>
              <a:cs typeface="Schoolbook Uralic"/>
            </a:endParaRPr>
          </a:p>
          <a:p>
            <a:pPr marL="342900" marR="111760" lvl="0" indent="-3429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6235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</a:t>
            </a:r>
            <a:r>
              <a:rPr lang="en-US" sz="1800" baseline="-250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larvae are passed to suckling pups via the </a:t>
            </a:r>
            <a:r>
              <a:rPr lang="en-US" sz="1800" dirty="0" err="1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colostrums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and develop directly to adult worms in the intestine of the</a:t>
            </a:r>
            <a:r>
              <a:rPr lang="en-US" sz="1800" spc="-1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puppy.</a:t>
            </a:r>
            <a:endParaRPr lang="en-IN" sz="1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3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6235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There is no migration in the pup following infection by this route.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330"/>
              </a:spcBef>
              <a:spcAft>
                <a:spcPts val="0"/>
              </a:spcAft>
              <a:tabLst>
                <a:tab pos="356235" algn="l"/>
              </a:tabLst>
            </a:pPr>
            <a:r>
              <a:rPr lang="en-IN" sz="1800" b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4</a:t>
            </a:r>
            <a:r>
              <a:rPr lang="en-IN" sz="1800" b="1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. </a:t>
            </a:r>
            <a:r>
              <a:rPr lang="en-US" sz="1800" b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Paratenic host</a:t>
            </a:r>
            <a:r>
              <a:rPr lang="en-US" sz="1800" b="1" spc="-1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 </a:t>
            </a:r>
            <a:r>
              <a:rPr lang="en-US" sz="1800" b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transmission</a:t>
            </a:r>
            <a:endParaRPr lang="en-IN" sz="1800" b="1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Schoolbook Uralic"/>
              <a:cs typeface="Schoolbook Uralic"/>
            </a:endParaRPr>
          </a:p>
          <a:p>
            <a:pPr marL="342900" lvl="0" indent="-342900" algn="just">
              <a:spcBef>
                <a:spcPts val="51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6235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Dogs, being predators, may eat on rodents having dormant</a:t>
            </a:r>
            <a:r>
              <a:rPr lang="en-US" sz="1800" spc="-1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larvae.</a:t>
            </a:r>
            <a:endParaRPr lang="en-IN" sz="1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3030" lvl="0" indent="-3429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6235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</a:t>
            </a:r>
            <a:r>
              <a:rPr lang="en-US" sz="1800" baseline="-250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stage develops to adult stage in the intestine of pups/dogs without migration.</a:t>
            </a:r>
            <a:endParaRPr lang="en-IN" sz="1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R="112395" lvl="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tabLst>
                <a:tab pos="356235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3A2E8-B90D-40A8-B1D9-F31092DBBDA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5221" r="5760" b="9595"/>
          <a:stretch/>
        </p:blipFill>
        <p:spPr bwMode="auto">
          <a:xfrm>
            <a:off x="4579522" y="1412776"/>
            <a:ext cx="4572000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EB6E124-3373-4396-9F26-64134173C96F}"/>
              </a:ext>
            </a:extLst>
          </p:cNvPr>
          <p:cNvSpPr/>
          <p:nvPr/>
        </p:nvSpPr>
        <p:spPr>
          <a:xfrm>
            <a:off x="2519772" y="136228"/>
            <a:ext cx="3960440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canis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32866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085948"/>
            <a:ext cx="6264696" cy="534232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Pathogenesis:</a:t>
            </a:r>
          </a:p>
          <a:p>
            <a:pPr marL="342900" marR="111760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6235" algn="l"/>
              </a:tabLst>
            </a:pP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Most fatalities from </a:t>
            </a:r>
            <a:r>
              <a:rPr lang="en-US" sz="1800" i="1" spc="-15" dirty="0" err="1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Toxocara</a:t>
            </a:r>
            <a:r>
              <a:rPr lang="en-US" sz="1800" i="1" spc="-1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canis</a:t>
            </a:r>
            <a:r>
              <a:rPr lang="en-US" sz="1800" i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infection occur during the pulmonary phase,</a:t>
            </a:r>
            <a:r>
              <a:rPr lang="en-US" sz="1800" spc="-4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and</a:t>
            </a:r>
            <a:r>
              <a:rPr lang="en-US" sz="1800" spc="-3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pups</a:t>
            </a:r>
            <a:r>
              <a:rPr lang="en-US" sz="1800" spc="-4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which</a:t>
            </a:r>
            <a:r>
              <a:rPr lang="en-US" sz="1800" spc="-3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have</a:t>
            </a:r>
            <a:r>
              <a:rPr lang="en-US" sz="1800" spc="-4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been</a:t>
            </a:r>
            <a:r>
              <a:rPr lang="en-US" sz="1800" spc="-3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heavily</a:t>
            </a:r>
            <a:r>
              <a:rPr lang="en-US" sz="1800" spc="-4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infected</a:t>
            </a:r>
            <a:r>
              <a:rPr lang="en-US" sz="1800" spc="-3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transplacentaly</a:t>
            </a:r>
            <a:r>
              <a:rPr lang="en-US" sz="1800" spc="-4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may</a:t>
            </a:r>
            <a:r>
              <a:rPr lang="en-US" sz="1800" spc="-3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die within a few days of</a:t>
            </a:r>
            <a:r>
              <a:rPr lang="en-US" sz="1800" spc="-1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birth.</a:t>
            </a:r>
          </a:p>
          <a:p>
            <a:pPr marL="342900" marR="111760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6235" algn="l"/>
              </a:tabLst>
            </a:pP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Larvae are caused pneumonia, pulmonary oedema, </a:t>
            </a:r>
            <a:r>
              <a:rPr lang="en-US" dirty="0" err="1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haemorrhages</a:t>
            </a: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etc</a:t>
            </a: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whereas adult worms  lead to enteritis and occlusion of intestine.</a:t>
            </a:r>
            <a:endParaRPr lang="en-IN" sz="1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BC7858B-C4F8-409E-803B-9ECD258578FF}"/>
              </a:ext>
            </a:extLst>
          </p:cNvPr>
          <p:cNvSpPr/>
          <p:nvPr/>
        </p:nvSpPr>
        <p:spPr>
          <a:xfrm rot="10308485">
            <a:off x="5076056" y="5229200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74D30-FE82-45CB-A4E3-614E7DE5D914}"/>
              </a:ext>
            </a:extLst>
          </p:cNvPr>
          <p:cNvSpPr txBox="1"/>
          <p:nvPr/>
        </p:nvSpPr>
        <p:spPr>
          <a:xfrm>
            <a:off x="6582478" y="4967880"/>
            <a:ext cx="139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Intestinal Obstruction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87284-FC02-4D70-B64E-65701014D3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34" y="4191037"/>
            <a:ext cx="3274695" cy="22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72493A-CDDE-4E32-915B-59A9136D6718}"/>
              </a:ext>
            </a:extLst>
          </p:cNvPr>
          <p:cNvSpPr/>
          <p:nvPr/>
        </p:nvSpPr>
        <p:spPr>
          <a:xfrm>
            <a:off x="2159732" y="164927"/>
            <a:ext cx="3960440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canis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50519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Clinical signs: </a:t>
            </a:r>
            <a:endParaRPr lang="en-US" sz="2400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1760" lvl="0" indent="-342900" algn="just">
              <a:lnSpc>
                <a:spcPct val="106000"/>
              </a:lnSpc>
              <a:spcBef>
                <a:spcPts val="33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6235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Pot-belly</a:t>
            </a:r>
            <a:r>
              <a:rPr lang="en-US" sz="1800" spc="-1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or</a:t>
            </a:r>
            <a:r>
              <a:rPr lang="en-US" sz="1800" spc="-1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tucked-up</a:t>
            </a:r>
            <a:r>
              <a:rPr lang="en-US" sz="1800" spc="-1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abdomen,</a:t>
            </a:r>
            <a:r>
              <a:rPr lang="en-US" sz="1800" spc="-13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coat</a:t>
            </a:r>
            <a:r>
              <a:rPr lang="en-US" sz="1800" spc="-1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is</a:t>
            </a:r>
            <a:r>
              <a:rPr lang="en-US" sz="1800" spc="-1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dull</a:t>
            </a:r>
            <a:r>
              <a:rPr lang="en-US" sz="1800" spc="-1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and</a:t>
            </a:r>
            <a:r>
              <a:rPr lang="en-US" sz="1800" spc="-1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harsh,</a:t>
            </a:r>
            <a:r>
              <a:rPr lang="en-US" sz="1800" spc="-13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nervous</a:t>
            </a:r>
            <a:r>
              <a:rPr lang="en-US" sz="1800" spc="-13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convulsions and </a:t>
            </a:r>
            <a:r>
              <a:rPr lang="en-US" sz="1800" dirty="0" err="1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diarrhoea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or constipation, vomiting, coughing, poor body condition, loss of appetite etc. </a:t>
            </a:r>
          </a:p>
          <a:p>
            <a:pPr marL="342900" marR="111760" lvl="0" indent="-342900" algn="just">
              <a:lnSpc>
                <a:spcPct val="106000"/>
              </a:lnSpc>
              <a:spcBef>
                <a:spcPts val="33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356235" algn="l"/>
              </a:tabLst>
            </a:pP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Death of pups occurs due to heavy prenatal infection as well as blocking of intestine.</a:t>
            </a:r>
            <a:endParaRPr lang="en-IN" sz="1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EDC2C-9B2A-4EC9-B36B-5E6302DE79D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6072" r="4642" b="2866"/>
          <a:stretch/>
        </p:blipFill>
        <p:spPr bwMode="auto">
          <a:xfrm>
            <a:off x="5004048" y="3785744"/>
            <a:ext cx="3169920" cy="2498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A5801E9-CB52-43CF-8273-464516F13C12}"/>
              </a:ext>
            </a:extLst>
          </p:cNvPr>
          <p:cNvSpPr/>
          <p:nvPr/>
        </p:nvSpPr>
        <p:spPr>
          <a:xfrm>
            <a:off x="2159732" y="164927"/>
            <a:ext cx="3960440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Toxocara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canis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99575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3917</TotalTime>
  <Words>760</Words>
  <Application>Microsoft Office PowerPoint</Application>
  <PresentationFormat>On-screen Show (4:3)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Arial Rounded MT Bold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472</cp:revision>
  <dcterms:created xsi:type="dcterms:W3CDTF">2006-08-16T00:00:00Z</dcterms:created>
  <dcterms:modified xsi:type="dcterms:W3CDTF">2021-04-27T14:03:00Z</dcterms:modified>
</cp:coreProperties>
</file>