
<file path=[Content_Types].xml><?xml version="1.0" encoding="utf-8"?>
<Types xmlns="http://schemas.openxmlformats.org/package/2006/content-types">
  <Default Extension="gif" ContentType="image/gif"/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notesMasterIdLst>
    <p:notesMasterId r:id="rId12"/>
  </p:notesMasterIdLst>
  <p:sldIdLst>
    <p:sldId id="292" r:id="rId2"/>
    <p:sldId id="562" r:id="rId3"/>
    <p:sldId id="563" r:id="rId4"/>
    <p:sldId id="564" r:id="rId5"/>
    <p:sldId id="566" r:id="rId6"/>
    <p:sldId id="565" r:id="rId7"/>
    <p:sldId id="568" r:id="rId8"/>
    <p:sldId id="567" r:id="rId9"/>
    <p:sldId id="561" r:id="rId10"/>
    <p:sldId id="579" r:id="rId11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3EA0E2"/>
    <a:srgbClr val="F96FF2"/>
    <a:srgbClr val="10E6CD"/>
    <a:srgbClr val="30F0D9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014" autoAdjust="0"/>
  </p:normalViewPr>
  <p:slideViewPr>
    <p:cSldViewPr>
      <p:cViewPr varScale="1">
        <p:scale>
          <a:sx n="81" d="100"/>
          <a:sy n="81" d="100"/>
        </p:scale>
        <p:origin x="1498" y="53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IN" dirty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B36AC89-1D24-4F9E-982F-DA5BF7ECD9F4}" type="datetimeFigureOut">
              <a:rPr lang="en-IN" smtClean="0"/>
              <a:pPr/>
              <a:t>27-04-2021</a:t>
            </a:fld>
            <a:endParaRPr lang="en-IN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IN" dirty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IN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IN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1856353-8F37-4299-9A00-D215CE4B5BD8}" type="slidenum">
              <a:rPr lang="en-IN" smtClean="0"/>
              <a:pPr/>
              <a:t>‹#›</a:t>
            </a:fld>
            <a:endParaRPr lang="en-IN" dirty="0"/>
          </a:p>
        </p:txBody>
      </p:sp>
    </p:spTree>
    <p:extLst>
      <p:ext uri="{BB962C8B-B14F-4D97-AF65-F5344CB8AC3E}">
        <p14:creationId xmlns:p14="http://schemas.microsoft.com/office/powerpoint/2010/main" val="101039512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1143000" y="685800"/>
            <a:ext cx="4572000" cy="34290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3C22391-F062-4485-B1BA-127C2904BA5D}" type="slidenum">
              <a:rPr lang="en-IN" smtClean="0"/>
              <a:pPr/>
              <a:t>1</a:t>
            </a:fld>
            <a:endParaRPr lang="en-IN" dirty="0"/>
          </a:p>
        </p:txBody>
      </p:sp>
    </p:spTree>
    <p:extLst>
      <p:ext uri="{BB962C8B-B14F-4D97-AF65-F5344CB8AC3E}">
        <p14:creationId xmlns:p14="http://schemas.microsoft.com/office/powerpoint/2010/main" val="4102938763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1143000" y="685800"/>
            <a:ext cx="4572000" cy="34290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3C22391-F062-4485-B1BA-127C2904BA5D}" type="slidenum">
              <a:rPr lang="en-IN" smtClean="0"/>
              <a:pPr/>
              <a:t>2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3631695264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1143000" y="685800"/>
            <a:ext cx="4572000" cy="34290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3C22391-F062-4485-B1BA-127C2904BA5D}" type="slidenum">
              <a:rPr lang="en-IN" smtClean="0"/>
              <a:pPr/>
              <a:t>3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382945703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1143000" y="685800"/>
            <a:ext cx="4572000" cy="34290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3C22391-F062-4485-B1BA-127C2904BA5D}" type="slidenum">
              <a:rPr lang="en-IN" smtClean="0"/>
              <a:pPr/>
              <a:t>4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196879622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1143000" y="685800"/>
            <a:ext cx="4572000" cy="34290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3C22391-F062-4485-B1BA-127C2904BA5D}" type="slidenum">
              <a:rPr lang="en-IN" smtClean="0"/>
              <a:pPr/>
              <a:t>5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2796723968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1143000" y="685800"/>
            <a:ext cx="4572000" cy="34290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3C22391-F062-4485-B1BA-127C2904BA5D}" type="slidenum">
              <a:rPr lang="en-IN" smtClean="0"/>
              <a:pPr/>
              <a:t>6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2151717786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1143000" y="685800"/>
            <a:ext cx="4572000" cy="34290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3C22391-F062-4485-B1BA-127C2904BA5D}" type="slidenum">
              <a:rPr lang="en-IN" smtClean="0"/>
              <a:pPr/>
              <a:t>7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2508149514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1143000" y="685800"/>
            <a:ext cx="4572000" cy="34290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3C22391-F062-4485-B1BA-127C2904BA5D}" type="slidenum">
              <a:rPr lang="en-IN" smtClean="0"/>
              <a:pPr/>
              <a:t>8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1036094629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1143000" y="685800"/>
            <a:ext cx="4572000" cy="34290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3C22391-F062-4485-B1BA-127C2904BA5D}" type="slidenum">
              <a:rPr lang="en-IN" smtClean="0"/>
              <a:pPr/>
              <a:t>9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2772516835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1143000" y="685800"/>
            <a:ext cx="4572000" cy="34290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3C22391-F062-4485-B1BA-127C2904BA5D}" type="slidenum">
              <a:rPr lang="en-IN" smtClean="0"/>
              <a:pPr/>
              <a:t>10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103609462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-8466" y="-8468"/>
            <a:ext cx="9169804" cy="6874935"/>
            <a:chOff x="-8466" y="-8468"/>
            <a:chExt cx="9169804" cy="6874935"/>
          </a:xfrm>
        </p:grpSpPr>
        <p:cxnSp>
          <p:nvCxnSpPr>
            <p:cNvPr id="17" name="Straight Connector 16"/>
            <p:cNvCxnSpPr/>
            <p:nvPr/>
          </p:nvCxnSpPr>
          <p:spPr>
            <a:xfrm flipV="1">
              <a:off x="5130830" y="4175605"/>
              <a:ext cx="4022475" cy="2682396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Straight Connector 17"/>
            <p:cNvCxnSpPr/>
            <p:nvPr/>
          </p:nvCxnSpPr>
          <p:spPr>
            <a:xfrm>
              <a:off x="7042707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19" name="Freeform 18"/>
            <p:cNvSpPr/>
            <p:nvPr/>
          </p:nvSpPr>
          <p:spPr>
            <a:xfrm>
              <a:off x="6891896" y="1"/>
              <a:ext cx="2269442" cy="6866466"/>
            </a:xfrm>
            <a:custGeom>
              <a:avLst/>
              <a:gdLst/>
              <a:ahLst/>
              <a:cxnLst/>
              <a:rect l="l" t="t" r="r" b="b"/>
              <a:pathLst>
                <a:path w="2269442" h="6866466">
                  <a:moveTo>
                    <a:pt x="2023534" y="0"/>
                  </a:moveTo>
                  <a:lnTo>
                    <a:pt x="0" y="6858000"/>
                  </a:lnTo>
                  <a:lnTo>
                    <a:pt x="2269067" y="6866466"/>
                  </a:lnTo>
                  <a:cubicBezTo>
                    <a:pt x="2271889" y="4580466"/>
                    <a:pt x="2257778" y="2294466"/>
                    <a:pt x="2260600" y="8466"/>
                  </a:cubicBezTo>
                  <a:lnTo>
                    <a:pt x="2023534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Freeform 19"/>
            <p:cNvSpPr/>
            <p:nvPr/>
          </p:nvSpPr>
          <p:spPr>
            <a:xfrm>
              <a:off x="7205158" y="-8467"/>
              <a:ext cx="1948147" cy="6866467"/>
            </a:xfrm>
            <a:custGeom>
              <a:avLst/>
              <a:gdLst/>
              <a:ahLst/>
              <a:cxnLst/>
              <a:rect l="l" t="t" r="r" b="b"/>
              <a:pathLst>
                <a:path w="1948147" h="6866467">
                  <a:moveTo>
                    <a:pt x="0" y="0"/>
                  </a:moveTo>
                  <a:lnTo>
                    <a:pt x="1202267" y="6866467"/>
                  </a:lnTo>
                  <a:lnTo>
                    <a:pt x="1947333" y="6866467"/>
                  </a:lnTo>
                  <a:cubicBezTo>
                    <a:pt x="1944511" y="4577645"/>
                    <a:pt x="1950155" y="2288822"/>
                    <a:pt x="1947333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Freeform 20"/>
            <p:cNvSpPr/>
            <p:nvPr/>
          </p:nvSpPr>
          <p:spPr>
            <a:xfrm>
              <a:off x="6637896" y="3920066"/>
              <a:ext cx="2513565" cy="2937933"/>
            </a:xfrm>
            <a:custGeom>
              <a:avLst/>
              <a:gdLst/>
              <a:ahLst/>
              <a:cxnLst/>
              <a:rect l="l" t="t" r="r" b="b"/>
              <a:pathLst>
                <a:path w="3259667" h="3810000">
                  <a:moveTo>
                    <a:pt x="0" y="3810000"/>
                  </a:moveTo>
                  <a:lnTo>
                    <a:pt x="3251200" y="0"/>
                  </a:lnTo>
                  <a:cubicBezTo>
                    <a:pt x="3254022" y="1270000"/>
                    <a:pt x="3256845" y="2540000"/>
                    <a:pt x="3259667" y="3810000"/>
                  </a:cubicBezTo>
                  <a:lnTo>
                    <a:pt x="0" y="3810000"/>
                  </a:lnTo>
                  <a:close/>
                </a:path>
              </a:pathLst>
            </a:cu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Freeform 21"/>
            <p:cNvSpPr/>
            <p:nvPr/>
          </p:nvSpPr>
          <p:spPr>
            <a:xfrm>
              <a:off x="7010429" y="-8467"/>
              <a:ext cx="2142876" cy="6866467"/>
            </a:xfrm>
            <a:custGeom>
              <a:avLst/>
              <a:gdLst/>
              <a:ahLst/>
              <a:cxnLst/>
              <a:rect l="l" t="t" r="r" b="b"/>
              <a:pathLst>
                <a:path w="2853267" h="6866467">
                  <a:moveTo>
                    <a:pt x="0" y="0"/>
                  </a:moveTo>
                  <a:lnTo>
                    <a:pt x="2472267" y="6866467"/>
                  </a:lnTo>
                  <a:lnTo>
                    <a:pt x="2853267" y="6858000"/>
                  </a:lnTo>
                  <a:lnTo>
                    <a:pt x="2853267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Freeform 22"/>
            <p:cNvSpPr/>
            <p:nvPr/>
          </p:nvSpPr>
          <p:spPr>
            <a:xfrm>
              <a:off x="8295776" y="-8467"/>
              <a:ext cx="857530" cy="6866467"/>
            </a:xfrm>
            <a:custGeom>
              <a:avLst/>
              <a:gdLst/>
              <a:ahLst/>
              <a:cxnLst/>
              <a:rect l="l" t="t" r="r" b="b"/>
              <a:pathLst>
                <a:path w="1286933" h="6866467">
                  <a:moveTo>
                    <a:pt x="1016000" y="0"/>
                  </a:moveTo>
                  <a:lnTo>
                    <a:pt x="0" y="6866467"/>
                  </a:lnTo>
                  <a:lnTo>
                    <a:pt x="1286933" y="6866467"/>
                  </a:lnTo>
                  <a:cubicBezTo>
                    <a:pt x="1284111" y="4577645"/>
                    <a:pt x="1281288" y="2288822"/>
                    <a:pt x="1278466" y="0"/>
                  </a:cubicBezTo>
                  <a:lnTo>
                    <a:pt x="1016000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Freeform 23"/>
            <p:cNvSpPr/>
            <p:nvPr/>
          </p:nvSpPr>
          <p:spPr>
            <a:xfrm>
              <a:off x="8077231" y="-8468"/>
              <a:ext cx="1066770" cy="6866467"/>
            </a:xfrm>
            <a:custGeom>
              <a:avLst/>
              <a:gdLst/>
              <a:ahLst/>
              <a:cxnLst/>
              <a:rect l="l" t="t" r="r" b="b"/>
              <a:pathLst>
                <a:path w="1270244" h="6866467">
                  <a:moveTo>
                    <a:pt x="0" y="0"/>
                  </a:moveTo>
                  <a:lnTo>
                    <a:pt x="1117600" y="6866467"/>
                  </a:lnTo>
                  <a:lnTo>
                    <a:pt x="1270000" y="6866467"/>
                  </a:lnTo>
                  <a:cubicBezTo>
                    <a:pt x="1272822" y="4574822"/>
                    <a:pt x="1250245" y="2291645"/>
                    <a:pt x="1253067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Freeform 24"/>
            <p:cNvSpPr/>
            <p:nvPr/>
          </p:nvSpPr>
          <p:spPr>
            <a:xfrm>
              <a:off x="8060297" y="4893733"/>
              <a:ext cx="1094086" cy="1964267"/>
            </a:xfrm>
            <a:custGeom>
              <a:avLst/>
              <a:gdLst/>
              <a:ahLst/>
              <a:cxnLst/>
              <a:rect l="l" t="t" r="r" b="b"/>
              <a:pathLst>
                <a:path w="1820333" h="3268133">
                  <a:moveTo>
                    <a:pt x="0" y="3268133"/>
                  </a:moveTo>
                  <a:lnTo>
                    <a:pt x="1811866" y="0"/>
                  </a:lnTo>
                  <a:cubicBezTo>
                    <a:pt x="1814688" y="1086555"/>
                    <a:pt x="1817511" y="2173111"/>
                    <a:pt x="1820333" y="3259666"/>
                  </a:cubicBezTo>
                  <a:lnTo>
                    <a:pt x="0" y="3268133"/>
                  </a:lnTo>
                  <a:close/>
                </a:path>
              </a:pathLst>
            </a:cu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Freeform 27"/>
            <p:cNvSpPr/>
            <p:nvPr/>
          </p:nvSpPr>
          <p:spPr>
            <a:xfrm>
              <a:off x="-8466" y="-8468"/>
              <a:ext cx="863600" cy="5698067"/>
            </a:xfrm>
            <a:custGeom>
              <a:avLst/>
              <a:gdLst/>
              <a:ahLst/>
              <a:cxnLst/>
              <a:rect l="l" t="t" r="r" b="b"/>
              <a:pathLst>
                <a:path w="863600" h="5698067">
                  <a:moveTo>
                    <a:pt x="0" y="8467"/>
                  </a:moveTo>
                  <a:lnTo>
                    <a:pt x="863600" y="0"/>
                  </a:lnTo>
                  <a:lnTo>
                    <a:pt x="863600" y="16934"/>
                  </a:lnTo>
                  <a:lnTo>
                    <a:pt x="0" y="5698067"/>
                  </a:lnTo>
                  <a:lnTo>
                    <a:pt x="0" y="8467"/>
                  </a:lnTo>
                  <a:close/>
                </a:path>
              </a:pathLst>
            </a:cu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30598" y="2404536"/>
            <a:ext cx="5826719" cy="1646302"/>
          </a:xfrm>
        </p:spPr>
        <p:txBody>
          <a:bodyPr anchor="b">
            <a:noAutofit/>
          </a:bodyPr>
          <a:lstStyle>
            <a:lvl1pPr algn="r">
              <a:defRPr sz="5400">
                <a:solidFill>
                  <a:schemeClr val="accent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30598" y="4050836"/>
            <a:ext cx="5826719" cy="1096899"/>
          </a:xfrm>
        </p:spPr>
        <p:txBody>
          <a:bodyPr anchor="t"/>
          <a:lstStyle>
            <a:lvl1pPr marL="0" indent="0" algn="r">
              <a:buNone/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4/27/2021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5605567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4/27/2021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9464131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700870"/>
            <a:ext cx="6347715" cy="1826581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4527448"/>
            <a:ext cx="6347715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4/27/2021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6459960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1" y="609601"/>
            <a:ext cx="6347715" cy="13208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09600" y="2160589"/>
            <a:ext cx="3088109" cy="3880772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3869206" y="2160590"/>
            <a:ext cx="3088111" cy="3880773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4/27/2021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4597308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2" y="609601"/>
            <a:ext cx="6347713" cy="1320800"/>
          </a:xfrm>
        </p:spPr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599" y="2160984"/>
            <a:ext cx="3090672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09599" y="2737248"/>
            <a:ext cx="3090672" cy="3304117"/>
          </a:xfrm>
        </p:spPr>
        <p:txBody>
          <a:bodyPr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866640" y="2160984"/>
            <a:ext cx="3090672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3866640" y="2737248"/>
            <a:ext cx="3090672" cy="3304117"/>
          </a:xfrm>
        </p:spPr>
        <p:txBody>
          <a:bodyPr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4/27/2021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2711241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609601"/>
            <a:ext cx="6347715" cy="13208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4/27/2021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0209520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4/27/2021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27540830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1" y="1498605"/>
            <a:ext cx="2790183" cy="1278466"/>
          </a:xfrm>
        </p:spPr>
        <p:txBody>
          <a:bodyPr anchor="b">
            <a:normAutofit/>
          </a:bodyPr>
          <a:lstStyle>
            <a:lvl1pPr>
              <a:defRPr sz="2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1275" y="514927"/>
            <a:ext cx="3386037" cy="5526437"/>
          </a:xfrm>
        </p:spPr>
        <p:txBody>
          <a:bodyPr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1" y="2777069"/>
            <a:ext cx="2790183" cy="2584449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4/27/2021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0340591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4800601"/>
            <a:ext cx="6347715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09600" y="609600"/>
            <a:ext cx="6347715" cy="3845718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dirty="0"/>
              <a:t>Click icon to add picture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0" y="5367340"/>
            <a:ext cx="6347715" cy="674024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4/27/2021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35774578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1" y="609600"/>
            <a:ext cx="6347715" cy="3403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1" y="4470400"/>
            <a:ext cx="6347715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4/27/2021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3637356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74887" y="609600"/>
            <a:ext cx="6072183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101075" y="3632200"/>
            <a:ext cx="541980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4470400"/>
            <a:ext cx="6347715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4/27/2021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24" name="TextBox 23"/>
          <p:cNvSpPr txBox="1"/>
          <p:nvPr/>
        </p:nvSpPr>
        <p:spPr>
          <a:xfrm>
            <a:off x="482714" y="790380"/>
            <a:ext cx="457319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6747702" y="2886558"/>
            <a:ext cx="457319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2772090524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1931988"/>
            <a:ext cx="6347715" cy="2595460"/>
          </a:xfrm>
        </p:spPr>
        <p:txBody>
          <a:bodyPr anchor="b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4527448"/>
            <a:ext cx="6347715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4/27/2021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75909560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74887" y="609600"/>
            <a:ext cx="6072183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09599" y="4013200"/>
            <a:ext cx="6347716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4527448"/>
            <a:ext cx="6347715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4/27/2021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24" name="TextBox 23"/>
          <p:cNvSpPr txBox="1"/>
          <p:nvPr/>
        </p:nvSpPr>
        <p:spPr>
          <a:xfrm>
            <a:off x="482714" y="790380"/>
            <a:ext cx="457319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6747702" y="2886558"/>
            <a:ext cx="457319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925849076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15850" y="609600"/>
            <a:ext cx="6341465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09599" y="4013200"/>
            <a:ext cx="6347716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4527448"/>
            <a:ext cx="6347715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4/27/2021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47606687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4/27/2021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78455845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5977314" y="609602"/>
            <a:ext cx="978812" cy="5251451"/>
          </a:xfrm>
        </p:spPr>
        <p:txBody>
          <a:bodyPr vert="eaVert" anchor="ctr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09600" y="609602"/>
            <a:ext cx="5195027" cy="5251451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4/27/2021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4402431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7" name="Group 16"/>
          <p:cNvGrpSpPr/>
          <p:nvPr/>
        </p:nvGrpSpPr>
        <p:grpSpPr>
          <a:xfrm>
            <a:off x="-8467" y="-8468"/>
            <a:ext cx="9169805" cy="6874935"/>
            <a:chOff x="-8467" y="-8468"/>
            <a:chExt cx="9169805" cy="6874935"/>
          </a:xfrm>
        </p:grpSpPr>
        <p:sp>
          <p:nvSpPr>
            <p:cNvPr id="7" name="Freeform 6"/>
            <p:cNvSpPr/>
            <p:nvPr/>
          </p:nvSpPr>
          <p:spPr>
            <a:xfrm>
              <a:off x="-8467" y="4013200"/>
              <a:ext cx="457200" cy="2853267"/>
            </a:xfrm>
            <a:custGeom>
              <a:avLst/>
              <a:gdLst/>
              <a:ahLst/>
              <a:cxnLst/>
              <a:rect l="l" t="t" r="r" b="b"/>
              <a:pathLst>
                <a:path w="457200" h="2853267">
                  <a:moveTo>
                    <a:pt x="0" y="0"/>
                  </a:moveTo>
                  <a:lnTo>
                    <a:pt x="457200" y="2853267"/>
                  </a:lnTo>
                  <a:lnTo>
                    <a:pt x="0" y="2844800"/>
                  </a:lnTo>
                  <a:cubicBezTo>
                    <a:pt x="2822" y="1905000"/>
                    <a:pt x="5645" y="965200"/>
                    <a:pt x="0" y="0"/>
                  </a:cubicBezTo>
                  <a:close/>
                </a:path>
              </a:pathLst>
            </a:cu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cxnSp>
          <p:nvCxnSpPr>
            <p:cNvPr id="8" name="Straight Connector 7"/>
            <p:cNvCxnSpPr/>
            <p:nvPr/>
          </p:nvCxnSpPr>
          <p:spPr>
            <a:xfrm flipV="1">
              <a:off x="5130830" y="4175605"/>
              <a:ext cx="4022475" cy="2682396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" name="Straight Connector 8"/>
            <p:cNvCxnSpPr/>
            <p:nvPr/>
          </p:nvCxnSpPr>
          <p:spPr>
            <a:xfrm>
              <a:off x="7042707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10" name="Freeform 9"/>
            <p:cNvSpPr/>
            <p:nvPr/>
          </p:nvSpPr>
          <p:spPr>
            <a:xfrm>
              <a:off x="6891896" y="1"/>
              <a:ext cx="2269442" cy="6866466"/>
            </a:xfrm>
            <a:custGeom>
              <a:avLst/>
              <a:gdLst/>
              <a:ahLst/>
              <a:cxnLst/>
              <a:rect l="l" t="t" r="r" b="b"/>
              <a:pathLst>
                <a:path w="2269442" h="6866466">
                  <a:moveTo>
                    <a:pt x="2023534" y="0"/>
                  </a:moveTo>
                  <a:lnTo>
                    <a:pt x="0" y="6858000"/>
                  </a:lnTo>
                  <a:lnTo>
                    <a:pt x="2269067" y="6866466"/>
                  </a:lnTo>
                  <a:cubicBezTo>
                    <a:pt x="2271889" y="4580466"/>
                    <a:pt x="2257778" y="2294466"/>
                    <a:pt x="2260600" y="8466"/>
                  </a:cubicBezTo>
                  <a:lnTo>
                    <a:pt x="2023534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1" name="Freeform 10"/>
            <p:cNvSpPr/>
            <p:nvPr/>
          </p:nvSpPr>
          <p:spPr>
            <a:xfrm>
              <a:off x="7205158" y="-8467"/>
              <a:ext cx="1948147" cy="6866467"/>
            </a:xfrm>
            <a:custGeom>
              <a:avLst/>
              <a:gdLst/>
              <a:ahLst/>
              <a:cxnLst/>
              <a:rect l="l" t="t" r="r" b="b"/>
              <a:pathLst>
                <a:path w="1948147" h="6866467">
                  <a:moveTo>
                    <a:pt x="0" y="0"/>
                  </a:moveTo>
                  <a:lnTo>
                    <a:pt x="1202267" y="6866467"/>
                  </a:lnTo>
                  <a:lnTo>
                    <a:pt x="1947333" y="6866467"/>
                  </a:lnTo>
                  <a:cubicBezTo>
                    <a:pt x="1944511" y="4577645"/>
                    <a:pt x="1950155" y="2288822"/>
                    <a:pt x="1947333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2" name="Freeform 11"/>
            <p:cNvSpPr/>
            <p:nvPr/>
          </p:nvSpPr>
          <p:spPr>
            <a:xfrm>
              <a:off x="6637896" y="3920066"/>
              <a:ext cx="2513565" cy="2937933"/>
            </a:xfrm>
            <a:custGeom>
              <a:avLst/>
              <a:gdLst/>
              <a:ahLst/>
              <a:cxnLst/>
              <a:rect l="l" t="t" r="r" b="b"/>
              <a:pathLst>
                <a:path w="3259667" h="3810000">
                  <a:moveTo>
                    <a:pt x="0" y="3810000"/>
                  </a:moveTo>
                  <a:lnTo>
                    <a:pt x="3251200" y="0"/>
                  </a:lnTo>
                  <a:cubicBezTo>
                    <a:pt x="3254022" y="1270000"/>
                    <a:pt x="3256845" y="2540000"/>
                    <a:pt x="3259667" y="3810000"/>
                  </a:cubicBezTo>
                  <a:lnTo>
                    <a:pt x="0" y="3810000"/>
                  </a:lnTo>
                  <a:close/>
                </a:path>
              </a:pathLst>
            </a:cu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3" name="Freeform 12"/>
            <p:cNvSpPr/>
            <p:nvPr/>
          </p:nvSpPr>
          <p:spPr>
            <a:xfrm>
              <a:off x="7010429" y="-8467"/>
              <a:ext cx="2142876" cy="6866467"/>
            </a:xfrm>
            <a:custGeom>
              <a:avLst/>
              <a:gdLst/>
              <a:ahLst/>
              <a:cxnLst/>
              <a:rect l="l" t="t" r="r" b="b"/>
              <a:pathLst>
                <a:path w="2853267" h="6866467">
                  <a:moveTo>
                    <a:pt x="0" y="0"/>
                  </a:moveTo>
                  <a:lnTo>
                    <a:pt x="2472267" y="6866467"/>
                  </a:lnTo>
                  <a:lnTo>
                    <a:pt x="2853267" y="6858000"/>
                  </a:lnTo>
                  <a:lnTo>
                    <a:pt x="2853267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Freeform 13"/>
            <p:cNvSpPr/>
            <p:nvPr/>
          </p:nvSpPr>
          <p:spPr>
            <a:xfrm>
              <a:off x="8295776" y="-8467"/>
              <a:ext cx="857530" cy="6866467"/>
            </a:xfrm>
            <a:custGeom>
              <a:avLst/>
              <a:gdLst/>
              <a:ahLst/>
              <a:cxnLst/>
              <a:rect l="l" t="t" r="r" b="b"/>
              <a:pathLst>
                <a:path w="1286933" h="6866467">
                  <a:moveTo>
                    <a:pt x="1016000" y="0"/>
                  </a:moveTo>
                  <a:lnTo>
                    <a:pt x="0" y="6866467"/>
                  </a:lnTo>
                  <a:lnTo>
                    <a:pt x="1286933" y="6866467"/>
                  </a:lnTo>
                  <a:cubicBezTo>
                    <a:pt x="1284111" y="4577645"/>
                    <a:pt x="1281288" y="2288822"/>
                    <a:pt x="1278466" y="0"/>
                  </a:cubicBezTo>
                  <a:lnTo>
                    <a:pt x="1016000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Freeform 14"/>
            <p:cNvSpPr/>
            <p:nvPr/>
          </p:nvSpPr>
          <p:spPr>
            <a:xfrm>
              <a:off x="8077231" y="-8468"/>
              <a:ext cx="1066770" cy="6866467"/>
            </a:xfrm>
            <a:custGeom>
              <a:avLst/>
              <a:gdLst/>
              <a:ahLst/>
              <a:cxnLst/>
              <a:rect l="l" t="t" r="r" b="b"/>
              <a:pathLst>
                <a:path w="1270244" h="6866467">
                  <a:moveTo>
                    <a:pt x="0" y="0"/>
                  </a:moveTo>
                  <a:lnTo>
                    <a:pt x="1117600" y="6866467"/>
                  </a:lnTo>
                  <a:lnTo>
                    <a:pt x="1270000" y="6866467"/>
                  </a:lnTo>
                  <a:cubicBezTo>
                    <a:pt x="1272822" y="4574822"/>
                    <a:pt x="1250245" y="2291645"/>
                    <a:pt x="1253067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Freeform 15"/>
            <p:cNvSpPr/>
            <p:nvPr/>
          </p:nvSpPr>
          <p:spPr>
            <a:xfrm>
              <a:off x="8060297" y="4893733"/>
              <a:ext cx="1094086" cy="1964267"/>
            </a:xfrm>
            <a:custGeom>
              <a:avLst/>
              <a:gdLst/>
              <a:ahLst/>
              <a:cxnLst/>
              <a:rect l="l" t="t" r="r" b="b"/>
              <a:pathLst>
                <a:path w="1820333" h="3268133">
                  <a:moveTo>
                    <a:pt x="0" y="3268133"/>
                  </a:moveTo>
                  <a:lnTo>
                    <a:pt x="1811866" y="0"/>
                  </a:lnTo>
                  <a:cubicBezTo>
                    <a:pt x="1814688" y="1086555"/>
                    <a:pt x="1817511" y="2173111"/>
                    <a:pt x="1820333" y="3259666"/>
                  </a:cubicBezTo>
                  <a:lnTo>
                    <a:pt x="0" y="3268133"/>
                  </a:lnTo>
                  <a:close/>
                </a:path>
              </a:pathLst>
            </a:cu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09602" y="609601"/>
            <a:ext cx="6347713" cy="13208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2160590"/>
            <a:ext cx="6347715" cy="388077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405259" y="6041365"/>
            <a:ext cx="68413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 smtClean="0"/>
              <a:pPr/>
              <a:t>4/27/2021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09600" y="6041365"/>
            <a:ext cx="4622973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444678" y="6041365"/>
            <a:ext cx="5126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accent1"/>
                </a:solidFill>
              </a:defRPr>
            </a:lvl1pPr>
          </a:lstStyle>
          <a:p>
            <a:fld id="{B6F15528-21DE-4FAA-801E-634DDDAF4B2B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2947853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  <p:sldLayoutId id="2147483684" r:id="rId12"/>
    <p:sldLayoutId id="2147483685" r:id="rId13"/>
    <p:sldLayoutId id="2147483686" r:id="rId14"/>
    <p:sldLayoutId id="2147483687" r:id="rId15"/>
    <p:sldLayoutId id="2147483688" r:id="rId16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basu.org.in/" TargetMode="External"/><Relationship Id="rId7" Type="http://schemas.openxmlformats.org/officeDocument/2006/relationships/image" Target="../media/image4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3.jpeg"/><Relationship Id="rId5" Type="http://schemas.openxmlformats.org/officeDocument/2006/relationships/image" Target="../media/image2.jpeg"/><Relationship Id="rId4" Type="http://schemas.openxmlformats.org/officeDocument/2006/relationships/image" Target="../media/image1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7.png"/><Relationship Id="rId4" Type="http://schemas.openxmlformats.org/officeDocument/2006/relationships/image" Target="../media/image6.jpe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10.jpeg"/><Relationship Id="rId4" Type="http://schemas.openxmlformats.org/officeDocument/2006/relationships/image" Target="../media/image9.gif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gif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1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Rectangle 2"/>
          <p:cNvSpPr>
            <a:spLocks noGrp="1" noChangeArrowheads="1"/>
          </p:cNvSpPr>
          <p:nvPr>
            <p:ph type="subTitle" idx="1"/>
          </p:nvPr>
        </p:nvSpPr>
        <p:spPr>
          <a:xfrm>
            <a:off x="1295400" y="4572008"/>
            <a:ext cx="6477000" cy="2143140"/>
          </a:xfrm>
        </p:spPr>
        <p:txBody>
          <a:bodyPr>
            <a:normAutofit/>
          </a:bodyPr>
          <a:lstStyle/>
          <a:p>
            <a:pPr algn="ctr" eaLnBrk="1" hangingPunct="1">
              <a:lnSpc>
                <a:spcPct val="80000"/>
              </a:lnSpc>
            </a:pPr>
            <a:r>
              <a:rPr lang="pt-BR" sz="2000" b="1" dirty="0">
                <a:solidFill>
                  <a:srgbClr val="7030A0"/>
                </a:solidFill>
                <a:latin typeface="Arial Black" panose="020B0A04020102020204" pitchFamily="34" charset="0"/>
              </a:rPr>
              <a:t>Dr. AJIT KUMAR</a:t>
            </a:r>
          </a:p>
          <a:p>
            <a:pPr algn="ctr" eaLnBrk="1" hangingPunct="1">
              <a:lnSpc>
                <a:spcPct val="80000"/>
              </a:lnSpc>
            </a:pPr>
            <a:r>
              <a:rPr lang="en-US" sz="2000" b="1" dirty="0">
                <a:solidFill>
                  <a:srgbClr val="7030A0"/>
                </a:solidFill>
                <a:latin typeface="Arial Black" panose="020B0A04020102020204" pitchFamily="34" charset="0"/>
              </a:rPr>
              <a:t>Department of Veterinary Parasitology</a:t>
            </a:r>
          </a:p>
          <a:p>
            <a:pPr algn="ctr" eaLnBrk="1" hangingPunct="1">
              <a:lnSpc>
                <a:spcPct val="80000"/>
              </a:lnSpc>
            </a:pPr>
            <a:r>
              <a:rPr lang="en-US" sz="2000" b="1" dirty="0">
                <a:solidFill>
                  <a:srgbClr val="7030A0"/>
                </a:solidFill>
                <a:latin typeface="Arial Black" panose="020B0A04020102020204" pitchFamily="34" charset="0"/>
              </a:rPr>
              <a:t>Bihar Veterinary College</a:t>
            </a:r>
          </a:p>
          <a:p>
            <a:pPr algn="ctr" eaLnBrk="1" hangingPunct="1">
              <a:lnSpc>
                <a:spcPct val="80000"/>
              </a:lnSpc>
            </a:pPr>
            <a:r>
              <a:rPr lang="en-US" sz="2000" b="1" dirty="0">
                <a:solidFill>
                  <a:srgbClr val="7030A0"/>
                </a:solidFill>
                <a:latin typeface="Arial Black" panose="020B0A04020102020204" pitchFamily="34" charset="0"/>
              </a:rPr>
              <a:t>Bihar Animal Sciences University</a:t>
            </a:r>
          </a:p>
          <a:p>
            <a:pPr algn="ctr" eaLnBrk="1" hangingPunct="1">
              <a:lnSpc>
                <a:spcPct val="80000"/>
              </a:lnSpc>
            </a:pPr>
            <a:r>
              <a:rPr lang="en-US" sz="2000" b="1" dirty="0">
                <a:solidFill>
                  <a:srgbClr val="7030A0"/>
                </a:solidFill>
                <a:latin typeface="Arial Black" panose="020B0A04020102020204" pitchFamily="34" charset="0"/>
              </a:rPr>
              <a:t>Patna-800014</a:t>
            </a:r>
          </a:p>
        </p:txBody>
      </p:sp>
      <p:pic>
        <p:nvPicPr>
          <p:cNvPr id="10" name="Picture 9" descr="Bihar Animal Sciences University | बिहार पशु विज्ञान विश्वविद्यालय">
            <a:hlinkClick r:id="rId3" tooltip="&quot;Bihar Animal Sciences University | बिहार पशु विज्ञान विश्वविद्यालय - &quot;"/>
          </p:cNvPr>
          <p:cNvPicPr/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168374" y="373676"/>
            <a:ext cx="1149087" cy="11931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1" name="Picture 10" descr="Colour Logofinal"/>
          <p:cNvPicPr/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7698333" y="232060"/>
            <a:ext cx="1099891" cy="124639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2" name="Rectangle 4"/>
          <p:cNvSpPr>
            <a:spLocks noChangeArrowheads="1"/>
          </p:cNvSpPr>
          <p:nvPr/>
        </p:nvSpPr>
        <p:spPr bwMode="auto">
          <a:xfrm>
            <a:off x="7086600" y="6671735"/>
            <a:ext cx="2057400" cy="160867"/>
          </a:xfrm>
          <a:prstGeom prst="rect">
            <a:avLst/>
          </a:prstGeom>
          <a:solidFill>
            <a:schemeClr val="accent1"/>
          </a:solidFill>
          <a:ln w="12700" cap="sq" algn="ctr">
            <a:solidFill>
              <a:schemeClr val="tx1"/>
            </a:solidFill>
            <a:round/>
            <a:headEnd type="none" w="sm" len="sm"/>
            <a:tailEnd type="none" w="sm" len="sm"/>
          </a:ln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r>
              <a:rPr lang="en-IN" altLang="en-US" sz="1200" dirty="0"/>
              <a:t>Image source: Google image</a:t>
            </a:r>
          </a:p>
        </p:txBody>
      </p:sp>
      <p:pic>
        <p:nvPicPr>
          <p:cNvPr id="13" name="Picture 12">
            <a:extLst>
              <a:ext uri="{FF2B5EF4-FFF2-40B4-BE49-F238E27FC236}">
                <a16:creationId xmlns:a16="http://schemas.microsoft.com/office/drawing/2014/main" id="{E137978F-7774-428B-8B14-499B27164A98}"/>
              </a:ext>
            </a:extLst>
          </p:cNvPr>
          <p:cNvPicPr/>
          <p:nvPr/>
        </p:nvPicPr>
        <p:blipFill rotWithShape="1"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4744" r="12821"/>
          <a:stretch/>
        </p:blipFill>
        <p:spPr bwMode="auto">
          <a:xfrm>
            <a:off x="2771800" y="2119547"/>
            <a:ext cx="2769961" cy="2245557"/>
          </a:xfrm>
          <a:prstGeom prst="rect">
            <a:avLst/>
          </a:prstGeom>
          <a:noFill/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  <p:pic>
        <p:nvPicPr>
          <p:cNvPr id="18" name="Picture 17">
            <a:extLst>
              <a:ext uri="{FF2B5EF4-FFF2-40B4-BE49-F238E27FC236}">
                <a16:creationId xmlns:a16="http://schemas.microsoft.com/office/drawing/2014/main" id="{D22A1646-DEF1-4E10-B5C2-3DE63EBABE04}"/>
              </a:ext>
            </a:extLst>
          </p:cNvPr>
          <p:cNvPicPr/>
          <p:nvPr/>
        </p:nvPicPr>
        <p:blipFill rotWithShape="1"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872" t="8816" r="4990" b="7347"/>
          <a:stretch/>
        </p:blipFill>
        <p:spPr bwMode="auto">
          <a:xfrm rot="2965876">
            <a:off x="5957733" y="2465466"/>
            <a:ext cx="2053958" cy="2120996"/>
          </a:xfrm>
          <a:prstGeom prst="rect">
            <a:avLst/>
          </a:prstGeom>
          <a:noFill/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  <p:sp>
        <p:nvSpPr>
          <p:cNvPr id="20" name="Oval 19">
            <a:extLst>
              <a:ext uri="{FF2B5EF4-FFF2-40B4-BE49-F238E27FC236}">
                <a16:creationId xmlns:a16="http://schemas.microsoft.com/office/drawing/2014/main" id="{457FAFD7-65F3-4EDA-8C24-50F21466752C}"/>
              </a:ext>
            </a:extLst>
          </p:cNvPr>
          <p:cNvSpPr/>
          <p:nvPr/>
        </p:nvSpPr>
        <p:spPr>
          <a:xfrm>
            <a:off x="1354548" y="265031"/>
            <a:ext cx="5630720" cy="119316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800" i="1" dirty="0" err="1">
                <a:latin typeface="Arial Rounded MT Bold" panose="020F0704030504030204" pitchFamily="34" charset="0"/>
              </a:rPr>
              <a:t>Toxocara</a:t>
            </a:r>
            <a:r>
              <a:rPr lang="en-US" sz="2800" i="1" dirty="0">
                <a:latin typeface="Arial Rounded MT Bold" panose="020F0704030504030204" pitchFamily="34" charset="0"/>
              </a:rPr>
              <a:t> </a:t>
            </a:r>
            <a:r>
              <a:rPr lang="en-US" sz="2800" i="1" dirty="0" err="1">
                <a:latin typeface="Arial Rounded MT Bold" panose="020F0704030504030204" pitchFamily="34" charset="0"/>
              </a:rPr>
              <a:t>cati</a:t>
            </a:r>
            <a:endParaRPr lang="en-US" sz="2800" i="1" dirty="0">
              <a:latin typeface="Arial Rounded MT Bold" panose="020F0704030504030204" pitchFamily="34" charset="0"/>
            </a:endParaRPr>
          </a:p>
          <a:p>
            <a:pPr algn="ctr"/>
            <a:r>
              <a:rPr lang="en-US" sz="2000" dirty="0">
                <a:solidFill>
                  <a:srgbClr val="7030A0"/>
                </a:solidFill>
                <a:latin typeface="Arial Rounded MT Bold" panose="020F0704030504030204" pitchFamily="34" charset="0"/>
              </a:rPr>
              <a:t>Family: </a:t>
            </a:r>
            <a:r>
              <a:rPr lang="en-US" sz="2000" dirty="0" err="1">
                <a:solidFill>
                  <a:srgbClr val="7030A0"/>
                </a:solidFill>
                <a:latin typeface="Arial Rounded MT Bold" panose="020F0704030504030204" pitchFamily="34" charset="0"/>
              </a:rPr>
              <a:t>Ascarididae</a:t>
            </a:r>
            <a:endParaRPr lang="en-US" sz="2000" dirty="0">
              <a:solidFill>
                <a:srgbClr val="7030A0"/>
              </a:solidFill>
              <a:latin typeface="Arial Rounded MT Bold" panose="020F07040305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054255935"/>
      </p:ext>
    </p:extLst>
  </p:cSld>
  <p:clrMapOvr>
    <a:masterClrMapping/>
  </p:clrMapOvr>
  <p:transition>
    <p:blinds dir="vert"/>
  </p:transition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Rectangle 2"/>
          <p:cNvSpPr>
            <a:spLocks noGrp="1" noChangeArrowheads="1"/>
          </p:cNvSpPr>
          <p:nvPr>
            <p:ph type="subTitle" idx="1"/>
          </p:nvPr>
        </p:nvSpPr>
        <p:spPr>
          <a:xfrm>
            <a:off x="1475656" y="1463760"/>
            <a:ext cx="4896544" cy="5342320"/>
          </a:xfrm>
        </p:spPr>
        <p:txBody>
          <a:bodyPr>
            <a:normAutofit/>
          </a:bodyPr>
          <a:lstStyle/>
          <a:p>
            <a:pPr marL="342900" indent="-342900" algn="just">
              <a:buFont typeface="Courier New" panose="02070309020205020404" pitchFamily="49" charset="0"/>
              <a:buChar char="o"/>
            </a:pPr>
            <a:r>
              <a:rPr lang="en-US" sz="2000" dirty="0">
                <a:solidFill>
                  <a:srgbClr val="0070C0"/>
                </a:solidFill>
                <a:latin typeface="Arial Rounded MT Bold" panose="020F0704030504030204" pitchFamily="34" charset="0"/>
              </a:rPr>
              <a:t>Final Host/ Host:  Cat and wild felids</a:t>
            </a:r>
          </a:p>
          <a:p>
            <a:pPr marL="342900" indent="-342900" algn="just">
              <a:buFont typeface="Courier New" panose="02070309020205020404" pitchFamily="49" charset="0"/>
              <a:buChar char="o"/>
            </a:pPr>
            <a:r>
              <a:rPr lang="en-US" sz="2000" dirty="0">
                <a:solidFill>
                  <a:srgbClr val="92D050"/>
                </a:solidFill>
                <a:latin typeface="Arial Rounded MT Bold" panose="020F0704030504030204" pitchFamily="34" charset="0"/>
              </a:rPr>
              <a:t>Predilection site:</a:t>
            </a:r>
            <a:r>
              <a:rPr lang="en-US" sz="2000" dirty="0">
                <a:solidFill>
                  <a:srgbClr val="7030A0"/>
                </a:solidFill>
                <a:latin typeface="Arial Rounded MT Bold" panose="020F0704030504030204" pitchFamily="34" charset="0"/>
              </a:rPr>
              <a:t> Small Intestine</a:t>
            </a:r>
          </a:p>
          <a:p>
            <a:pPr marL="342900" indent="-342900" algn="just">
              <a:buFont typeface="Courier New" panose="02070309020205020404" pitchFamily="49" charset="0"/>
              <a:buChar char="o"/>
            </a:pPr>
            <a:endParaRPr lang="en-US" sz="2000" dirty="0">
              <a:solidFill>
                <a:srgbClr val="7030A0"/>
              </a:solidFill>
              <a:latin typeface="Arial Rounded MT Bold" panose="020F0704030504030204" pitchFamily="34" charset="0"/>
            </a:endParaRPr>
          </a:p>
          <a:p>
            <a:pPr marL="342900" indent="-342900" algn="just">
              <a:buFont typeface="Courier New" panose="02070309020205020404" pitchFamily="49" charset="0"/>
              <a:buChar char="o"/>
            </a:pPr>
            <a:endParaRPr lang="en-IN" sz="2000" dirty="0">
              <a:solidFill>
                <a:srgbClr val="7030A0"/>
              </a:solidFill>
              <a:latin typeface="Arial Rounded MT Bold" panose="020F0704030504030204" pitchFamily="34" charset="0"/>
            </a:endParaRPr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562E00B4-9E27-49B8-8EF1-4EC42FCDB62D}"/>
              </a:ext>
            </a:extLst>
          </p:cNvPr>
          <p:cNvPicPr/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356" t="9314" r="4829" b="7412"/>
          <a:stretch/>
        </p:blipFill>
        <p:spPr bwMode="auto">
          <a:xfrm>
            <a:off x="10297" y="4513729"/>
            <a:ext cx="2874506" cy="2079385"/>
          </a:xfrm>
          <a:prstGeom prst="rect">
            <a:avLst/>
          </a:prstGeom>
          <a:noFill/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4CD2D282-9C22-49F8-BAA5-E744D1314957}"/>
              </a:ext>
            </a:extLst>
          </p:cNvPr>
          <p:cNvPicPr/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48059" y="4513729"/>
            <a:ext cx="2857500" cy="2033906"/>
          </a:xfrm>
          <a:prstGeom prst="rect">
            <a:avLst/>
          </a:prstGeom>
          <a:noFill/>
          <a:ln>
            <a:noFill/>
          </a:ln>
        </p:spPr>
      </p:pic>
      <p:pic>
        <p:nvPicPr>
          <p:cNvPr id="12" name="Picture 11">
            <a:extLst>
              <a:ext uri="{FF2B5EF4-FFF2-40B4-BE49-F238E27FC236}">
                <a16:creationId xmlns:a16="http://schemas.microsoft.com/office/drawing/2014/main" id="{A8D50F2A-DADA-4EA2-AC26-1017B4199D20}"/>
              </a:ext>
            </a:extLst>
          </p:cNvPr>
          <p:cNvPicPr/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68144" y="4513729"/>
            <a:ext cx="2849880" cy="2079385"/>
          </a:xfrm>
          <a:prstGeom prst="rect">
            <a:avLst/>
          </a:prstGeom>
          <a:noFill/>
          <a:ln>
            <a:noFill/>
          </a:ln>
        </p:spPr>
      </p:pic>
      <p:sp>
        <p:nvSpPr>
          <p:cNvPr id="13" name="Oval 12">
            <a:extLst>
              <a:ext uri="{FF2B5EF4-FFF2-40B4-BE49-F238E27FC236}">
                <a16:creationId xmlns:a16="http://schemas.microsoft.com/office/drawing/2014/main" id="{5BF670C3-9969-4BA6-A3B9-AFC98EE9BC14}"/>
              </a:ext>
            </a:extLst>
          </p:cNvPr>
          <p:cNvSpPr/>
          <p:nvPr/>
        </p:nvSpPr>
        <p:spPr>
          <a:xfrm>
            <a:off x="2159732" y="164927"/>
            <a:ext cx="3960440" cy="877824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800" i="1" dirty="0" err="1">
                <a:latin typeface="Arial Rounded MT Bold" panose="020F0704030504030204" pitchFamily="34" charset="0"/>
              </a:rPr>
              <a:t>Toxocara</a:t>
            </a:r>
            <a:r>
              <a:rPr lang="en-US" sz="2800" i="1" dirty="0">
                <a:latin typeface="Arial Rounded MT Bold" panose="020F0704030504030204" pitchFamily="34" charset="0"/>
              </a:rPr>
              <a:t> </a:t>
            </a:r>
            <a:r>
              <a:rPr lang="en-US" sz="2800" i="1" dirty="0" err="1">
                <a:latin typeface="Arial Rounded MT Bold" panose="020F0704030504030204" pitchFamily="34" charset="0"/>
              </a:rPr>
              <a:t>cati</a:t>
            </a:r>
            <a:endParaRPr lang="en-IN" sz="2800" i="1" dirty="0">
              <a:latin typeface="Arial Rounded MT Bold" panose="020F07040305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182673048"/>
      </p:ext>
    </p:extLst>
  </p:cSld>
  <p:clrMapOvr>
    <a:masterClrMapping/>
  </p:clrMapOvr>
  <p:transition>
    <p:blinds dir="vert"/>
  </p:transition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Rectangle 2"/>
          <p:cNvSpPr>
            <a:spLocks noGrp="1" noChangeArrowheads="1"/>
          </p:cNvSpPr>
          <p:nvPr>
            <p:ph type="subTitle" idx="1"/>
          </p:nvPr>
        </p:nvSpPr>
        <p:spPr>
          <a:xfrm>
            <a:off x="611560" y="1085948"/>
            <a:ext cx="4536504" cy="5720132"/>
          </a:xfrm>
        </p:spPr>
        <p:txBody>
          <a:bodyPr>
            <a:normAutofit/>
          </a:bodyPr>
          <a:lstStyle/>
          <a:p>
            <a:pPr algn="just"/>
            <a:r>
              <a:rPr lang="en-US" sz="2400" dirty="0">
                <a:solidFill>
                  <a:srgbClr val="FF0000"/>
                </a:solidFill>
                <a:latin typeface="Arial Rounded MT Bold" panose="020F0704030504030204" pitchFamily="34" charset="0"/>
              </a:rPr>
              <a:t>General Characters:</a:t>
            </a:r>
          </a:p>
          <a:p>
            <a:pPr marL="342900" indent="-342900" algn="just">
              <a:buFont typeface="Courier New" panose="02070309020205020404" pitchFamily="49" charset="0"/>
              <a:buChar char="o"/>
            </a:pPr>
            <a:r>
              <a:rPr lang="en-IN" sz="2000" dirty="0">
                <a:solidFill>
                  <a:srgbClr val="7030A0"/>
                </a:solidFill>
                <a:latin typeface="Arial Rounded MT Bold" panose="020F0704030504030204" pitchFamily="34" charset="0"/>
              </a:rPr>
              <a:t>Smaller in size in comparison to </a:t>
            </a:r>
            <a:r>
              <a:rPr lang="en-IN" sz="2000" i="1" dirty="0" err="1">
                <a:solidFill>
                  <a:srgbClr val="7030A0"/>
                </a:solidFill>
                <a:latin typeface="Arial Rounded MT Bold" panose="020F0704030504030204" pitchFamily="34" charset="0"/>
              </a:rPr>
              <a:t>Toxocara</a:t>
            </a:r>
            <a:r>
              <a:rPr lang="en-IN" sz="2000" i="1" dirty="0">
                <a:solidFill>
                  <a:srgbClr val="7030A0"/>
                </a:solidFill>
                <a:latin typeface="Arial Rounded MT Bold" panose="020F0704030504030204" pitchFamily="34" charset="0"/>
              </a:rPr>
              <a:t> </a:t>
            </a:r>
            <a:r>
              <a:rPr lang="en-IN" sz="2000" i="1" dirty="0" err="1">
                <a:solidFill>
                  <a:srgbClr val="7030A0"/>
                </a:solidFill>
                <a:latin typeface="Arial Rounded MT Bold" panose="020F0704030504030204" pitchFamily="34" charset="0"/>
              </a:rPr>
              <a:t>canis</a:t>
            </a:r>
            <a:r>
              <a:rPr lang="en-IN" sz="2000" dirty="0">
                <a:solidFill>
                  <a:srgbClr val="7030A0"/>
                </a:solidFill>
                <a:latin typeface="Arial Rounded MT Bold" panose="020F0704030504030204" pitchFamily="34" charset="0"/>
              </a:rPr>
              <a:t>.</a:t>
            </a:r>
          </a:p>
          <a:p>
            <a:pPr marL="342900" indent="-342900" algn="just">
              <a:buFont typeface="Courier New" panose="02070309020205020404" pitchFamily="49" charset="0"/>
              <a:buChar char="o"/>
            </a:pPr>
            <a:r>
              <a:rPr lang="en-IN" sz="2000" dirty="0">
                <a:solidFill>
                  <a:srgbClr val="7030A0"/>
                </a:solidFill>
                <a:latin typeface="Arial Rounded MT Bold" panose="020F0704030504030204" pitchFamily="34" charset="0"/>
              </a:rPr>
              <a:t>Posterior margin of the cervical alae form a right angle (arrow-headed) instead of gradual tapering(lanceolate) as in case of </a:t>
            </a:r>
            <a:r>
              <a:rPr lang="en-IN" sz="2000" i="1" dirty="0" err="1">
                <a:solidFill>
                  <a:srgbClr val="7030A0"/>
                </a:solidFill>
                <a:latin typeface="Arial Rounded MT Bold" panose="020F0704030504030204" pitchFamily="34" charset="0"/>
              </a:rPr>
              <a:t>Toxascaris</a:t>
            </a:r>
            <a:r>
              <a:rPr lang="en-IN" sz="2000" i="1" dirty="0">
                <a:solidFill>
                  <a:srgbClr val="7030A0"/>
                </a:solidFill>
                <a:latin typeface="Arial Rounded MT Bold" panose="020F0704030504030204" pitchFamily="34" charset="0"/>
              </a:rPr>
              <a:t> </a:t>
            </a:r>
            <a:r>
              <a:rPr lang="en-IN" sz="2000" i="1" dirty="0" err="1">
                <a:solidFill>
                  <a:srgbClr val="7030A0"/>
                </a:solidFill>
                <a:latin typeface="Arial Rounded MT Bold" panose="020F0704030504030204" pitchFamily="34" charset="0"/>
              </a:rPr>
              <a:t>leonina</a:t>
            </a:r>
            <a:r>
              <a:rPr lang="en-IN" sz="2000" dirty="0">
                <a:solidFill>
                  <a:srgbClr val="7030A0"/>
                </a:solidFill>
                <a:latin typeface="Arial Rounded MT Bold" panose="020F0704030504030204" pitchFamily="34" charset="0"/>
              </a:rPr>
              <a:t>.</a:t>
            </a:r>
          </a:p>
          <a:p>
            <a:pPr marL="342900" lvl="0" indent="-342900" algn="just">
              <a:buFont typeface="Courier New" panose="02070309020205020404" pitchFamily="49" charset="0"/>
              <a:buChar char="o"/>
            </a:pPr>
            <a:r>
              <a:rPr lang="en-IN" sz="2000" dirty="0">
                <a:solidFill>
                  <a:srgbClr val="7030A0"/>
                </a:solidFill>
                <a:latin typeface="Arial Rounded MT Bold" panose="020F0704030504030204" pitchFamily="34" charset="0"/>
              </a:rPr>
              <a:t>Egg are similar to the eggs of </a:t>
            </a:r>
            <a:r>
              <a:rPr lang="en-IN" sz="2000" i="1" dirty="0" err="1">
                <a:solidFill>
                  <a:srgbClr val="7030A0"/>
                </a:solidFill>
                <a:latin typeface="Arial Rounded MT Bold" panose="020F0704030504030204" pitchFamily="34" charset="0"/>
              </a:rPr>
              <a:t>Toxocara</a:t>
            </a:r>
            <a:r>
              <a:rPr lang="en-IN" sz="2000" i="1" dirty="0">
                <a:solidFill>
                  <a:srgbClr val="7030A0"/>
                </a:solidFill>
                <a:latin typeface="Arial Rounded MT Bold" panose="020F0704030504030204" pitchFamily="34" charset="0"/>
              </a:rPr>
              <a:t> </a:t>
            </a:r>
            <a:r>
              <a:rPr lang="en-IN" sz="2000" i="1" dirty="0" err="1">
                <a:solidFill>
                  <a:srgbClr val="7030A0"/>
                </a:solidFill>
                <a:latin typeface="Arial Rounded MT Bold" panose="020F0704030504030204" pitchFamily="34" charset="0"/>
              </a:rPr>
              <a:t>canis</a:t>
            </a:r>
            <a:r>
              <a:rPr lang="en-IN" sz="2000" i="1" dirty="0">
                <a:solidFill>
                  <a:srgbClr val="7030A0"/>
                </a:solidFill>
                <a:latin typeface="Arial Rounded MT Bold" panose="020F0704030504030204" pitchFamily="34" charset="0"/>
              </a:rPr>
              <a:t> </a:t>
            </a:r>
            <a:r>
              <a:rPr lang="en-IN" sz="2000" dirty="0">
                <a:solidFill>
                  <a:srgbClr val="7030A0"/>
                </a:solidFill>
                <a:latin typeface="Arial Rounded MT Bold" panose="020F0704030504030204" pitchFamily="34" charset="0"/>
              </a:rPr>
              <a:t>but colourless.</a:t>
            </a:r>
            <a:endParaRPr lang="en-US" sz="2000" dirty="0">
              <a:solidFill>
                <a:srgbClr val="7030A0"/>
              </a:solidFill>
              <a:latin typeface="Arial Rounded MT Bold" panose="020F0704030504030204" pitchFamily="34" charset="0"/>
            </a:endParaRPr>
          </a:p>
        </p:txBody>
      </p:sp>
      <p:sp>
        <p:nvSpPr>
          <p:cNvPr id="2" name="Oval 1">
            <a:extLst>
              <a:ext uri="{FF2B5EF4-FFF2-40B4-BE49-F238E27FC236}">
                <a16:creationId xmlns:a16="http://schemas.microsoft.com/office/drawing/2014/main" id="{3F84B179-D0E7-455E-B22B-AA4143DA4288}"/>
              </a:ext>
            </a:extLst>
          </p:cNvPr>
          <p:cNvSpPr/>
          <p:nvPr/>
        </p:nvSpPr>
        <p:spPr>
          <a:xfrm rot="18889968">
            <a:off x="7454606" y="1304733"/>
            <a:ext cx="1763688" cy="969238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>
                <a:solidFill>
                  <a:srgbClr val="C00000"/>
                </a:solidFill>
                <a:latin typeface="Arial Black" panose="020B0A04020102020204" pitchFamily="34" charset="0"/>
              </a:rPr>
              <a:t>Cervical alae</a:t>
            </a:r>
            <a:endParaRPr lang="en-IN" dirty="0">
              <a:solidFill>
                <a:srgbClr val="C00000"/>
              </a:solidFill>
              <a:latin typeface="Arial Black" panose="020B0A04020102020204" pitchFamily="34" charset="0"/>
            </a:endParaRPr>
          </a:p>
        </p:txBody>
      </p:sp>
      <p:sp>
        <p:nvSpPr>
          <p:cNvPr id="3" name="Arrow: Right 2">
            <a:extLst>
              <a:ext uri="{FF2B5EF4-FFF2-40B4-BE49-F238E27FC236}">
                <a16:creationId xmlns:a16="http://schemas.microsoft.com/office/drawing/2014/main" id="{79FCCED2-8BDA-477A-B907-ED337078FFAB}"/>
              </a:ext>
            </a:extLst>
          </p:cNvPr>
          <p:cNvSpPr/>
          <p:nvPr/>
        </p:nvSpPr>
        <p:spPr>
          <a:xfrm rot="9107500">
            <a:off x="7244297" y="2492213"/>
            <a:ext cx="567891" cy="176544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  <p:sp>
        <p:nvSpPr>
          <p:cNvPr id="4" name="Right Brace 3">
            <a:extLst>
              <a:ext uri="{FF2B5EF4-FFF2-40B4-BE49-F238E27FC236}">
                <a16:creationId xmlns:a16="http://schemas.microsoft.com/office/drawing/2014/main" id="{070FD41A-2708-4489-A6E1-29BE825BBC15}"/>
              </a:ext>
            </a:extLst>
          </p:cNvPr>
          <p:cNvSpPr/>
          <p:nvPr/>
        </p:nvSpPr>
        <p:spPr>
          <a:xfrm>
            <a:off x="6804248" y="6564218"/>
            <a:ext cx="1224136" cy="105142"/>
          </a:xfrm>
          <a:prstGeom prst="rightBrac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  <p:sp>
        <p:nvSpPr>
          <p:cNvPr id="10" name="Oval 9">
            <a:extLst>
              <a:ext uri="{FF2B5EF4-FFF2-40B4-BE49-F238E27FC236}">
                <a16:creationId xmlns:a16="http://schemas.microsoft.com/office/drawing/2014/main" id="{FD78D19C-1741-450A-8002-C95ECE9DF036}"/>
              </a:ext>
            </a:extLst>
          </p:cNvPr>
          <p:cNvSpPr/>
          <p:nvPr/>
        </p:nvSpPr>
        <p:spPr>
          <a:xfrm>
            <a:off x="8129756" y="5470123"/>
            <a:ext cx="1014244" cy="573355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b="1" dirty="0">
                <a:solidFill>
                  <a:srgbClr val="C00000"/>
                </a:solidFill>
              </a:rPr>
              <a:t>Egg</a:t>
            </a:r>
            <a:endParaRPr lang="en-IN" b="1" dirty="0">
              <a:solidFill>
                <a:srgbClr val="C00000"/>
              </a:solidFill>
            </a:endParaRPr>
          </a:p>
        </p:txBody>
      </p:sp>
      <p:pic>
        <p:nvPicPr>
          <p:cNvPr id="11" name="Picture 10">
            <a:extLst>
              <a:ext uri="{FF2B5EF4-FFF2-40B4-BE49-F238E27FC236}">
                <a16:creationId xmlns:a16="http://schemas.microsoft.com/office/drawing/2014/main" id="{9FD106D6-36FC-4C07-9E18-13570623DDCE}"/>
              </a:ext>
            </a:extLst>
          </p:cNvPr>
          <p:cNvPicPr/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6200000">
            <a:off x="5056168" y="1692634"/>
            <a:ext cx="2621280" cy="1752600"/>
          </a:xfrm>
          <a:prstGeom prst="rect">
            <a:avLst/>
          </a:prstGeom>
          <a:noFill/>
          <a:ln>
            <a:noFill/>
          </a:ln>
        </p:spPr>
      </p:pic>
      <p:pic>
        <p:nvPicPr>
          <p:cNvPr id="12" name="Picture 11">
            <a:extLst>
              <a:ext uri="{FF2B5EF4-FFF2-40B4-BE49-F238E27FC236}">
                <a16:creationId xmlns:a16="http://schemas.microsoft.com/office/drawing/2014/main" id="{2396E4AB-BAB1-4F9A-A2F3-0C8FD37BEAE3}"/>
              </a:ext>
            </a:extLst>
          </p:cNvPr>
          <p:cNvPicPr/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2665" t="15789" r="20038" b="20823"/>
          <a:stretch/>
        </p:blipFill>
        <p:spPr bwMode="auto">
          <a:xfrm>
            <a:off x="6041876" y="4912120"/>
            <a:ext cx="2087880" cy="1676400"/>
          </a:xfrm>
          <a:prstGeom prst="rect">
            <a:avLst/>
          </a:prstGeom>
          <a:noFill/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  <p:sp>
        <p:nvSpPr>
          <p:cNvPr id="13" name="Oval 12">
            <a:extLst>
              <a:ext uri="{FF2B5EF4-FFF2-40B4-BE49-F238E27FC236}">
                <a16:creationId xmlns:a16="http://schemas.microsoft.com/office/drawing/2014/main" id="{11D8AE19-8F13-4704-86EB-BE001BD9A147}"/>
              </a:ext>
            </a:extLst>
          </p:cNvPr>
          <p:cNvSpPr/>
          <p:nvPr/>
        </p:nvSpPr>
        <p:spPr>
          <a:xfrm>
            <a:off x="2094971" y="208124"/>
            <a:ext cx="3960440" cy="877824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800" i="1" dirty="0" err="1">
                <a:latin typeface="Arial Rounded MT Bold" panose="020F0704030504030204" pitchFamily="34" charset="0"/>
              </a:rPr>
              <a:t>Toxocara</a:t>
            </a:r>
            <a:r>
              <a:rPr lang="en-US" sz="2800" i="1" dirty="0">
                <a:latin typeface="Arial Rounded MT Bold" panose="020F0704030504030204" pitchFamily="34" charset="0"/>
              </a:rPr>
              <a:t> </a:t>
            </a:r>
            <a:r>
              <a:rPr lang="en-US" sz="2800" i="1" dirty="0" err="1">
                <a:latin typeface="Arial Rounded MT Bold" panose="020F0704030504030204" pitchFamily="34" charset="0"/>
              </a:rPr>
              <a:t>cati</a:t>
            </a:r>
            <a:endParaRPr lang="en-IN" sz="2800" i="1" dirty="0">
              <a:latin typeface="Arial Rounded MT Bold" panose="020F0704030504030204" pitchFamily="34" charset="0"/>
            </a:endParaRPr>
          </a:p>
        </p:txBody>
      </p:sp>
      <p:pic>
        <p:nvPicPr>
          <p:cNvPr id="14" name="Picture 13" descr="Lecture Notes in Medical Technology: Lecture #2: THE INTESTINAL NEMATODES"/>
          <p:cNvPicPr/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3147" y="4718995"/>
            <a:ext cx="2448272" cy="2118079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2112984885"/>
      </p:ext>
    </p:extLst>
  </p:cSld>
  <p:clrMapOvr>
    <a:masterClrMapping/>
  </p:clrMapOvr>
  <p:transition>
    <p:blinds dir="vert"/>
  </p:transition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Rectangle 2"/>
          <p:cNvSpPr>
            <a:spLocks noGrp="1" noChangeArrowheads="1"/>
          </p:cNvSpPr>
          <p:nvPr>
            <p:ph type="subTitle" idx="1"/>
          </p:nvPr>
        </p:nvSpPr>
        <p:spPr>
          <a:xfrm>
            <a:off x="611560" y="639852"/>
            <a:ext cx="4104456" cy="6218148"/>
          </a:xfrm>
        </p:spPr>
        <p:txBody>
          <a:bodyPr>
            <a:normAutofit/>
          </a:bodyPr>
          <a:lstStyle/>
          <a:p>
            <a:pPr algn="just"/>
            <a:r>
              <a:rPr lang="en-US" sz="2600" b="1" dirty="0">
                <a:solidFill>
                  <a:srgbClr val="FF0000"/>
                </a:solidFill>
                <a:latin typeface="Arial Rounded MT Bold" panose="020F0704030504030204" pitchFamily="34" charset="0"/>
              </a:rPr>
              <a:t>Life-cycle:</a:t>
            </a:r>
          </a:p>
          <a:p>
            <a:pPr marL="342900" indent="-342900" algn="just">
              <a:buFont typeface="Courier New" panose="02070309020205020404" pitchFamily="49" charset="0"/>
              <a:buChar char="o"/>
            </a:pPr>
            <a:r>
              <a:rPr lang="en-US" sz="2000" dirty="0">
                <a:solidFill>
                  <a:srgbClr val="7030A0"/>
                </a:solidFill>
                <a:latin typeface="Arial Rounded MT Bold" panose="020F0704030504030204" pitchFamily="34" charset="0"/>
              </a:rPr>
              <a:t>Direct life-cycle</a:t>
            </a:r>
          </a:p>
          <a:p>
            <a:pPr marL="342900" indent="-342900" algn="just">
              <a:buFont typeface="Courier New" panose="02070309020205020404" pitchFamily="49" charset="0"/>
              <a:buChar char="o"/>
            </a:pPr>
            <a:r>
              <a:rPr lang="en-US" sz="2000" dirty="0">
                <a:solidFill>
                  <a:srgbClr val="0070C0"/>
                </a:solidFill>
                <a:latin typeface="Arial Rounded MT Bold" panose="020F0704030504030204" pitchFamily="34" charset="0"/>
              </a:rPr>
              <a:t>Infective stage: </a:t>
            </a:r>
            <a:r>
              <a:rPr lang="en-US" sz="2000" dirty="0">
                <a:solidFill>
                  <a:srgbClr val="7030A0"/>
                </a:solidFill>
                <a:latin typeface="Arial Rounded MT Bold" panose="020F0704030504030204" pitchFamily="34" charset="0"/>
              </a:rPr>
              <a:t>egg containing 2</a:t>
            </a:r>
            <a:r>
              <a:rPr lang="en-US" sz="2000" baseline="30000" dirty="0">
                <a:solidFill>
                  <a:srgbClr val="7030A0"/>
                </a:solidFill>
                <a:latin typeface="Arial Rounded MT Bold" panose="020F0704030504030204" pitchFamily="34" charset="0"/>
              </a:rPr>
              <a:t>nd</a:t>
            </a:r>
            <a:r>
              <a:rPr lang="en-US" sz="2000" dirty="0">
                <a:solidFill>
                  <a:srgbClr val="7030A0"/>
                </a:solidFill>
                <a:latin typeface="Arial Rounded MT Bold" panose="020F0704030504030204" pitchFamily="34" charset="0"/>
              </a:rPr>
              <a:t> stage larvae.</a:t>
            </a:r>
          </a:p>
          <a:p>
            <a:pPr algn="just"/>
            <a:r>
              <a:rPr lang="en-US" sz="2000" dirty="0">
                <a:solidFill>
                  <a:srgbClr val="00B050"/>
                </a:solidFill>
                <a:latin typeface="Arial Rounded MT Bold" panose="020F0704030504030204" pitchFamily="34" charset="0"/>
              </a:rPr>
              <a:t>Transmission:  </a:t>
            </a:r>
            <a:r>
              <a:rPr lang="en-US" sz="1800" dirty="0">
                <a:solidFill>
                  <a:srgbClr val="010202"/>
                </a:solidFill>
                <a:effectLst/>
                <a:latin typeface="Arial Rounded MT Bold" panose="020F0704030504030204" pitchFamily="34" charset="0"/>
                <a:ea typeface="Times New Roman" panose="02020603050405020304" pitchFamily="18" charset="0"/>
              </a:rPr>
              <a:t>There are four routes of </a:t>
            </a:r>
            <a:r>
              <a:rPr lang="en-US" sz="1800" i="1" spc="-15" dirty="0" err="1">
                <a:solidFill>
                  <a:srgbClr val="010202"/>
                </a:solidFill>
                <a:effectLst/>
                <a:latin typeface="Arial Rounded MT Bold" panose="020F0704030504030204" pitchFamily="34" charset="0"/>
                <a:ea typeface="Times New Roman" panose="02020603050405020304" pitchFamily="18" charset="0"/>
              </a:rPr>
              <a:t>Toxocara</a:t>
            </a:r>
            <a:r>
              <a:rPr lang="en-US" sz="1800" i="1" spc="-15" dirty="0">
                <a:solidFill>
                  <a:srgbClr val="010202"/>
                </a:solidFill>
                <a:effectLst/>
                <a:latin typeface="Arial Rounded MT Bold" panose="020F0704030504030204" pitchFamily="34" charset="0"/>
                <a:ea typeface="Times New Roman" panose="02020603050405020304" pitchFamily="18" charset="0"/>
              </a:rPr>
              <a:t> </a:t>
            </a:r>
            <a:r>
              <a:rPr lang="en-US" sz="1800" i="1" dirty="0" err="1">
                <a:solidFill>
                  <a:srgbClr val="010202"/>
                </a:solidFill>
                <a:effectLst/>
                <a:latin typeface="Arial Rounded MT Bold" panose="020F0704030504030204" pitchFamily="34" charset="0"/>
                <a:ea typeface="Times New Roman" panose="02020603050405020304" pitchFamily="18" charset="0"/>
              </a:rPr>
              <a:t>canis</a:t>
            </a:r>
            <a:r>
              <a:rPr lang="en-US" sz="1800" i="1" dirty="0">
                <a:solidFill>
                  <a:srgbClr val="010202"/>
                </a:solidFill>
                <a:effectLst/>
                <a:latin typeface="Arial Rounded MT Bold" panose="020F0704030504030204" pitchFamily="34" charset="0"/>
                <a:ea typeface="Times New Roman" panose="02020603050405020304" pitchFamily="18" charset="0"/>
              </a:rPr>
              <a:t> </a:t>
            </a:r>
            <a:r>
              <a:rPr lang="en-US" sz="1800" dirty="0">
                <a:solidFill>
                  <a:srgbClr val="010202"/>
                </a:solidFill>
                <a:effectLst/>
                <a:latin typeface="Arial Rounded MT Bold" panose="020F0704030504030204" pitchFamily="34" charset="0"/>
                <a:ea typeface="Times New Roman" panose="02020603050405020304" pitchFamily="18" charset="0"/>
              </a:rPr>
              <a:t>transmission:</a:t>
            </a:r>
            <a:r>
              <a:rPr lang="en-US" sz="1800" spc="10" dirty="0">
                <a:solidFill>
                  <a:srgbClr val="010202"/>
                </a:solidFill>
                <a:effectLst/>
                <a:latin typeface="Arial Rounded MT Bold" panose="020F0704030504030204" pitchFamily="34" charset="0"/>
                <a:ea typeface="Times New Roman" panose="02020603050405020304" pitchFamily="18" charset="0"/>
              </a:rPr>
              <a:t> </a:t>
            </a:r>
            <a:r>
              <a:rPr lang="en-US" sz="1800" dirty="0">
                <a:solidFill>
                  <a:srgbClr val="010202"/>
                </a:solidFill>
                <a:effectLst/>
                <a:latin typeface="Arial Rounded MT Bold" panose="020F0704030504030204" pitchFamily="34" charset="0"/>
                <a:ea typeface="Times New Roman" panose="02020603050405020304" pitchFamily="18" charset="0"/>
              </a:rPr>
              <a:t>–</a:t>
            </a:r>
            <a:endParaRPr lang="en-IN" dirty="0">
              <a:latin typeface="Arial Rounded MT Bold" panose="020F0704030504030204" pitchFamily="34" charset="0"/>
              <a:ea typeface="Times New Roman" panose="02020603050405020304" pitchFamily="18" charset="0"/>
            </a:endParaRPr>
          </a:p>
          <a:p>
            <a:pPr algn="just"/>
            <a:r>
              <a:rPr lang="en-IN" sz="1800" b="1" dirty="0">
                <a:solidFill>
                  <a:srgbClr val="010202"/>
                </a:solidFill>
                <a:effectLst/>
                <a:latin typeface="Arial Rounded MT Bold" panose="020F0704030504030204" pitchFamily="34" charset="0"/>
                <a:ea typeface="Schoolbook Uralic"/>
                <a:cs typeface="Schoolbook Uralic"/>
              </a:rPr>
              <a:t>1. </a:t>
            </a:r>
            <a:r>
              <a:rPr lang="en-US" sz="1800" b="1" dirty="0">
                <a:solidFill>
                  <a:srgbClr val="010202"/>
                </a:solidFill>
                <a:effectLst/>
                <a:latin typeface="Arial Rounded MT Bold" panose="020F0704030504030204" pitchFamily="34" charset="0"/>
                <a:ea typeface="Schoolbook Uralic"/>
                <a:cs typeface="Schoolbook Uralic"/>
              </a:rPr>
              <a:t>Oral or ingestion of infective egg containing</a:t>
            </a:r>
            <a:r>
              <a:rPr lang="en-US" sz="1800" b="1" spc="-155" dirty="0">
                <a:solidFill>
                  <a:srgbClr val="010202"/>
                </a:solidFill>
                <a:effectLst/>
                <a:latin typeface="Arial Rounded MT Bold" panose="020F0704030504030204" pitchFamily="34" charset="0"/>
                <a:ea typeface="Schoolbook Uralic"/>
                <a:cs typeface="Schoolbook Uralic"/>
              </a:rPr>
              <a:t> </a:t>
            </a:r>
            <a:r>
              <a:rPr lang="en-US" sz="1800" b="1" dirty="0">
                <a:solidFill>
                  <a:srgbClr val="010202"/>
                </a:solidFill>
                <a:effectLst/>
                <a:latin typeface="Arial Rounded MT Bold" panose="020F0704030504030204" pitchFamily="34" charset="0"/>
                <a:ea typeface="Schoolbook Uralic"/>
                <a:cs typeface="Schoolbook Uralic"/>
              </a:rPr>
              <a:t>L2</a:t>
            </a:r>
            <a:endParaRPr lang="en-IN" sz="1800" b="1" dirty="0">
              <a:effectLst/>
              <a:latin typeface="Arial Rounded MT Bold" panose="020F0704030504030204" pitchFamily="34" charset="0"/>
              <a:ea typeface="Schoolbook Uralic"/>
              <a:cs typeface="Schoolbook Uralic"/>
            </a:endParaRPr>
          </a:p>
          <a:p>
            <a:pPr lvl="0" algn="just">
              <a:spcBef>
                <a:spcPts val="315"/>
              </a:spcBef>
              <a:tabLst>
                <a:tab pos="355600" algn="l"/>
              </a:tabLst>
            </a:pPr>
            <a:r>
              <a:rPr lang="en-IN" sz="2000" dirty="0">
                <a:solidFill>
                  <a:srgbClr val="7030A0"/>
                </a:solidFill>
                <a:latin typeface="Arial Rounded MT Bold" panose="020F0704030504030204" pitchFamily="34" charset="0"/>
              </a:rPr>
              <a:t>2.</a:t>
            </a:r>
            <a:r>
              <a:rPr lang="en-US" sz="2000" b="1" dirty="0" err="1">
                <a:solidFill>
                  <a:srgbClr val="7030A0"/>
                </a:solidFill>
                <a:effectLst/>
                <a:latin typeface="Arial Rounded MT Bold" panose="020F0704030504030204" pitchFamily="34" charset="0"/>
                <a:ea typeface="Schoolbook Uralic"/>
                <a:cs typeface="Schoolbook Uralic"/>
              </a:rPr>
              <a:t>Transmammary</a:t>
            </a:r>
            <a:r>
              <a:rPr lang="en-US" sz="2000" b="1" spc="-10" dirty="0">
                <a:solidFill>
                  <a:srgbClr val="7030A0"/>
                </a:solidFill>
                <a:latin typeface="Arial Rounded MT Bold" panose="020F0704030504030204" pitchFamily="34" charset="0"/>
                <a:ea typeface="Schoolbook Uralic"/>
                <a:cs typeface="Schoolbook Uralic"/>
              </a:rPr>
              <a:t>  t</a:t>
            </a:r>
            <a:r>
              <a:rPr lang="en-US" sz="2000" b="1" dirty="0">
                <a:solidFill>
                  <a:srgbClr val="7030A0"/>
                </a:solidFill>
                <a:effectLst/>
                <a:latin typeface="Arial Rounded MT Bold" panose="020F0704030504030204" pitchFamily="34" charset="0"/>
                <a:ea typeface="Schoolbook Uralic"/>
                <a:cs typeface="Schoolbook Uralic"/>
              </a:rPr>
              <a:t>ransmission</a:t>
            </a:r>
          </a:p>
          <a:p>
            <a:pPr lvl="0" algn="just">
              <a:spcBef>
                <a:spcPts val="315"/>
              </a:spcBef>
              <a:tabLst>
                <a:tab pos="355600" algn="l"/>
              </a:tabLst>
            </a:pPr>
            <a:r>
              <a:rPr lang="en-US" sz="2000" b="1" dirty="0">
                <a:solidFill>
                  <a:srgbClr val="7030A0"/>
                </a:solidFill>
                <a:effectLst/>
                <a:latin typeface="Arial Rounded MT Bold" panose="020F0704030504030204" pitchFamily="34" charset="0"/>
                <a:ea typeface="Schoolbook Uralic"/>
                <a:cs typeface="Schoolbook Uralic"/>
              </a:rPr>
              <a:t>3. </a:t>
            </a:r>
            <a:r>
              <a:rPr lang="en-US" sz="2000" b="1" dirty="0">
                <a:solidFill>
                  <a:srgbClr val="00B0F0"/>
                </a:solidFill>
                <a:effectLst/>
                <a:latin typeface="Arial Rounded MT Bold" panose="020F0704030504030204" pitchFamily="34" charset="0"/>
                <a:ea typeface="Schoolbook Uralic"/>
                <a:cs typeface="Schoolbook Uralic"/>
              </a:rPr>
              <a:t>Paratenic host</a:t>
            </a:r>
            <a:r>
              <a:rPr lang="en-US" sz="2000" b="1" spc="-10" dirty="0">
                <a:solidFill>
                  <a:srgbClr val="00B0F0"/>
                </a:solidFill>
                <a:latin typeface="Arial Rounded MT Bold" panose="020F0704030504030204" pitchFamily="34" charset="0"/>
                <a:ea typeface="Schoolbook Uralic"/>
                <a:cs typeface="Schoolbook Uralic"/>
              </a:rPr>
              <a:t>  </a:t>
            </a:r>
            <a:r>
              <a:rPr lang="en-US" sz="2000" b="1" dirty="0">
                <a:solidFill>
                  <a:srgbClr val="00B0F0"/>
                </a:solidFill>
                <a:effectLst/>
                <a:latin typeface="Arial Rounded MT Bold" panose="020F0704030504030204" pitchFamily="34" charset="0"/>
                <a:ea typeface="Schoolbook Uralic"/>
                <a:cs typeface="Schoolbook Uralic"/>
              </a:rPr>
              <a:t>transmission</a:t>
            </a:r>
          </a:p>
          <a:p>
            <a:pPr lvl="0" algn="just">
              <a:spcBef>
                <a:spcPts val="315"/>
              </a:spcBef>
              <a:tabLst>
                <a:tab pos="355600" algn="l"/>
              </a:tabLst>
            </a:pPr>
            <a:r>
              <a:rPr lang="en-US" sz="2000" b="1" dirty="0">
                <a:solidFill>
                  <a:srgbClr val="00B0F0"/>
                </a:solidFill>
                <a:latin typeface="Arial Rounded MT Bold" panose="020F0704030504030204" pitchFamily="34" charset="0"/>
              </a:rPr>
              <a:t>      </a:t>
            </a:r>
            <a:endParaRPr lang="en-IN" sz="2000" dirty="0">
              <a:solidFill>
                <a:srgbClr val="00B0F0"/>
              </a:solidFill>
              <a:latin typeface="Arial Rounded MT Bold" panose="020F0704030504030204" pitchFamily="34" charset="0"/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1EDC68B2-B8A5-4693-91F0-9E45BAF843D9}"/>
              </a:ext>
            </a:extLst>
          </p:cNvPr>
          <p:cNvPicPr/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9512" t="16899" r="16609" b="13129"/>
          <a:stretch/>
        </p:blipFill>
        <p:spPr bwMode="auto">
          <a:xfrm>
            <a:off x="4991215" y="1412776"/>
            <a:ext cx="3960440" cy="3319393"/>
          </a:xfrm>
          <a:prstGeom prst="rect">
            <a:avLst/>
          </a:prstGeom>
          <a:noFill/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  <p:sp>
        <p:nvSpPr>
          <p:cNvPr id="2" name="Oval 1">
            <a:extLst>
              <a:ext uri="{FF2B5EF4-FFF2-40B4-BE49-F238E27FC236}">
                <a16:creationId xmlns:a16="http://schemas.microsoft.com/office/drawing/2014/main" id="{D4EBA5CB-12FF-4DD5-818A-5BCB23018219}"/>
              </a:ext>
            </a:extLst>
          </p:cNvPr>
          <p:cNvSpPr/>
          <p:nvPr/>
        </p:nvSpPr>
        <p:spPr>
          <a:xfrm>
            <a:off x="871395" y="4581128"/>
            <a:ext cx="2808312" cy="1171292"/>
          </a:xfrm>
          <a:prstGeom prst="ellipse">
            <a:avLst/>
          </a:prstGeom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/>
              <a:t>Prenatal transmission absent</a:t>
            </a:r>
            <a:endParaRPr lang="en-IN" dirty="0"/>
          </a:p>
        </p:txBody>
      </p:sp>
      <p:sp>
        <p:nvSpPr>
          <p:cNvPr id="3" name="Rectangle: Rounded Corners 2">
            <a:extLst>
              <a:ext uri="{FF2B5EF4-FFF2-40B4-BE49-F238E27FC236}">
                <a16:creationId xmlns:a16="http://schemas.microsoft.com/office/drawing/2014/main" id="{3EFA7174-09A2-425D-9C7E-BF87BB73D159}"/>
              </a:ext>
            </a:extLst>
          </p:cNvPr>
          <p:cNvSpPr/>
          <p:nvPr/>
        </p:nvSpPr>
        <p:spPr>
          <a:xfrm>
            <a:off x="3779912" y="5013176"/>
            <a:ext cx="3456384" cy="1466582"/>
          </a:xfrm>
          <a:prstGeom prst="roundRect">
            <a:avLst/>
          </a:prstGeom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/>
              <a:t> Migratory phase is found in direct transmission whereas non-migratory cycle found in </a:t>
            </a:r>
            <a:r>
              <a:rPr lang="en-US" dirty="0" err="1"/>
              <a:t>transmammary</a:t>
            </a:r>
            <a:r>
              <a:rPr lang="en-US" dirty="0"/>
              <a:t> and paratenic host transmission</a:t>
            </a:r>
            <a:endParaRPr lang="en-IN" dirty="0"/>
          </a:p>
        </p:txBody>
      </p:sp>
      <p:sp>
        <p:nvSpPr>
          <p:cNvPr id="9" name="Oval 8">
            <a:extLst>
              <a:ext uri="{FF2B5EF4-FFF2-40B4-BE49-F238E27FC236}">
                <a16:creationId xmlns:a16="http://schemas.microsoft.com/office/drawing/2014/main" id="{161014C2-6DB3-4730-B79A-F2510DE46FA5}"/>
              </a:ext>
            </a:extLst>
          </p:cNvPr>
          <p:cNvSpPr/>
          <p:nvPr/>
        </p:nvSpPr>
        <p:spPr>
          <a:xfrm>
            <a:off x="2159732" y="164927"/>
            <a:ext cx="3960440" cy="877824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800" i="1" dirty="0" err="1">
                <a:latin typeface="Arial Rounded MT Bold" panose="020F0704030504030204" pitchFamily="34" charset="0"/>
              </a:rPr>
              <a:t>Toxocara</a:t>
            </a:r>
            <a:r>
              <a:rPr lang="en-US" sz="2800" i="1" dirty="0">
                <a:latin typeface="Arial Rounded MT Bold" panose="020F0704030504030204" pitchFamily="34" charset="0"/>
              </a:rPr>
              <a:t> </a:t>
            </a:r>
            <a:r>
              <a:rPr lang="en-US" sz="2800" i="1" dirty="0" err="1">
                <a:latin typeface="Arial Rounded MT Bold" panose="020F0704030504030204" pitchFamily="34" charset="0"/>
              </a:rPr>
              <a:t>cati</a:t>
            </a:r>
            <a:endParaRPr lang="en-IN" sz="2800" i="1" dirty="0">
              <a:latin typeface="Arial Rounded MT Bold" panose="020F07040305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185937135"/>
      </p:ext>
    </p:extLst>
  </p:cSld>
  <p:clrMapOvr>
    <a:masterClrMapping/>
  </p:clrMapOvr>
  <p:transition>
    <p:blinds dir="vert"/>
  </p:transition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Rectangle 2"/>
          <p:cNvSpPr>
            <a:spLocks noGrp="1" noChangeArrowheads="1"/>
          </p:cNvSpPr>
          <p:nvPr>
            <p:ph type="subTitle" idx="1"/>
          </p:nvPr>
        </p:nvSpPr>
        <p:spPr>
          <a:xfrm>
            <a:off x="683568" y="1268760"/>
            <a:ext cx="5400600" cy="5342320"/>
          </a:xfrm>
        </p:spPr>
        <p:txBody>
          <a:bodyPr>
            <a:normAutofit/>
          </a:bodyPr>
          <a:lstStyle/>
          <a:p>
            <a:pPr algn="just"/>
            <a:r>
              <a:rPr lang="en-US" sz="2400" dirty="0">
                <a:solidFill>
                  <a:srgbClr val="FF0000"/>
                </a:solidFill>
                <a:latin typeface="Arial Rounded MT Bold" panose="020F0704030504030204" pitchFamily="34" charset="0"/>
                <a:ea typeface="Times New Roman" panose="02020603050405020304" pitchFamily="18" charset="0"/>
              </a:rPr>
              <a:t>Clinical signs: </a:t>
            </a:r>
            <a:endParaRPr lang="en-US" sz="2400" dirty="0">
              <a:solidFill>
                <a:srgbClr val="FF0000"/>
              </a:solidFill>
              <a:effectLst/>
              <a:latin typeface="Arial Rounded MT Bold" panose="020F0704030504030204" pitchFamily="34" charset="0"/>
              <a:ea typeface="Times New Roman" panose="02020603050405020304" pitchFamily="18" charset="0"/>
            </a:endParaRPr>
          </a:p>
        </p:txBody>
      </p:sp>
      <p:sp>
        <p:nvSpPr>
          <p:cNvPr id="5" name="Oval 4">
            <a:extLst>
              <a:ext uri="{FF2B5EF4-FFF2-40B4-BE49-F238E27FC236}">
                <a16:creationId xmlns:a16="http://schemas.microsoft.com/office/drawing/2014/main" id="{AEF28FC1-0687-48CD-9C34-B42F6EFADF3C}"/>
              </a:ext>
            </a:extLst>
          </p:cNvPr>
          <p:cNvSpPr/>
          <p:nvPr/>
        </p:nvSpPr>
        <p:spPr>
          <a:xfrm>
            <a:off x="899592" y="1988840"/>
            <a:ext cx="5760640" cy="4248472"/>
          </a:xfrm>
          <a:prstGeom prst="ellipse">
            <a:avLst/>
          </a:prstGeom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just"/>
            <a:r>
              <a:rPr lang="en-IN" sz="2000" b="1" dirty="0">
                <a:solidFill>
                  <a:schemeClr val="bg1"/>
                </a:solidFill>
                <a:effectLst/>
                <a:latin typeface="Arial Rounded MT Bold" panose="020F0704030504030204" pitchFamily="34" charset="0"/>
                <a:ea typeface="Calibri" panose="020F0502020204030204" pitchFamily="34" charset="0"/>
                <a:cs typeface="Mangal" panose="02040503050203030202" pitchFamily="18" charset="0"/>
              </a:rPr>
              <a:t>Infected cat especially kitten revealed blocking of intestine, pot belly, loss of appetite, coughing, diarrhoea / constipation, vomiting, poor body condition etc.</a:t>
            </a:r>
          </a:p>
          <a:p>
            <a:pPr lvl="0" algn="just"/>
            <a:endParaRPr lang="en-IN" sz="2000" dirty="0">
              <a:solidFill>
                <a:schemeClr val="bg1"/>
              </a:solidFill>
              <a:latin typeface="Arial Rounded MT Bold" panose="020F0704030504030204" pitchFamily="34" charset="0"/>
            </a:endParaRPr>
          </a:p>
        </p:txBody>
      </p:sp>
      <p:sp>
        <p:nvSpPr>
          <p:cNvPr id="3" name="Oval 2">
            <a:extLst>
              <a:ext uri="{FF2B5EF4-FFF2-40B4-BE49-F238E27FC236}">
                <a16:creationId xmlns:a16="http://schemas.microsoft.com/office/drawing/2014/main" id="{49E3F38F-3F23-458B-8F38-99BD748248F2}"/>
              </a:ext>
            </a:extLst>
          </p:cNvPr>
          <p:cNvSpPr/>
          <p:nvPr/>
        </p:nvSpPr>
        <p:spPr>
          <a:xfrm>
            <a:off x="2159732" y="164927"/>
            <a:ext cx="3960440" cy="877824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800" i="1" dirty="0" err="1">
                <a:latin typeface="Arial Rounded MT Bold" panose="020F0704030504030204" pitchFamily="34" charset="0"/>
              </a:rPr>
              <a:t>Toxocara</a:t>
            </a:r>
            <a:r>
              <a:rPr lang="en-US" sz="2800" i="1" dirty="0">
                <a:latin typeface="Arial Rounded MT Bold" panose="020F0704030504030204" pitchFamily="34" charset="0"/>
              </a:rPr>
              <a:t> </a:t>
            </a:r>
            <a:r>
              <a:rPr lang="en-US" sz="2800" i="1" dirty="0" err="1">
                <a:latin typeface="Arial Rounded MT Bold" panose="020F0704030504030204" pitchFamily="34" charset="0"/>
              </a:rPr>
              <a:t>cati</a:t>
            </a:r>
            <a:endParaRPr lang="en-IN" sz="2800" i="1" dirty="0">
              <a:latin typeface="Arial Rounded MT Bold" panose="020F07040305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036815590"/>
      </p:ext>
    </p:extLst>
  </p:cSld>
  <p:clrMapOvr>
    <a:masterClrMapping/>
  </p:clrMapOvr>
  <p:transition>
    <p:blinds dir="vert"/>
  </p:transition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Rectangle 2"/>
          <p:cNvSpPr>
            <a:spLocks noGrp="1" noChangeArrowheads="1"/>
          </p:cNvSpPr>
          <p:nvPr>
            <p:ph type="subTitle" idx="1"/>
          </p:nvPr>
        </p:nvSpPr>
        <p:spPr>
          <a:xfrm>
            <a:off x="611560" y="639852"/>
            <a:ext cx="4104456" cy="6218148"/>
          </a:xfrm>
        </p:spPr>
        <p:txBody>
          <a:bodyPr>
            <a:normAutofit/>
          </a:bodyPr>
          <a:lstStyle/>
          <a:p>
            <a:pPr lvl="0" algn="just">
              <a:spcBef>
                <a:spcPts val="315"/>
              </a:spcBef>
              <a:tabLst>
                <a:tab pos="355600" algn="l"/>
              </a:tabLst>
            </a:pPr>
            <a:r>
              <a:rPr lang="en-US" sz="2000" b="1" dirty="0">
                <a:solidFill>
                  <a:srgbClr val="00B0F0"/>
                </a:solidFill>
                <a:latin typeface="Arial Rounded MT Bold" panose="020F0704030504030204" pitchFamily="34" charset="0"/>
              </a:rPr>
              <a:t>      </a:t>
            </a:r>
            <a:endParaRPr lang="en-IN" sz="2000" dirty="0">
              <a:solidFill>
                <a:srgbClr val="00B0F0"/>
              </a:solidFill>
              <a:latin typeface="Arial Rounded MT Bold" panose="020F0704030504030204" pitchFamily="34" charset="0"/>
            </a:endParaRPr>
          </a:p>
        </p:txBody>
      </p:sp>
      <p:sp>
        <p:nvSpPr>
          <p:cNvPr id="2" name="Oval 1">
            <a:extLst>
              <a:ext uri="{FF2B5EF4-FFF2-40B4-BE49-F238E27FC236}">
                <a16:creationId xmlns:a16="http://schemas.microsoft.com/office/drawing/2014/main" id="{D4EBA5CB-12FF-4DD5-818A-5BCB23018219}"/>
              </a:ext>
            </a:extLst>
          </p:cNvPr>
          <p:cNvSpPr/>
          <p:nvPr/>
        </p:nvSpPr>
        <p:spPr>
          <a:xfrm>
            <a:off x="395536" y="980728"/>
            <a:ext cx="7120985" cy="5688632"/>
          </a:xfrm>
          <a:prstGeom prst="ellipse">
            <a:avLst/>
          </a:prstGeom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just"/>
            <a:r>
              <a:rPr lang="en-US" sz="2400" dirty="0">
                <a:solidFill>
                  <a:srgbClr val="FFFF00"/>
                </a:solidFill>
                <a:latin typeface="Arial Rounded MT Bold" panose="020F0704030504030204" pitchFamily="34" charset="0"/>
              </a:rPr>
              <a:t>Diagnosis : </a:t>
            </a:r>
          </a:p>
          <a:p>
            <a:pPr marL="342900" lvl="0" indent="-342900" algn="just">
              <a:buFont typeface="Courier New" panose="02070309020205020404" pitchFamily="49" charset="0"/>
              <a:buChar char="o"/>
            </a:pPr>
            <a:r>
              <a:rPr lang="en-US" sz="2000" dirty="0">
                <a:solidFill>
                  <a:schemeClr val="bg1"/>
                </a:solidFill>
                <a:latin typeface="Arial Rounded MT Bold" panose="020F0704030504030204" pitchFamily="34" charset="0"/>
              </a:rPr>
              <a:t>On the basis of Clinical signs</a:t>
            </a:r>
          </a:p>
          <a:p>
            <a:pPr marL="342900" lvl="0" indent="-342900" algn="just">
              <a:buFont typeface="Courier New" panose="02070309020205020404" pitchFamily="49" charset="0"/>
              <a:buChar char="o"/>
            </a:pPr>
            <a:r>
              <a:rPr lang="en-US" sz="2000" dirty="0">
                <a:solidFill>
                  <a:schemeClr val="bg1"/>
                </a:solidFill>
                <a:latin typeface="Arial Rounded MT Bold" panose="020F0704030504030204" pitchFamily="34" charset="0"/>
              </a:rPr>
              <a:t>Gross examination of </a:t>
            </a:r>
            <a:r>
              <a:rPr lang="en-US" sz="2000" dirty="0" err="1">
                <a:solidFill>
                  <a:schemeClr val="bg1"/>
                </a:solidFill>
                <a:latin typeface="Arial Rounded MT Bold" panose="020F0704030504030204" pitchFamily="34" charset="0"/>
              </a:rPr>
              <a:t>faeces</a:t>
            </a:r>
            <a:endParaRPr lang="en-US" sz="2000" dirty="0">
              <a:solidFill>
                <a:schemeClr val="bg1"/>
              </a:solidFill>
              <a:latin typeface="Arial Rounded MT Bold" panose="020F0704030504030204" pitchFamily="34" charset="0"/>
            </a:endParaRPr>
          </a:p>
          <a:p>
            <a:pPr marL="342900" lvl="0" indent="-342900" algn="just">
              <a:buFont typeface="Courier New" panose="02070309020205020404" pitchFamily="49" charset="0"/>
              <a:buChar char="o"/>
            </a:pPr>
            <a:r>
              <a:rPr lang="en-US" sz="2000" dirty="0">
                <a:solidFill>
                  <a:schemeClr val="bg1"/>
                </a:solidFill>
                <a:latin typeface="Arial Rounded MT Bold" panose="020F0704030504030204" pitchFamily="34" charset="0"/>
              </a:rPr>
              <a:t>Microscopic </a:t>
            </a:r>
            <a:r>
              <a:rPr lang="en-US" sz="2000" dirty="0" err="1">
                <a:solidFill>
                  <a:schemeClr val="bg1"/>
                </a:solidFill>
                <a:latin typeface="Arial Rounded MT Bold" panose="020F0704030504030204" pitchFamily="34" charset="0"/>
              </a:rPr>
              <a:t>faecal</a:t>
            </a:r>
            <a:r>
              <a:rPr lang="en-US" sz="2000" dirty="0">
                <a:solidFill>
                  <a:schemeClr val="bg1"/>
                </a:solidFill>
                <a:latin typeface="Arial Rounded MT Bold" panose="020F0704030504030204" pitchFamily="34" charset="0"/>
              </a:rPr>
              <a:t>  examination</a:t>
            </a:r>
            <a:endParaRPr lang="en-IN" sz="2000" dirty="0">
              <a:solidFill>
                <a:schemeClr val="bg1"/>
              </a:solidFill>
              <a:latin typeface="Arial Rounded MT Bold" panose="020F0704030504030204" pitchFamily="34" charset="0"/>
            </a:endParaRP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D751EFB0-3C4D-45B9-B2B9-E16303C2884A}"/>
              </a:ext>
            </a:extLst>
          </p:cNvPr>
          <p:cNvPicPr/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2665" t="15789" r="20038" b="20823"/>
          <a:stretch/>
        </p:blipFill>
        <p:spPr bwMode="auto">
          <a:xfrm>
            <a:off x="3419872" y="4653136"/>
            <a:ext cx="2087880" cy="1676400"/>
          </a:xfrm>
          <a:prstGeom prst="rect">
            <a:avLst/>
          </a:prstGeom>
          <a:noFill/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  <p:sp>
        <p:nvSpPr>
          <p:cNvPr id="8" name="Oval 7">
            <a:extLst>
              <a:ext uri="{FF2B5EF4-FFF2-40B4-BE49-F238E27FC236}">
                <a16:creationId xmlns:a16="http://schemas.microsoft.com/office/drawing/2014/main" id="{6E211B98-94BA-4D38-86E6-2C32C2F351B0}"/>
              </a:ext>
            </a:extLst>
          </p:cNvPr>
          <p:cNvSpPr/>
          <p:nvPr/>
        </p:nvSpPr>
        <p:spPr>
          <a:xfrm>
            <a:off x="2159732" y="164927"/>
            <a:ext cx="3960440" cy="877824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800" i="1" dirty="0" err="1">
                <a:latin typeface="Arial Rounded MT Bold" panose="020F0704030504030204" pitchFamily="34" charset="0"/>
              </a:rPr>
              <a:t>Toxocara</a:t>
            </a:r>
            <a:r>
              <a:rPr lang="en-US" sz="2800" i="1" dirty="0">
                <a:latin typeface="Arial Rounded MT Bold" panose="020F0704030504030204" pitchFamily="34" charset="0"/>
              </a:rPr>
              <a:t> </a:t>
            </a:r>
            <a:r>
              <a:rPr lang="en-US" sz="2800" i="1" dirty="0" err="1">
                <a:latin typeface="Arial Rounded MT Bold" panose="020F0704030504030204" pitchFamily="34" charset="0"/>
              </a:rPr>
              <a:t>cati</a:t>
            </a:r>
            <a:endParaRPr lang="en-IN" sz="2800" i="1" dirty="0">
              <a:latin typeface="Arial Rounded MT Bold" panose="020F07040305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191698826"/>
      </p:ext>
    </p:extLst>
  </p:cSld>
  <p:clrMapOvr>
    <a:masterClrMapping/>
  </p:clrMapOvr>
  <p:transition>
    <p:blinds dir="vert"/>
  </p:transition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Rectangle 2"/>
          <p:cNvSpPr>
            <a:spLocks noGrp="1" noChangeArrowheads="1"/>
          </p:cNvSpPr>
          <p:nvPr>
            <p:ph type="subTitle" idx="1"/>
          </p:nvPr>
        </p:nvSpPr>
        <p:spPr>
          <a:xfrm>
            <a:off x="683568" y="1268760"/>
            <a:ext cx="5400600" cy="5342320"/>
          </a:xfrm>
        </p:spPr>
        <p:txBody>
          <a:bodyPr>
            <a:normAutofit/>
          </a:bodyPr>
          <a:lstStyle/>
          <a:p>
            <a:pPr algn="just"/>
            <a:r>
              <a:rPr lang="en-US" sz="2400" dirty="0">
                <a:solidFill>
                  <a:srgbClr val="FF0000"/>
                </a:solidFill>
                <a:effectLst/>
                <a:latin typeface="Arial Rounded MT Bold" panose="020F0704030504030204" pitchFamily="34" charset="0"/>
                <a:ea typeface="Times New Roman" panose="02020603050405020304" pitchFamily="18" charset="0"/>
              </a:rPr>
              <a:t>Treatment :</a:t>
            </a:r>
          </a:p>
        </p:txBody>
      </p:sp>
      <p:sp>
        <p:nvSpPr>
          <p:cNvPr id="5" name="Oval 4">
            <a:extLst>
              <a:ext uri="{FF2B5EF4-FFF2-40B4-BE49-F238E27FC236}">
                <a16:creationId xmlns:a16="http://schemas.microsoft.com/office/drawing/2014/main" id="{AEF28FC1-0687-48CD-9C34-B42F6EFADF3C}"/>
              </a:ext>
            </a:extLst>
          </p:cNvPr>
          <p:cNvSpPr/>
          <p:nvPr/>
        </p:nvSpPr>
        <p:spPr>
          <a:xfrm>
            <a:off x="899592" y="1988840"/>
            <a:ext cx="5760640" cy="4248472"/>
          </a:xfrm>
          <a:prstGeom prst="ellipse">
            <a:avLst/>
          </a:prstGeom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just"/>
            <a:r>
              <a:rPr lang="en-US" sz="2400" dirty="0">
                <a:solidFill>
                  <a:schemeClr val="bg1"/>
                </a:solidFill>
                <a:latin typeface="Arial Rounded MT Bold" panose="020F0704030504030204" pitchFamily="34" charset="0"/>
              </a:rPr>
              <a:t>Similar to </a:t>
            </a:r>
            <a:r>
              <a:rPr lang="en-US" sz="2400" i="1" dirty="0" err="1">
                <a:solidFill>
                  <a:schemeClr val="bg1"/>
                </a:solidFill>
                <a:latin typeface="Arial Rounded MT Bold" panose="020F0704030504030204" pitchFamily="34" charset="0"/>
              </a:rPr>
              <a:t>Toxocara</a:t>
            </a:r>
            <a:r>
              <a:rPr lang="en-US" sz="2400" i="1" dirty="0">
                <a:solidFill>
                  <a:schemeClr val="bg1"/>
                </a:solidFill>
                <a:latin typeface="Arial Rounded MT Bold" panose="020F0704030504030204" pitchFamily="34" charset="0"/>
              </a:rPr>
              <a:t> </a:t>
            </a:r>
            <a:r>
              <a:rPr lang="en-US" sz="2400" i="1" dirty="0" err="1">
                <a:solidFill>
                  <a:schemeClr val="bg1"/>
                </a:solidFill>
                <a:latin typeface="Arial Rounded MT Bold" panose="020F0704030504030204" pitchFamily="34" charset="0"/>
              </a:rPr>
              <a:t>canis</a:t>
            </a:r>
            <a:endParaRPr lang="en-IN" sz="2400" i="1" dirty="0">
              <a:solidFill>
                <a:schemeClr val="bg1"/>
              </a:solidFill>
              <a:latin typeface="Arial Rounded MT Bold" panose="020F0704030504030204" pitchFamily="34" charset="0"/>
            </a:endParaRPr>
          </a:p>
        </p:txBody>
      </p:sp>
      <p:sp>
        <p:nvSpPr>
          <p:cNvPr id="6" name="Oval 5">
            <a:extLst>
              <a:ext uri="{FF2B5EF4-FFF2-40B4-BE49-F238E27FC236}">
                <a16:creationId xmlns:a16="http://schemas.microsoft.com/office/drawing/2014/main" id="{135162E8-25C2-4319-B884-69C8B8BC72F0}"/>
              </a:ext>
            </a:extLst>
          </p:cNvPr>
          <p:cNvSpPr/>
          <p:nvPr/>
        </p:nvSpPr>
        <p:spPr>
          <a:xfrm>
            <a:off x="2123728" y="163446"/>
            <a:ext cx="3960440" cy="877824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800" i="1" dirty="0" err="1">
                <a:latin typeface="Arial Rounded MT Bold" panose="020F0704030504030204" pitchFamily="34" charset="0"/>
              </a:rPr>
              <a:t>Toxocara</a:t>
            </a:r>
            <a:r>
              <a:rPr lang="en-US" sz="2800" i="1" dirty="0">
                <a:latin typeface="Arial Rounded MT Bold" panose="020F0704030504030204" pitchFamily="34" charset="0"/>
              </a:rPr>
              <a:t> </a:t>
            </a:r>
            <a:r>
              <a:rPr lang="en-US" sz="2800" i="1" dirty="0" err="1">
                <a:latin typeface="Arial Rounded MT Bold" panose="020F0704030504030204" pitchFamily="34" charset="0"/>
              </a:rPr>
              <a:t>cati</a:t>
            </a:r>
            <a:endParaRPr lang="en-IN" sz="2800" i="1" dirty="0">
              <a:latin typeface="Arial Rounded MT Bold" panose="020F07040305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637543928"/>
      </p:ext>
    </p:extLst>
  </p:cSld>
  <p:clrMapOvr>
    <a:masterClrMapping/>
  </p:clrMapOvr>
  <p:transition>
    <p:blinds dir="vert"/>
  </p:transition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Rectangle 2"/>
          <p:cNvSpPr>
            <a:spLocks noGrp="1" noChangeArrowheads="1"/>
          </p:cNvSpPr>
          <p:nvPr>
            <p:ph type="subTitle" idx="1"/>
          </p:nvPr>
        </p:nvSpPr>
        <p:spPr>
          <a:xfrm>
            <a:off x="611560" y="639852"/>
            <a:ext cx="4104456" cy="6218148"/>
          </a:xfrm>
        </p:spPr>
        <p:txBody>
          <a:bodyPr>
            <a:normAutofit/>
          </a:bodyPr>
          <a:lstStyle/>
          <a:p>
            <a:pPr lvl="0" algn="just">
              <a:spcBef>
                <a:spcPts val="315"/>
              </a:spcBef>
              <a:tabLst>
                <a:tab pos="355600" algn="l"/>
              </a:tabLst>
            </a:pPr>
            <a:r>
              <a:rPr lang="en-US" sz="2000" b="1" dirty="0">
                <a:solidFill>
                  <a:srgbClr val="00B0F0"/>
                </a:solidFill>
                <a:latin typeface="Arial Rounded MT Bold" panose="020F0704030504030204" pitchFamily="34" charset="0"/>
              </a:rPr>
              <a:t>      </a:t>
            </a:r>
            <a:endParaRPr lang="en-IN" sz="2000" dirty="0">
              <a:solidFill>
                <a:srgbClr val="00B0F0"/>
              </a:solidFill>
              <a:latin typeface="Arial Rounded MT Bold" panose="020F0704030504030204" pitchFamily="34" charset="0"/>
            </a:endParaRPr>
          </a:p>
        </p:txBody>
      </p:sp>
      <p:sp>
        <p:nvSpPr>
          <p:cNvPr id="3" name="Rectangle: Rounded Corners 2">
            <a:extLst>
              <a:ext uri="{FF2B5EF4-FFF2-40B4-BE49-F238E27FC236}">
                <a16:creationId xmlns:a16="http://schemas.microsoft.com/office/drawing/2014/main" id="{3EFA7174-09A2-425D-9C7E-BF87BB73D159}"/>
              </a:ext>
            </a:extLst>
          </p:cNvPr>
          <p:cNvSpPr/>
          <p:nvPr/>
        </p:nvSpPr>
        <p:spPr>
          <a:xfrm>
            <a:off x="1259632" y="1042751"/>
            <a:ext cx="6120680" cy="5770625"/>
          </a:xfrm>
          <a:prstGeom prst="roundRect">
            <a:avLst/>
          </a:prstGeom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marL="342900" lvl="0" indent="-342900" algn="just">
              <a:lnSpc>
                <a:spcPct val="150000"/>
              </a:lnSpc>
              <a:spcAft>
                <a:spcPts val="600"/>
              </a:spcAft>
              <a:buFont typeface="Wingdings" panose="05000000000000000000" pitchFamily="2" charset="2"/>
              <a:buChar char="v"/>
            </a:pPr>
            <a:r>
              <a:rPr lang="en-US" sz="2400" i="1" dirty="0">
                <a:solidFill>
                  <a:srgbClr val="FFFF00"/>
                </a:solidFill>
                <a:latin typeface="Arial Rounded MT Bold" panose="020F0704030504030204" pitchFamily="34" charset="0"/>
              </a:rPr>
              <a:t> CONTROL </a:t>
            </a:r>
            <a:r>
              <a:rPr lang="en-US" dirty="0"/>
              <a:t>:</a:t>
            </a:r>
            <a:br>
              <a:rPr lang="en-US" dirty="0"/>
            </a:br>
            <a:r>
              <a:rPr lang="en-IN" sz="1800" i="1" dirty="0" err="1">
                <a:solidFill>
                  <a:schemeClr val="bg1"/>
                </a:solidFill>
                <a:effectLst/>
                <a:latin typeface="Arial Rounded MT Bold" panose="020F0704030504030204" pitchFamily="34" charset="0"/>
                <a:ea typeface="Calibri" panose="020F0502020204030204" pitchFamily="34" charset="0"/>
                <a:cs typeface="Mangal" panose="02040503050203030202" pitchFamily="18" charset="0"/>
              </a:rPr>
              <a:t>Toxocara</a:t>
            </a:r>
            <a:r>
              <a:rPr lang="en-IN" sz="1800" i="1" dirty="0">
                <a:solidFill>
                  <a:schemeClr val="bg1"/>
                </a:solidFill>
                <a:effectLst/>
                <a:latin typeface="Arial Rounded MT Bold" panose="020F0704030504030204" pitchFamily="34" charset="0"/>
                <a:ea typeface="Calibri" panose="020F0502020204030204" pitchFamily="34" charset="0"/>
                <a:cs typeface="Mangal" panose="02040503050203030202" pitchFamily="18" charset="0"/>
              </a:rPr>
              <a:t> </a:t>
            </a:r>
            <a:r>
              <a:rPr lang="en-IN" sz="1800" i="1" dirty="0" err="1">
                <a:solidFill>
                  <a:schemeClr val="bg1"/>
                </a:solidFill>
                <a:effectLst/>
                <a:latin typeface="Arial Rounded MT Bold" panose="020F0704030504030204" pitchFamily="34" charset="0"/>
                <a:ea typeface="Calibri" panose="020F0502020204030204" pitchFamily="34" charset="0"/>
                <a:cs typeface="Mangal" panose="02040503050203030202" pitchFamily="18" charset="0"/>
              </a:rPr>
              <a:t>cati</a:t>
            </a:r>
            <a:r>
              <a:rPr lang="en-IN" sz="1800" dirty="0">
                <a:solidFill>
                  <a:schemeClr val="bg1"/>
                </a:solidFill>
                <a:effectLst/>
                <a:latin typeface="Arial Rounded MT Bold" panose="020F0704030504030204" pitchFamily="34" charset="0"/>
                <a:ea typeface="Calibri" panose="020F0502020204030204" pitchFamily="34" charset="0"/>
                <a:cs typeface="Mangal" panose="02040503050203030202" pitchFamily="18" charset="0"/>
              </a:rPr>
              <a:t> infection can be controlled by regular deworming with suitable anthelmintic. Female cats should be dewormed just after parturition to avoid </a:t>
            </a:r>
            <a:r>
              <a:rPr lang="en-IN" sz="1800" dirty="0" err="1">
                <a:solidFill>
                  <a:schemeClr val="bg1"/>
                </a:solidFill>
                <a:effectLst/>
                <a:latin typeface="Arial Rounded MT Bold" panose="020F0704030504030204" pitchFamily="34" charset="0"/>
                <a:ea typeface="Calibri" panose="020F0502020204030204" pitchFamily="34" charset="0"/>
                <a:cs typeface="Mangal" panose="02040503050203030202" pitchFamily="18" charset="0"/>
              </a:rPr>
              <a:t>transmammary</a:t>
            </a:r>
            <a:r>
              <a:rPr lang="en-IN" sz="1800" dirty="0">
                <a:solidFill>
                  <a:schemeClr val="bg1"/>
                </a:solidFill>
                <a:effectLst/>
                <a:latin typeface="Arial Rounded MT Bold" panose="020F0704030504030204" pitchFamily="34" charset="0"/>
                <a:ea typeface="Calibri" panose="020F0502020204030204" pitchFamily="34" charset="0"/>
                <a:cs typeface="Mangal" panose="02040503050203030202" pitchFamily="18" charset="0"/>
              </a:rPr>
              <a:t> transmission ( through mother’s milk).  </a:t>
            </a:r>
          </a:p>
          <a:p>
            <a:pPr marL="285750" lvl="0" indent="-285750" algn="just">
              <a:lnSpc>
                <a:spcPct val="150000"/>
              </a:lnSpc>
              <a:spcAft>
                <a:spcPts val="600"/>
              </a:spcAft>
              <a:buFont typeface="Wingdings" panose="05000000000000000000" pitchFamily="2" charset="2"/>
              <a:buChar char="v"/>
            </a:pPr>
            <a:r>
              <a:rPr lang="en-IN" sz="1800" dirty="0">
                <a:solidFill>
                  <a:schemeClr val="bg1"/>
                </a:solidFill>
                <a:effectLst/>
                <a:latin typeface="Arial Rounded MT Bold" panose="020F0704030504030204" pitchFamily="34" charset="0"/>
                <a:ea typeface="Calibri" panose="020F0502020204030204" pitchFamily="34" charset="0"/>
                <a:cs typeface="Mangal" panose="02040503050203030202" pitchFamily="18" charset="0"/>
              </a:rPr>
              <a:t>Cats should not be allowed to play public places or places where other animals defecate.</a:t>
            </a:r>
          </a:p>
          <a:p>
            <a:pPr marL="342900" lvl="0" indent="-342900" algn="just">
              <a:lnSpc>
                <a:spcPct val="150000"/>
              </a:lnSpc>
              <a:spcAft>
                <a:spcPts val="600"/>
              </a:spcAft>
              <a:buFont typeface="Courier New" panose="02070309020205020404" pitchFamily="49" charset="0"/>
              <a:buChar char="o"/>
            </a:pPr>
            <a:r>
              <a:rPr lang="en-IN" sz="1800" b="1" dirty="0">
                <a:solidFill>
                  <a:schemeClr val="bg1"/>
                </a:solidFill>
                <a:effectLst/>
                <a:latin typeface="Arial Rounded MT Bold" panose="020F0704030504030204" pitchFamily="34" charset="0"/>
                <a:ea typeface="Calibri" panose="020F0502020204030204" pitchFamily="34" charset="0"/>
                <a:cs typeface="Mangal" panose="02040503050203030202" pitchFamily="18" charset="0"/>
              </a:rPr>
              <a:t>Habitat of cats should be cleaned regularly and rodents should eliminate from cat’s habitat.</a:t>
            </a:r>
          </a:p>
          <a:p>
            <a:pPr algn="ctr"/>
            <a:endParaRPr lang="en-IN" dirty="0"/>
          </a:p>
        </p:txBody>
      </p:sp>
      <p:sp>
        <p:nvSpPr>
          <p:cNvPr id="7" name="Oval 6">
            <a:extLst>
              <a:ext uri="{FF2B5EF4-FFF2-40B4-BE49-F238E27FC236}">
                <a16:creationId xmlns:a16="http://schemas.microsoft.com/office/drawing/2014/main" id="{29AC45B2-9EDB-46AB-81B5-712CF5A7F484}"/>
              </a:ext>
            </a:extLst>
          </p:cNvPr>
          <p:cNvSpPr/>
          <p:nvPr/>
        </p:nvSpPr>
        <p:spPr>
          <a:xfrm>
            <a:off x="2159732" y="164927"/>
            <a:ext cx="3960440" cy="877824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800" i="1" dirty="0" err="1">
                <a:latin typeface="Arial Rounded MT Bold" panose="020F0704030504030204" pitchFamily="34" charset="0"/>
              </a:rPr>
              <a:t>Toxocara</a:t>
            </a:r>
            <a:r>
              <a:rPr lang="en-US" sz="2800" i="1" dirty="0">
                <a:latin typeface="Arial Rounded MT Bold" panose="020F0704030504030204" pitchFamily="34" charset="0"/>
              </a:rPr>
              <a:t> </a:t>
            </a:r>
            <a:r>
              <a:rPr lang="en-US" sz="2800" i="1" dirty="0" err="1">
                <a:latin typeface="Arial Rounded MT Bold" panose="020F0704030504030204" pitchFamily="34" charset="0"/>
              </a:rPr>
              <a:t>cati</a:t>
            </a:r>
            <a:endParaRPr lang="en-IN" sz="2800" i="1" dirty="0">
              <a:latin typeface="Arial Rounded MT Bold" panose="020F07040305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605637217"/>
      </p:ext>
    </p:extLst>
  </p:cSld>
  <p:clrMapOvr>
    <a:masterClrMapping/>
  </p:clrMapOvr>
  <p:transition>
    <p:blinds dir="vert"/>
  </p:transition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Rectangle 2"/>
          <p:cNvSpPr>
            <a:spLocks noGrp="1" noChangeArrowheads="1"/>
          </p:cNvSpPr>
          <p:nvPr>
            <p:ph type="subTitle" idx="1"/>
          </p:nvPr>
        </p:nvSpPr>
        <p:spPr>
          <a:xfrm>
            <a:off x="611560" y="908720"/>
            <a:ext cx="6624736" cy="5897360"/>
          </a:xfrm>
        </p:spPr>
        <p:txBody>
          <a:bodyPr>
            <a:normAutofit fontScale="92500"/>
          </a:bodyPr>
          <a:lstStyle/>
          <a:p>
            <a:pPr marL="342900" marR="112395" indent="-342900" algn="just">
              <a:lnSpc>
                <a:spcPct val="150000"/>
              </a:lnSpc>
              <a:spcBef>
                <a:spcPts val="375"/>
              </a:spcBef>
              <a:buFont typeface="Courier New" panose="02070309020205020404" pitchFamily="49" charset="0"/>
              <a:buChar char="o"/>
              <a:tabLst>
                <a:tab pos="355600" algn="l"/>
              </a:tabLst>
            </a:pPr>
            <a:r>
              <a:rPr lang="en-US" b="1" dirty="0">
                <a:solidFill>
                  <a:srgbClr val="010202"/>
                </a:solidFill>
                <a:latin typeface="Arial Rounded MT Bold" panose="020F0704030504030204" pitchFamily="34" charset="0"/>
                <a:ea typeface="Times New Roman" panose="02020603050405020304" pitchFamily="18" charset="0"/>
              </a:rPr>
              <a:t>VLM occurs in abnormal hosts, commonly in children   (below 5 </a:t>
            </a:r>
            <a:r>
              <a:rPr lang="en-US" b="1" dirty="0" err="1">
                <a:solidFill>
                  <a:srgbClr val="010202"/>
                </a:solidFill>
                <a:latin typeface="Arial Rounded MT Bold" panose="020F0704030504030204" pitchFamily="34" charset="0"/>
                <a:ea typeface="Times New Roman" panose="02020603050405020304" pitchFamily="18" charset="0"/>
              </a:rPr>
              <a:t>yrs</a:t>
            </a:r>
            <a:r>
              <a:rPr lang="en-US" b="1" dirty="0">
                <a:solidFill>
                  <a:srgbClr val="010202"/>
                </a:solidFill>
                <a:latin typeface="Arial Rounded MT Bold" panose="020F0704030504030204" pitchFamily="34" charset="0"/>
                <a:ea typeface="Times New Roman" panose="02020603050405020304" pitchFamily="18" charset="0"/>
              </a:rPr>
              <a:t> of age)  those having the habit of dirt eating (pica) and fondling with stray soiled pups but also in other hosts.</a:t>
            </a:r>
          </a:p>
          <a:p>
            <a:pPr marL="342900" marR="112395" indent="-342900" algn="just">
              <a:lnSpc>
                <a:spcPct val="150000"/>
              </a:lnSpc>
              <a:spcBef>
                <a:spcPts val="375"/>
              </a:spcBef>
              <a:buFont typeface="Courier New" panose="02070309020205020404" pitchFamily="49" charset="0"/>
              <a:buChar char="o"/>
              <a:tabLst>
                <a:tab pos="355600" algn="l"/>
              </a:tabLst>
            </a:pPr>
            <a:r>
              <a:rPr lang="en-US" b="1" dirty="0">
                <a:solidFill>
                  <a:srgbClr val="010202"/>
                </a:solidFill>
                <a:latin typeface="Arial Rounded MT Bold" panose="020F0704030504030204" pitchFamily="34" charset="0"/>
                <a:ea typeface="Times New Roman" panose="02020603050405020304" pitchFamily="18" charset="0"/>
              </a:rPr>
              <a:t>Children get the infection by the ingestion of infective larvae or take the foods without proper washing of their hands.</a:t>
            </a:r>
            <a:endParaRPr lang="en-IN" b="1" dirty="0">
              <a:latin typeface="Arial Rounded MT Bold" panose="020F0704030504030204" pitchFamily="34" charset="0"/>
              <a:ea typeface="Times New Roman" panose="02020603050405020304" pitchFamily="18" charset="0"/>
            </a:endParaRPr>
          </a:p>
          <a:p>
            <a:pPr marL="342900" marR="112395" lvl="0" indent="-342900" algn="just">
              <a:lnSpc>
                <a:spcPct val="150000"/>
              </a:lnSpc>
              <a:spcBef>
                <a:spcPts val="375"/>
              </a:spcBef>
              <a:spcAft>
                <a:spcPts val="0"/>
              </a:spcAft>
              <a:buFont typeface="Courier New" panose="02070309020205020404" pitchFamily="49" charset="0"/>
              <a:buChar char="o"/>
              <a:tabLst>
                <a:tab pos="355600" algn="l"/>
              </a:tabLst>
            </a:pPr>
            <a:r>
              <a:rPr lang="en-US" sz="1800" b="1" dirty="0">
                <a:solidFill>
                  <a:srgbClr val="7030A0"/>
                </a:solidFill>
                <a:effectLst/>
                <a:latin typeface="Arial Rounded MT Bold" panose="020F0704030504030204" pitchFamily="34" charset="0"/>
                <a:ea typeface="Times New Roman" panose="02020603050405020304" pitchFamily="18" charset="0"/>
              </a:rPr>
              <a:t>Larvae of </a:t>
            </a:r>
            <a:r>
              <a:rPr lang="en-US" sz="1800" b="1" i="1" spc="-15" dirty="0" err="1">
                <a:solidFill>
                  <a:srgbClr val="7030A0"/>
                </a:solidFill>
                <a:effectLst/>
                <a:latin typeface="Arial Rounded MT Bold" panose="020F0704030504030204" pitchFamily="34" charset="0"/>
                <a:ea typeface="Times New Roman" panose="02020603050405020304" pitchFamily="18" charset="0"/>
              </a:rPr>
              <a:t>Toxocara</a:t>
            </a:r>
            <a:r>
              <a:rPr lang="en-US" sz="1800" b="1" i="1" spc="-15" dirty="0">
                <a:solidFill>
                  <a:srgbClr val="7030A0"/>
                </a:solidFill>
                <a:effectLst/>
                <a:latin typeface="Arial Rounded MT Bold" panose="020F0704030504030204" pitchFamily="34" charset="0"/>
                <a:ea typeface="Times New Roman" panose="02020603050405020304" pitchFamily="18" charset="0"/>
              </a:rPr>
              <a:t> </a:t>
            </a:r>
            <a:r>
              <a:rPr lang="en-US" sz="1800" b="1" i="1" dirty="0" err="1">
                <a:solidFill>
                  <a:srgbClr val="7030A0"/>
                </a:solidFill>
                <a:effectLst/>
                <a:latin typeface="Arial Rounded MT Bold" panose="020F0704030504030204" pitchFamily="34" charset="0"/>
                <a:ea typeface="Times New Roman" panose="02020603050405020304" pitchFamily="18" charset="0"/>
              </a:rPr>
              <a:t>canis</a:t>
            </a:r>
            <a:r>
              <a:rPr lang="en-US" sz="1800" b="1" i="1" dirty="0">
                <a:solidFill>
                  <a:srgbClr val="7030A0"/>
                </a:solidFill>
                <a:effectLst/>
                <a:latin typeface="Arial Rounded MT Bold" panose="020F0704030504030204" pitchFamily="34" charset="0"/>
                <a:ea typeface="Times New Roman" panose="02020603050405020304" pitchFamily="18" charset="0"/>
              </a:rPr>
              <a:t> </a:t>
            </a:r>
            <a:r>
              <a:rPr lang="en-US" sz="1800" b="1" dirty="0">
                <a:solidFill>
                  <a:srgbClr val="7030A0"/>
                </a:solidFill>
                <a:effectLst/>
                <a:latin typeface="Arial Rounded MT Bold" panose="020F0704030504030204" pitchFamily="34" charset="0"/>
                <a:ea typeface="Times New Roman" panose="02020603050405020304" pitchFamily="18" charset="0"/>
              </a:rPr>
              <a:t>(mainly), </a:t>
            </a:r>
            <a:r>
              <a:rPr lang="en-US" sz="1800" b="1" i="1" spc="-15" dirty="0" err="1">
                <a:solidFill>
                  <a:srgbClr val="7030A0"/>
                </a:solidFill>
                <a:effectLst/>
                <a:latin typeface="Arial Rounded MT Bold" panose="020F0704030504030204" pitchFamily="34" charset="0"/>
                <a:ea typeface="Times New Roman" panose="02020603050405020304" pitchFamily="18" charset="0"/>
              </a:rPr>
              <a:t>Toxascaris</a:t>
            </a:r>
            <a:r>
              <a:rPr lang="en-US" sz="1800" b="1" i="1" spc="-15" dirty="0">
                <a:solidFill>
                  <a:srgbClr val="7030A0"/>
                </a:solidFill>
                <a:effectLst/>
                <a:latin typeface="Arial Rounded MT Bold" panose="020F0704030504030204" pitchFamily="34" charset="0"/>
                <a:ea typeface="Times New Roman" panose="02020603050405020304" pitchFamily="18" charset="0"/>
              </a:rPr>
              <a:t> </a:t>
            </a:r>
            <a:r>
              <a:rPr lang="en-US" sz="1800" b="1" i="1" dirty="0" err="1">
                <a:solidFill>
                  <a:srgbClr val="7030A0"/>
                </a:solidFill>
                <a:effectLst/>
                <a:latin typeface="Arial Rounded MT Bold" panose="020F0704030504030204" pitchFamily="34" charset="0"/>
                <a:ea typeface="Times New Roman" panose="02020603050405020304" pitchFamily="18" charset="0"/>
              </a:rPr>
              <a:t>leonina</a:t>
            </a:r>
            <a:r>
              <a:rPr lang="en-US" sz="1800" b="1" dirty="0">
                <a:solidFill>
                  <a:srgbClr val="7030A0"/>
                </a:solidFill>
                <a:effectLst/>
                <a:latin typeface="Arial Rounded MT Bold" panose="020F0704030504030204" pitchFamily="34" charset="0"/>
                <a:ea typeface="Times New Roman" panose="02020603050405020304" pitchFamily="18" charset="0"/>
              </a:rPr>
              <a:t>, </a:t>
            </a:r>
            <a:r>
              <a:rPr lang="en-US" sz="1800" b="1" i="1" spc="-15" dirty="0" err="1">
                <a:solidFill>
                  <a:srgbClr val="7030A0"/>
                </a:solidFill>
                <a:effectLst/>
                <a:latin typeface="Arial Rounded MT Bold" panose="020F0704030504030204" pitchFamily="34" charset="0"/>
                <a:ea typeface="Times New Roman" panose="02020603050405020304" pitchFamily="18" charset="0"/>
              </a:rPr>
              <a:t>Toxocara</a:t>
            </a:r>
            <a:r>
              <a:rPr lang="en-US" sz="1800" b="1" i="1" spc="-15" dirty="0">
                <a:solidFill>
                  <a:srgbClr val="7030A0"/>
                </a:solidFill>
                <a:effectLst/>
                <a:latin typeface="Arial Rounded MT Bold" panose="020F0704030504030204" pitchFamily="34" charset="0"/>
                <a:ea typeface="Times New Roman" panose="02020603050405020304" pitchFamily="18" charset="0"/>
              </a:rPr>
              <a:t> </a:t>
            </a:r>
            <a:r>
              <a:rPr lang="en-US" sz="1800" b="1" i="1" dirty="0" err="1">
                <a:solidFill>
                  <a:srgbClr val="7030A0"/>
                </a:solidFill>
                <a:effectLst/>
                <a:latin typeface="Arial Rounded MT Bold" panose="020F0704030504030204" pitchFamily="34" charset="0"/>
                <a:ea typeface="Times New Roman" panose="02020603050405020304" pitchFamily="18" charset="0"/>
              </a:rPr>
              <a:t>cati</a:t>
            </a:r>
            <a:r>
              <a:rPr lang="en-US" sz="1800" b="1" i="1" dirty="0">
                <a:solidFill>
                  <a:srgbClr val="7030A0"/>
                </a:solidFill>
                <a:effectLst/>
                <a:latin typeface="Arial Rounded MT Bold" panose="020F0704030504030204" pitchFamily="34" charset="0"/>
                <a:ea typeface="Times New Roman" panose="02020603050405020304" pitchFamily="18" charset="0"/>
              </a:rPr>
              <a:t>, </a:t>
            </a:r>
            <a:r>
              <a:rPr lang="en-US" sz="1800" b="1" i="1" dirty="0" err="1">
                <a:solidFill>
                  <a:srgbClr val="7030A0"/>
                </a:solidFill>
                <a:effectLst/>
                <a:latin typeface="Arial Rounded MT Bold" panose="020F0704030504030204" pitchFamily="34" charset="0"/>
                <a:ea typeface="Times New Roman" panose="02020603050405020304" pitchFamily="18" charset="0"/>
              </a:rPr>
              <a:t>Capillaria</a:t>
            </a:r>
            <a:r>
              <a:rPr lang="en-US" sz="1800" b="1" i="1" spc="-45" dirty="0">
                <a:solidFill>
                  <a:srgbClr val="7030A0"/>
                </a:solidFill>
                <a:effectLst/>
                <a:latin typeface="Arial Rounded MT Bold" panose="020F0704030504030204" pitchFamily="34" charset="0"/>
                <a:ea typeface="Times New Roman" panose="02020603050405020304" pitchFamily="18" charset="0"/>
              </a:rPr>
              <a:t> </a:t>
            </a:r>
            <a:r>
              <a:rPr lang="en-US" sz="1800" b="1" i="1" dirty="0">
                <a:solidFill>
                  <a:srgbClr val="7030A0"/>
                </a:solidFill>
                <a:effectLst/>
                <a:latin typeface="Arial Rounded MT Bold" panose="020F0704030504030204" pitchFamily="34" charset="0"/>
                <a:ea typeface="Times New Roman" panose="02020603050405020304" pitchFamily="18" charset="0"/>
              </a:rPr>
              <a:t>hepatica</a:t>
            </a:r>
            <a:r>
              <a:rPr lang="en-US" sz="1800" b="1" dirty="0">
                <a:solidFill>
                  <a:srgbClr val="7030A0"/>
                </a:solidFill>
                <a:effectLst/>
                <a:latin typeface="Arial Rounded MT Bold" panose="020F0704030504030204" pitchFamily="34" charset="0"/>
                <a:ea typeface="Times New Roman" panose="02020603050405020304" pitchFamily="18" charset="0"/>
              </a:rPr>
              <a:t>,</a:t>
            </a:r>
            <a:r>
              <a:rPr lang="en-US" sz="1800" b="1" spc="-45" dirty="0">
                <a:solidFill>
                  <a:srgbClr val="7030A0"/>
                </a:solidFill>
                <a:effectLst/>
                <a:latin typeface="Arial Rounded MT Bold" panose="020F0704030504030204" pitchFamily="34" charset="0"/>
                <a:ea typeface="Times New Roman" panose="02020603050405020304" pitchFamily="18" charset="0"/>
              </a:rPr>
              <a:t> </a:t>
            </a:r>
            <a:r>
              <a:rPr lang="en-US" sz="1800" b="1" i="1" dirty="0" err="1">
                <a:solidFill>
                  <a:srgbClr val="7030A0"/>
                </a:solidFill>
                <a:effectLst/>
                <a:latin typeface="Arial Rounded MT Bold" panose="020F0704030504030204" pitchFamily="34" charset="0"/>
                <a:ea typeface="Times New Roman" panose="02020603050405020304" pitchFamily="18" charset="0"/>
              </a:rPr>
              <a:t>Gnathostoma</a:t>
            </a:r>
            <a:r>
              <a:rPr lang="en-US" sz="1800" b="1" i="1" spc="-40" dirty="0">
                <a:solidFill>
                  <a:srgbClr val="7030A0"/>
                </a:solidFill>
                <a:effectLst/>
                <a:latin typeface="Arial Rounded MT Bold" panose="020F0704030504030204" pitchFamily="34" charset="0"/>
                <a:ea typeface="Times New Roman" panose="02020603050405020304" pitchFamily="18" charset="0"/>
              </a:rPr>
              <a:t> </a:t>
            </a:r>
            <a:r>
              <a:rPr lang="en-US" sz="1800" b="1" i="1" dirty="0" err="1">
                <a:solidFill>
                  <a:srgbClr val="7030A0"/>
                </a:solidFill>
                <a:effectLst/>
                <a:latin typeface="Arial Rounded MT Bold" panose="020F0704030504030204" pitchFamily="34" charset="0"/>
                <a:ea typeface="Times New Roman" panose="02020603050405020304" pitchFamily="18" charset="0"/>
              </a:rPr>
              <a:t>spinigerum</a:t>
            </a:r>
            <a:r>
              <a:rPr lang="en-US" sz="1800" b="1" i="1" spc="-45" dirty="0">
                <a:solidFill>
                  <a:srgbClr val="7030A0"/>
                </a:solidFill>
                <a:effectLst/>
                <a:latin typeface="Arial Rounded MT Bold" panose="020F0704030504030204" pitchFamily="34" charset="0"/>
                <a:ea typeface="Times New Roman" panose="02020603050405020304" pitchFamily="18" charset="0"/>
              </a:rPr>
              <a:t> </a:t>
            </a:r>
            <a:r>
              <a:rPr lang="en-US" sz="1800" b="1" dirty="0">
                <a:solidFill>
                  <a:srgbClr val="7030A0"/>
                </a:solidFill>
                <a:effectLst/>
                <a:latin typeface="Arial Rounded MT Bold" panose="020F0704030504030204" pitchFamily="34" charset="0"/>
                <a:ea typeface="Times New Roman" panose="02020603050405020304" pitchFamily="18" charset="0"/>
              </a:rPr>
              <a:t>and</a:t>
            </a:r>
            <a:r>
              <a:rPr lang="en-US" sz="1800" b="1" spc="-35" dirty="0">
                <a:solidFill>
                  <a:srgbClr val="7030A0"/>
                </a:solidFill>
                <a:effectLst/>
                <a:latin typeface="Arial Rounded MT Bold" panose="020F0704030504030204" pitchFamily="34" charset="0"/>
                <a:ea typeface="Times New Roman" panose="02020603050405020304" pitchFamily="18" charset="0"/>
              </a:rPr>
              <a:t> </a:t>
            </a:r>
            <a:r>
              <a:rPr lang="en-US" sz="1800" b="1" i="1" dirty="0" err="1">
                <a:solidFill>
                  <a:srgbClr val="7030A0"/>
                </a:solidFill>
                <a:effectLst/>
                <a:latin typeface="Arial Rounded MT Bold" panose="020F0704030504030204" pitchFamily="34" charset="0"/>
                <a:ea typeface="Times New Roman" panose="02020603050405020304" pitchFamily="18" charset="0"/>
              </a:rPr>
              <a:t>Lagochilascaris</a:t>
            </a:r>
            <a:r>
              <a:rPr lang="en-US" sz="1800" b="1" i="1" spc="-45" dirty="0">
                <a:solidFill>
                  <a:srgbClr val="7030A0"/>
                </a:solidFill>
                <a:effectLst/>
                <a:latin typeface="Arial Rounded MT Bold" panose="020F0704030504030204" pitchFamily="34" charset="0"/>
                <a:ea typeface="Times New Roman" panose="02020603050405020304" pitchFamily="18" charset="0"/>
              </a:rPr>
              <a:t> </a:t>
            </a:r>
            <a:r>
              <a:rPr lang="en-US" sz="1800" b="1" i="1" dirty="0">
                <a:solidFill>
                  <a:srgbClr val="7030A0"/>
                </a:solidFill>
                <a:effectLst/>
                <a:latin typeface="Arial Rounded MT Bold" panose="020F0704030504030204" pitchFamily="34" charset="0"/>
                <a:ea typeface="Times New Roman" panose="02020603050405020304" pitchFamily="18" charset="0"/>
              </a:rPr>
              <a:t>minor </a:t>
            </a:r>
            <a:r>
              <a:rPr lang="en-US" sz="1800" b="1" dirty="0">
                <a:solidFill>
                  <a:srgbClr val="7030A0"/>
                </a:solidFill>
                <a:effectLst/>
                <a:latin typeface="Arial Rounded MT Bold" panose="020F0704030504030204" pitchFamily="34" charset="0"/>
                <a:ea typeface="Times New Roman" panose="02020603050405020304" pitchFamily="18" charset="0"/>
              </a:rPr>
              <a:t>migrate in to visceral</a:t>
            </a:r>
            <a:r>
              <a:rPr lang="en-US" sz="1800" b="1" spc="-5" dirty="0">
                <a:solidFill>
                  <a:srgbClr val="7030A0"/>
                </a:solidFill>
                <a:effectLst/>
                <a:latin typeface="Arial Rounded MT Bold" panose="020F0704030504030204" pitchFamily="34" charset="0"/>
                <a:ea typeface="Times New Roman" panose="02020603050405020304" pitchFamily="18" charset="0"/>
              </a:rPr>
              <a:t> </a:t>
            </a:r>
            <a:r>
              <a:rPr lang="en-US" sz="1800" b="1" dirty="0">
                <a:solidFill>
                  <a:srgbClr val="7030A0"/>
                </a:solidFill>
                <a:effectLst/>
                <a:latin typeface="Arial Rounded MT Bold" panose="020F0704030504030204" pitchFamily="34" charset="0"/>
                <a:ea typeface="Times New Roman" panose="02020603050405020304" pitchFamily="18" charset="0"/>
              </a:rPr>
              <a:t>organs/tissue.</a:t>
            </a:r>
            <a:endParaRPr lang="en-IN" sz="1800" b="1" dirty="0">
              <a:solidFill>
                <a:srgbClr val="7030A0"/>
              </a:solidFill>
              <a:effectLst/>
              <a:latin typeface="Arial Rounded MT Bold" panose="020F0704030504030204" pitchFamily="34" charset="0"/>
              <a:ea typeface="Times New Roman" panose="02020603050405020304" pitchFamily="18" charset="0"/>
            </a:endParaRPr>
          </a:p>
          <a:p>
            <a:pPr marL="342900" marR="111760" lvl="0" indent="-342900" algn="just">
              <a:lnSpc>
                <a:spcPct val="150000"/>
              </a:lnSpc>
              <a:spcBef>
                <a:spcPts val="225"/>
              </a:spcBef>
              <a:buFont typeface="Courier New" panose="02070309020205020404" pitchFamily="49" charset="0"/>
              <a:buChar char="o"/>
              <a:tabLst>
                <a:tab pos="355600" algn="l"/>
              </a:tabLst>
            </a:pPr>
            <a:r>
              <a:rPr lang="en-US" sz="1800" b="1" dirty="0">
                <a:solidFill>
                  <a:srgbClr val="002060"/>
                </a:solidFill>
                <a:effectLst/>
                <a:latin typeface="Arial Rounded MT Bold" panose="020F0704030504030204" pitchFamily="34" charset="0"/>
                <a:ea typeface="Times New Roman" panose="02020603050405020304" pitchFamily="18" charset="0"/>
              </a:rPr>
              <a:t>It causes chronic granulomatous (usually eosinophilic) lesions, ocular granuloma, hepatomegaly, intermittent fever, coughing . Loss of appetite etc.</a:t>
            </a:r>
            <a:endParaRPr lang="en-IN" sz="1800" b="1" dirty="0">
              <a:solidFill>
                <a:srgbClr val="002060"/>
              </a:solidFill>
              <a:effectLst/>
              <a:latin typeface="Arial Rounded MT Bold" panose="020F0704030504030204" pitchFamily="34" charset="0"/>
              <a:ea typeface="Times New Roman" panose="02020603050405020304" pitchFamily="18" charset="0"/>
            </a:endParaRPr>
          </a:p>
          <a:p>
            <a:pPr marL="342900" marR="113030" lvl="0" indent="-342900" algn="just">
              <a:lnSpc>
                <a:spcPct val="106000"/>
              </a:lnSpc>
              <a:spcBef>
                <a:spcPts val="230"/>
              </a:spcBef>
              <a:spcAft>
                <a:spcPts val="0"/>
              </a:spcAft>
              <a:buFont typeface="Wingdings" panose="05000000000000000000" pitchFamily="2" charset="2"/>
              <a:buChar char=""/>
              <a:tabLst>
                <a:tab pos="355600" algn="l"/>
              </a:tabLst>
            </a:pPr>
            <a:endParaRPr lang="en-IN" sz="18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</p:txBody>
      </p:sp>
      <p:sp>
        <p:nvSpPr>
          <p:cNvPr id="2051" name="Rectangle 6"/>
          <p:cNvSpPr>
            <a:spLocks noChangeArrowheads="1"/>
          </p:cNvSpPr>
          <p:nvPr/>
        </p:nvSpPr>
        <p:spPr bwMode="auto">
          <a:xfrm>
            <a:off x="827584" y="188640"/>
            <a:ext cx="6480720" cy="52322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 cap="sq">
                <a:solidFill>
                  <a:srgbClr val="000000"/>
                </a:solidFill>
                <a:miter lim="800000"/>
                <a:headEnd type="none" w="sm" len="sm"/>
                <a:tailEnd type="none" w="sm" len="sm"/>
              </a14:hiddenLine>
            </a:ext>
          </a:extLst>
        </p:spPr>
        <p:txBody>
          <a:bodyPr wrap="square" anchor="ctr">
            <a:spAutoFit/>
          </a:bodyPr>
          <a:lstStyle/>
          <a:p>
            <a:pPr algn="ctr"/>
            <a:r>
              <a:rPr lang="en-US" sz="2800" b="1" dirty="0">
                <a:solidFill>
                  <a:srgbClr val="FF0000"/>
                </a:solidFill>
                <a:latin typeface="Arial Black" panose="020B0A04020102020204" pitchFamily="34" charset="0"/>
              </a:rPr>
              <a:t>Visceral Larva </a:t>
            </a:r>
            <a:r>
              <a:rPr lang="en-US" sz="2800" b="1" dirty="0" err="1">
                <a:solidFill>
                  <a:srgbClr val="FF0000"/>
                </a:solidFill>
                <a:latin typeface="Arial Black" panose="020B0A04020102020204" pitchFamily="34" charset="0"/>
              </a:rPr>
              <a:t>Migrans</a:t>
            </a:r>
            <a:r>
              <a:rPr lang="en-US" sz="2800" b="1" dirty="0">
                <a:solidFill>
                  <a:srgbClr val="FF0000"/>
                </a:solidFill>
                <a:latin typeface="Arial Black" panose="020B0A04020102020204" pitchFamily="34" charset="0"/>
              </a:rPr>
              <a:t> ( VLM)</a:t>
            </a:r>
          </a:p>
        </p:txBody>
      </p:sp>
    </p:spTree>
    <p:extLst>
      <p:ext uri="{BB962C8B-B14F-4D97-AF65-F5344CB8AC3E}">
        <p14:creationId xmlns:p14="http://schemas.microsoft.com/office/powerpoint/2010/main" val="3146042207"/>
      </p:ext>
    </p:extLst>
  </p:cSld>
  <p:clrMapOvr>
    <a:masterClrMapping/>
  </p:clrMapOvr>
  <p:transition>
    <p:blinds dir="vert"/>
  </p:transition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Rectangle 2"/>
          <p:cNvSpPr>
            <a:spLocks noGrp="1" noChangeArrowheads="1"/>
          </p:cNvSpPr>
          <p:nvPr>
            <p:ph type="subTitle" idx="1"/>
          </p:nvPr>
        </p:nvSpPr>
        <p:spPr>
          <a:xfrm>
            <a:off x="611560" y="639852"/>
            <a:ext cx="4104456" cy="6218148"/>
          </a:xfrm>
        </p:spPr>
        <p:txBody>
          <a:bodyPr>
            <a:normAutofit/>
          </a:bodyPr>
          <a:lstStyle/>
          <a:p>
            <a:pPr lvl="0" algn="just">
              <a:spcBef>
                <a:spcPts val="315"/>
              </a:spcBef>
              <a:tabLst>
                <a:tab pos="355600" algn="l"/>
              </a:tabLst>
            </a:pPr>
            <a:r>
              <a:rPr lang="en-US" sz="2000" b="1" dirty="0">
                <a:solidFill>
                  <a:srgbClr val="00B0F0"/>
                </a:solidFill>
                <a:latin typeface="Arial Rounded MT Bold" panose="020F0704030504030204" pitchFamily="34" charset="0"/>
              </a:rPr>
              <a:t>      </a:t>
            </a:r>
            <a:endParaRPr lang="en-IN" sz="2000" dirty="0">
              <a:solidFill>
                <a:srgbClr val="00B0F0"/>
              </a:solidFill>
              <a:latin typeface="Arial Rounded MT Bold" panose="020F0704030504030204" pitchFamily="34" charset="0"/>
            </a:endParaRPr>
          </a:p>
        </p:txBody>
      </p:sp>
      <p:sp>
        <p:nvSpPr>
          <p:cNvPr id="7" name="Oval 6">
            <a:extLst>
              <a:ext uri="{FF2B5EF4-FFF2-40B4-BE49-F238E27FC236}">
                <a16:creationId xmlns:a16="http://schemas.microsoft.com/office/drawing/2014/main" id="{29AC45B2-9EDB-46AB-81B5-712CF5A7F484}"/>
              </a:ext>
            </a:extLst>
          </p:cNvPr>
          <p:cNvSpPr/>
          <p:nvPr/>
        </p:nvSpPr>
        <p:spPr>
          <a:xfrm>
            <a:off x="1763688" y="1412776"/>
            <a:ext cx="5076564" cy="316835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4800" dirty="0">
                <a:solidFill>
                  <a:srgbClr val="FF0000"/>
                </a:solidFill>
                <a:latin typeface="Arial Rounded MT Bold" panose="020F0704030504030204" pitchFamily="34" charset="0"/>
              </a:rPr>
              <a:t>THANK YOU</a:t>
            </a:r>
            <a:endParaRPr lang="en-IN" sz="4800" dirty="0">
              <a:solidFill>
                <a:srgbClr val="FF0000"/>
              </a:solidFill>
              <a:latin typeface="Arial Rounded MT Bold" panose="020F07040305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338383128"/>
      </p:ext>
    </p:extLst>
  </p:cSld>
  <p:clrMapOvr>
    <a:masterClrMapping/>
  </p:clrMapOvr>
  <p:transition>
    <p:blinds dir="vert"/>
  </p:transition>
</p:sld>
</file>

<file path=ppt/theme/theme1.xml><?xml version="1.0" encoding="utf-8"?>
<a:theme xmlns:a="http://schemas.openxmlformats.org/drawingml/2006/main" name="Facet">
  <a:themeElements>
    <a:clrScheme name="Facet">
      <a:dk1>
        <a:sysClr val="windowText" lastClr="000000"/>
      </a:dk1>
      <a:lt1>
        <a:sysClr val="window" lastClr="FFFFFF"/>
      </a:lt1>
      <a:dk2>
        <a:srgbClr val="2C3C43"/>
      </a:dk2>
      <a:lt2>
        <a:srgbClr val="EBEBEB"/>
      </a:lt2>
      <a:accent1>
        <a:srgbClr val="90C226"/>
      </a:accent1>
      <a:accent2>
        <a:srgbClr val="54A021"/>
      </a:accent2>
      <a:accent3>
        <a:srgbClr val="E6B91E"/>
      </a:accent3>
      <a:accent4>
        <a:srgbClr val="E76618"/>
      </a:accent4>
      <a:accent5>
        <a:srgbClr val="C42F1A"/>
      </a:accent5>
      <a:accent6>
        <a:srgbClr val="918655"/>
      </a:accent6>
      <a:hlink>
        <a:srgbClr val="99CA3C"/>
      </a:hlink>
      <a:folHlink>
        <a:srgbClr val="B9D181"/>
      </a:folHlink>
    </a:clrScheme>
    <a:fontScheme name="Facet">
      <a:majorFont>
        <a:latin typeface="Trebuchet MS"/>
        <a:ea typeface=""/>
        <a:cs typeface=""/>
        <a:font script="Jpan" typeface="メイリオ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メイリオ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Face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lumMod val="110000"/>
              </a:schemeClr>
            </a:gs>
            <a:gs pos="88000">
              <a:schemeClr val="phClr">
                <a:tint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0000"/>
              </a:schemeClr>
            </a:gs>
            <a:gs pos="78000">
              <a:schemeClr val="phClr">
                <a:shade val="94000"/>
                <a:lumMod val="94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04000"/>
              </a:schemeClr>
            </a:gs>
            <a:gs pos="94000">
              <a:schemeClr val="phClr">
                <a:shade val="96000"/>
                <a:lumMod val="82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94000"/>
                <a:lumMod val="96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Facet" id="{C0C680CD-088A-49FC-A102-D699147F32B2}" vid="{CFBC31BA-B70F-4F30-BCAA-4F3011E16C4D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Facet</Template>
  <TotalTime>3916</TotalTime>
  <Words>426</Words>
  <Application>Microsoft Office PowerPoint</Application>
  <PresentationFormat>On-screen Show (4:3)</PresentationFormat>
  <Paragraphs>63</Paragraphs>
  <Slides>10</Slides>
  <Notes>10</Notes>
  <HiddenSlides>0</HiddenSlides>
  <MMClips>0</MMClips>
  <ScaleCrop>false</ScaleCrop>
  <HeadingPairs>
    <vt:vector size="6" baseType="variant">
      <vt:variant>
        <vt:lpstr>Fonts Used</vt:lpstr>
      </vt:variant>
      <vt:variant>
        <vt:i4>9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20" baseType="lpstr">
      <vt:lpstr>Arial</vt:lpstr>
      <vt:lpstr>Arial Black</vt:lpstr>
      <vt:lpstr>Arial Rounded MT Bold</vt:lpstr>
      <vt:lpstr>Calibri</vt:lpstr>
      <vt:lpstr>Courier New</vt:lpstr>
      <vt:lpstr>Times New Roman</vt:lpstr>
      <vt:lpstr>Trebuchet MS</vt:lpstr>
      <vt:lpstr>Wingdings</vt:lpstr>
      <vt:lpstr>Wingdings 3</vt:lpstr>
      <vt:lpstr>Facet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GENERAL VETERINARY PARASITOLOGY</dc:title>
  <dc:creator>Dr.Ajit</dc:creator>
  <cp:lastModifiedBy>Ajit Kumar</cp:lastModifiedBy>
  <cp:revision>472</cp:revision>
  <dcterms:created xsi:type="dcterms:W3CDTF">2006-08-16T00:00:00Z</dcterms:created>
  <dcterms:modified xsi:type="dcterms:W3CDTF">2021-04-27T14:06:46Z</dcterms:modified>
</cp:coreProperties>
</file>