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2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4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92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92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16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72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71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14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A70408-2E4D-43B4-8FDD-37E6133959A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9677" r="11655" b="5138"/>
          <a:stretch/>
        </p:blipFill>
        <p:spPr bwMode="auto">
          <a:xfrm>
            <a:off x="2051720" y="2137166"/>
            <a:ext cx="2972855" cy="2143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292EB2-1C89-4381-99BB-F18B5BBD660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18">
            <a:off x="5369110" y="2151409"/>
            <a:ext cx="2535375" cy="21146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188588" y="51499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vitulorum</a:t>
            </a:r>
            <a:endParaRPr lang="en-US" sz="2800" i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Family: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Ascarididae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FA7174-09A2-425D-9C7E-BF87BB73D159}"/>
              </a:ext>
            </a:extLst>
          </p:cNvPr>
          <p:cNvSpPr/>
          <p:nvPr/>
        </p:nvSpPr>
        <p:spPr>
          <a:xfrm>
            <a:off x="1331640" y="1091046"/>
            <a:ext cx="6048672" cy="56503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Control</a:t>
            </a:r>
            <a:r>
              <a:rPr lang="en-US" sz="2400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/>
              <a:t>:</a:t>
            </a:r>
            <a:br>
              <a:rPr lang="en-US" dirty="0"/>
            </a:br>
            <a:r>
              <a:rPr lang="en-IN" sz="1800" i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Toxocara</a:t>
            </a:r>
            <a:r>
              <a:rPr lang="en-IN" sz="1800" i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i="1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vitulorum</a:t>
            </a:r>
            <a:r>
              <a:rPr lang="en-IN" i="1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infection can be controlled by regular deworming with suitable anthelmintic. In </a:t>
            </a:r>
            <a:r>
              <a:rPr lang="en-IN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case of calves deworming will be started at the age of 10-15 days and then after every months up to 6 months of age.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Regular disposal of faeces, separate rearing of adult and young animals etc..</a:t>
            </a:r>
          </a:p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2159732" y="164927"/>
            <a:ext cx="50765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61121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83128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Final Host/ Host: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Cattle &amp; buffalo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Predilection site: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Small Intestine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Largest nematode of Cattle &amp; Buffalo.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viotulorum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Macroscopic appearance of adult T. vitulorum (A and B) in a... | Download  Scientific Diagra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2212" r="50332" b="55960"/>
          <a:stretch/>
        </p:blipFill>
        <p:spPr bwMode="auto">
          <a:xfrm>
            <a:off x="179512" y="4221088"/>
            <a:ext cx="2695575" cy="1800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70408-2E4D-43B4-8FDD-37E6133959A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9677" r="11655" b="5138"/>
          <a:stretch/>
        </p:blipFill>
        <p:spPr bwMode="auto">
          <a:xfrm>
            <a:off x="2875086" y="3280610"/>
            <a:ext cx="2344985" cy="1840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acroscopic appearance of adult T. vitulorum (A and B) in a one-month-old Belgian blue calf. Worms can already be palpated and visualized through the intestinal wall (C). Enterotomy showed that the lumen was completely obstructed (D). 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0901" r="2991" b="1074"/>
          <a:stretch/>
        </p:blipFill>
        <p:spPr bwMode="auto">
          <a:xfrm>
            <a:off x="4214505" y="4859858"/>
            <a:ext cx="4932040" cy="1957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5256076" y="535915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own Arrow 2"/>
          <p:cNvSpPr/>
          <p:nvPr/>
        </p:nvSpPr>
        <p:spPr>
          <a:xfrm>
            <a:off x="8460432" y="5121200"/>
            <a:ext cx="216024" cy="597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592849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4032448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Male are 25 cm whereas Females are about 30 cm long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Body of worm is soft and cuticle is translucent. So, the internal organs can be seen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Extremities are not so narrow.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Eggs are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subglobular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shaped,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colourless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with thick finely pitted shell.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viotulorum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 descr="Toxocara vitulorum infection in a cohort of beef calves in Iowa -  ScienceDirec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02" y="4941168"/>
            <a:ext cx="2476500" cy="185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9604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87274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59" y="639852"/>
            <a:ext cx="4046161" cy="62181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algn="just"/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 :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spc="-15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Toxocara</a:t>
            </a:r>
            <a:r>
              <a:rPr lang="en-US" sz="1800" i="1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vitulorum</a:t>
            </a:r>
            <a:r>
              <a:rPr lang="en-US" sz="1800" i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transmission occurs following route:</a:t>
            </a:r>
            <a:r>
              <a:rPr lang="en-US" sz="1800" spc="1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–</a:t>
            </a:r>
            <a:endParaRPr lang="en-IN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800" b="1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Oral or ingestion of infective egg containing</a:t>
            </a:r>
            <a:r>
              <a:rPr lang="en-US" sz="1800" b="1" spc="-15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L</a:t>
            </a:r>
            <a:r>
              <a:rPr lang="en-US" sz="1800" b="1" baseline="-25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2</a:t>
            </a:r>
          </a:p>
          <a:p>
            <a:pPr algn="just"/>
            <a:endParaRPr lang="en-IN" sz="1800" b="1" baseline="-250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</a:rPr>
              <a:t>2.</a:t>
            </a:r>
            <a:r>
              <a:rPr lang="en-US" b="1" dirty="0">
                <a:solidFill>
                  <a:srgbClr val="010202"/>
                </a:solidFill>
                <a:latin typeface="Arial Rounded MT Bold" panose="020F0704030504030204" pitchFamily="34" charset="0"/>
              </a:rPr>
              <a:t>Transmammary / </a:t>
            </a:r>
            <a:r>
              <a:rPr lang="en-US" b="1" dirty="0" err="1">
                <a:solidFill>
                  <a:srgbClr val="010202"/>
                </a:solidFill>
                <a:latin typeface="Arial Rounded MT Bold" panose="020F0704030504030204" pitchFamily="34" charset="0"/>
              </a:rPr>
              <a:t>transcolostral</a:t>
            </a:r>
            <a:r>
              <a:rPr lang="en-US" b="1" dirty="0">
                <a:solidFill>
                  <a:srgbClr val="010202"/>
                </a:solidFill>
                <a:latin typeface="Arial Rounded MT Bold" panose="020F0704030504030204" pitchFamily="34" charset="0"/>
              </a:rPr>
              <a:t> transmission</a:t>
            </a: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2159732" y="164926"/>
            <a:ext cx="5940660" cy="1103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virulorum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Schematic representation of the life cycle of T. vitulorum in cattle. 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1" y="1412776"/>
            <a:ext cx="447675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099433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3600400" cy="62181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Transmammary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infections constitute the major sources of </a:t>
            </a:r>
            <a:r>
              <a:rPr lang="en-US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T. </a:t>
            </a:r>
            <a:r>
              <a:rPr lang="en-US" sz="2000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vitulorum</a:t>
            </a:r>
            <a:r>
              <a:rPr lang="en-US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for calves.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Ingestion of infective eggs containing L</a:t>
            </a:r>
            <a:r>
              <a:rPr lang="en-US" sz="20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larvae by calves or adult does not lead to patent infection.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Instead hatched out L</a:t>
            </a:r>
            <a:r>
              <a:rPr lang="en-US" sz="2000" baseline="-25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stage reaches various organs /tissues and remain dormant. Larvae start mobilizing and migrating to mammary glands during late pregnancy period. Just after parturition, the migrating larvae are shed in milk and lead to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transmammary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transmission up to 3-4 weeks.</a:t>
            </a:r>
            <a:endParaRPr lang="en-IN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Rounded MT Bold" panose="020F0704030504030204" pitchFamily="34" charset="0"/>
              </a:rPr>
              <a:t>Calves, soon after birth, feed on </a:t>
            </a:r>
            <a:r>
              <a:rPr lang="en-US" sz="2000" dirty="0" err="1">
                <a:latin typeface="Arial Rounded MT Bold" panose="020F0704030504030204" pitchFamily="34" charset="0"/>
              </a:rPr>
              <a:t>colostrums</a:t>
            </a:r>
            <a:r>
              <a:rPr lang="en-US" sz="2000" dirty="0">
                <a:latin typeface="Arial Rounded MT Bold" panose="020F0704030504030204" pitchFamily="34" charset="0"/>
              </a:rPr>
              <a:t> and the larvae grow to adult worms in their intestine in approximately four weeks.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2125590" y="1"/>
            <a:ext cx="5940660" cy="836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virulorum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The theoretical life cycle of Toxocara vitulorum in bison [after... |  Download Scientific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5891"/>
            <a:ext cx="4860032" cy="393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232816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6264696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Worms are highly pathogenic in calves ( especially buffalo calves) below 6 months of age.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Partial or complete obstruction of the lumen of gut.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Digestive disturbances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dirty="0" err="1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Anaemia</a:t>
            </a: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BC7858B-C4F8-409E-803B-9ECD258578FF}"/>
              </a:ext>
            </a:extLst>
          </p:cNvPr>
          <p:cNvSpPr/>
          <p:nvPr/>
        </p:nvSpPr>
        <p:spPr>
          <a:xfrm rot="10308485">
            <a:off x="5134275" y="5295645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74D30-FE82-45CB-A4E3-614E7DE5D914}"/>
              </a:ext>
            </a:extLst>
          </p:cNvPr>
          <p:cNvSpPr txBox="1"/>
          <p:nvPr/>
        </p:nvSpPr>
        <p:spPr>
          <a:xfrm>
            <a:off x="6582478" y="4967880"/>
            <a:ext cx="13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Intestinal Obstruction</a:t>
            </a:r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viotulorum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Macroscopic appearance of adult T. vitulorum (A and B) in a one-month-old Belgian blue calf. Worms can already be palpated and visualized through the intestinal wall (C). Enterotomy showed that the lumen was completely obstructed (D). 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0901" r="2991" b="1074"/>
          <a:stretch/>
        </p:blipFill>
        <p:spPr bwMode="auto">
          <a:xfrm>
            <a:off x="139508" y="4635659"/>
            <a:ext cx="4932040" cy="1957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55976" y="2564904"/>
            <a:ext cx="388843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Patent period is short and natural expulsion of adult worms starts as early as 38 days after birth and by 4-6 months no adult worms remain.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68162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Clinical signs: </a:t>
            </a:r>
            <a:endParaRPr lang="en-US" sz="2400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28FC1-0687-48CD-9C34-B42F6EFADF3C}"/>
              </a:ext>
            </a:extLst>
          </p:cNvPr>
          <p:cNvSpPr/>
          <p:nvPr/>
        </p:nvSpPr>
        <p:spPr>
          <a:xfrm>
            <a:off x="899592" y="1988840"/>
            <a:ext cx="5760640" cy="42484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latin typeface="Arial Rounded MT Bold" panose="020F0704030504030204" pitchFamily="34" charset="0"/>
              </a:rPr>
              <a:t>Worms produces </a:t>
            </a:r>
            <a:r>
              <a:rPr lang="en-US" sz="2000" dirty="0" err="1">
                <a:latin typeface="Arial Rounded MT Bold" panose="020F0704030504030204" pitchFamily="34" charset="0"/>
              </a:rPr>
              <a:t>steatorrhoea</a:t>
            </a:r>
            <a:r>
              <a:rPr lang="en-US" sz="2000" dirty="0">
                <a:latin typeface="Arial Rounded MT Bold" panose="020F0704030504030204" pitchFamily="34" charset="0"/>
              </a:rPr>
              <a:t>, colic, mud-</a:t>
            </a:r>
            <a:r>
              <a:rPr lang="en-US" sz="2000" dirty="0" err="1">
                <a:latin typeface="Arial Rounded MT Bold" panose="020F0704030504030204" pitchFamily="34" charset="0"/>
              </a:rPr>
              <a:t>coloured</a:t>
            </a:r>
            <a:r>
              <a:rPr lang="en-US" sz="2000" dirty="0">
                <a:latin typeface="Arial Rounded MT Bold" panose="020F0704030504030204" pitchFamily="34" charset="0"/>
              </a:rPr>
              <a:t> foul smelling </a:t>
            </a:r>
            <a:r>
              <a:rPr lang="en-US" sz="2000" dirty="0" err="1">
                <a:latin typeface="Arial Rounded MT Bold" panose="020F0704030504030204" pitchFamily="34" charset="0"/>
              </a:rPr>
              <a:t>faeces</a:t>
            </a:r>
            <a:r>
              <a:rPr lang="en-US" sz="2000" dirty="0">
                <a:latin typeface="Arial Rounded MT Bold" panose="020F0704030504030204" pitchFamily="34" charset="0"/>
              </a:rPr>
              <a:t>, intestinal obstruction in case of large number of worms, pot-belly, poor boat coat, </a:t>
            </a:r>
            <a:r>
              <a:rPr lang="en-US" sz="2000" dirty="0" err="1">
                <a:latin typeface="Arial Rounded MT Bold" panose="020F0704030504030204" pitchFamily="34" charset="0"/>
              </a:rPr>
              <a:t>emacition</a:t>
            </a:r>
            <a:r>
              <a:rPr lang="en-US" sz="2000" dirty="0">
                <a:latin typeface="Arial Rounded MT Bold" panose="020F0704030504030204" pitchFamily="34" charset="0"/>
              </a:rPr>
              <a:t> and death.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lvl="0" algn="just"/>
            <a:endParaRPr lang="en-IN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E3F38F-3F23-458B-8F38-99BD748248F2}"/>
              </a:ext>
            </a:extLst>
          </p:cNvPr>
          <p:cNvSpPr/>
          <p:nvPr/>
        </p:nvSpPr>
        <p:spPr>
          <a:xfrm>
            <a:off x="2159732" y="164927"/>
            <a:ext cx="4932548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PREVENTION AND CONTROL OF COMMON ENDOPARASITES OF MITHU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41935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073615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EBA5CB-12FF-4DD5-818A-5BCB23018219}"/>
              </a:ext>
            </a:extLst>
          </p:cNvPr>
          <p:cNvSpPr/>
          <p:nvPr/>
        </p:nvSpPr>
        <p:spPr>
          <a:xfrm>
            <a:off x="395536" y="908720"/>
            <a:ext cx="7120985" cy="56886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Diagnosis 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 the basis of Clinical signs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Gross examination of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faeces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Microscopic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faecal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examination</a:t>
            </a:r>
            <a:endParaRPr lang="en-IN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Unembryonated Toxocara vitulorum eggs found in the intestinal contents... |  Download Scientific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37" y="4797152"/>
            <a:ext cx="2376264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436096" y="3645024"/>
            <a:ext cx="37079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Each female worm produces about 8 × 10</a:t>
            </a:r>
            <a:r>
              <a:rPr lang="en-US" sz="1200" baseline="30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eggs/day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E3F38F-3F23-458B-8F38-99BD748248F2}"/>
              </a:ext>
            </a:extLst>
          </p:cNvPr>
          <p:cNvSpPr/>
          <p:nvPr/>
        </p:nvSpPr>
        <p:spPr>
          <a:xfrm>
            <a:off x="2159732" y="164927"/>
            <a:ext cx="4932548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09798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Treatment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28FC1-0687-48CD-9C34-B42F6EFADF3C}"/>
              </a:ext>
            </a:extLst>
          </p:cNvPr>
          <p:cNvSpPr/>
          <p:nvPr/>
        </p:nvSpPr>
        <p:spPr>
          <a:xfrm>
            <a:off x="899592" y="1988840"/>
            <a:ext cx="5760640" cy="42484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4935" lvl="0" indent="-342900" algn="just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Pyrantel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pamoate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( 250 mg/kg body wt. orally), 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Piperazine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Fenbendazole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, Levamisole etc. are used in the treatment.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5162E8-25C2-4319-B884-69C8B8BC72F0}"/>
              </a:ext>
            </a:extLst>
          </p:cNvPr>
          <p:cNvSpPr/>
          <p:nvPr/>
        </p:nvSpPr>
        <p:spPr>
          <a:xfrm>
            <a:off x="2123728" y="163446"/>
            <a:ext cx="5400600" cy="110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vitulorum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2224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3930</TotalTime>
  <Words>478</Words>
  <Application>Microsoft Office PowerPoint</Application>
  <PresentationFormat>On-screen Show (4:3)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Rounded MT Bold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473</cp:revision>
  <dcterms:created xsi:type="dcterms:W3CDTF">2006-08-16T00:00:00Z</dcterms:created>
  <dcterms:modified xsi:type="dcterms:W3CDTF">2021-04-27T14:24:13Z</dcterms:modified>
</cp:coreProperties>
</file>