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78" r:id="rId5"/>
    <p:sldId id="274"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5" r:id="rId22"/>
    <p:sldId id="29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3C4490-D442-4A36-A328-9A4DC916CB2F}"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p14="http://schemas.microsoft.com/office/powerpoint/2010/main" val="141243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C4490-D442-4A36-A328-9A4DC916CB2F}"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p14="http://schemas.microsoft.com/office/powerpoint/2010/main" val="2736079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C4490-D442-4A36-A328-9A4DC916CB2F}"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p14="http://schemas.microsoft.com/office/powerpoint/2010/main" val="24017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C4490-D442-4A36-A328-9A4DC916CB2F}"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p14="http://schemas.microsoft.com/office/powerpoint/2010/main" val="3364100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3C4490-D442-4A36-A328-9A4DC916CB2F}"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p14="http://schemas.microsoft.com/office/powerpoint/2010/main" val="49741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3C4490-D442-4A36-A328-9A4DC916CB2F}"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p14="http://schemas.microsoft.com/office/powerpoint/2010/main" val="388239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3C4490-D442-4A36-A328-9A4DC916CB2F}" type="datetimeFigureOut">
              <a:rPr lang="en-US" smtClean="0"/>
              <a:pPr/>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p14="http://schemas.microsoft.com/office/powerpoint/2010/main" val="21398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3C4490-D442-4A36-A328-9A4DC916CB2F}" type="datetimeFigureOut">
              <a:rPr lang="en-US" smtClean="0"/>
              <a:pPr/>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p14="http://schemas.microsoft.com/office/powerpoint/2010/main" val="772649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C4490-D442-4A36-A328-9A4DC916CB2F}" type="datetimeFigureOut">
              <a:rPr lang="en-US" smtClean="0"/>
              <a:pPr/>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p14="http://schemas.microsoft.com/office/powerpoint/2010/main" val="377416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3C4490-D442-4A36-A328-9A4DC916CB2F}"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p14="http://schemas.microsoft.com/office/powerpoint/2010/main" val="32167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3C4490-D442-4A36-A328-9A4DC916CB2F}"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p14="http://schemas.microsoft.com/office/powerpoint/2010/main" val="3513704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C4490-D442-4A36-A328-9A4DC916CB2F}" type="datetimeFigureOut">
              <a:rPr lang="en-US" smtClean="0"/>
              <a:pPr/>
              <a:t>10/28/2020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AFC01-FA10-4A46-8B1E-FF284B363985}" type="slidenum">
              <a:rPr lang="en-US" smtClean="0"/>
              <a:pPr/>
              <a:t>‹#›</a:t>
            </a:fld>
            <a:endParaRPr lang="en-US"/>
          </a:p>
        </p:txBody>
      </p:sp>
    </p:spTree>
    <p:extLst>
      <p:ext uri="{BB962C8B-B14F-4D97-AF65-F5344CB8AC3E}">
        <p14:creationId xmlns:p14="http://schemas.microsoft.com/office/powerpoint/2010/main" val="3697842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3509"/>
          </a:xfrm>
        </p:spPr>
        <p:txBody>
          <a:bodyPr>
            <a:normAutofit/>
          </a:bodyPr>
          <a:lstStyle/>
          <a:p>
            <a:pPr algn="ctr"/>
            <a:r>
              <a:rPr lang="en-IN" sz="4800" b="1" dirty="0" smtClean="0">
                <a:solidFill>
                  <a:srgbClr val="FF0000"/>
                </a:solidFill>
                <a:latin typeface="Comic Sans MS" panose="030F0702030302020204" pitchFamily="66" charset="0"/>
              </a:rPr>
              <a:t>Variance and its components</a:t>
            </a:r>
            <a:endParaRPr lang="en-IN" sz="4800" dirty="0">
              <a:latin typeface="Comic Sans MS" panose="030F0702030302020204" pitchFamily="66" charset="0"/>
            </a:endParaRPr>
          </a:p>
        </p:txBody>
      </p:sp>
      <p:sp>
        <p:nvSpPr>
          <p:cNvPr id="3" name="Content Placeholder 2"/>
          <p:cNvSpPr>
            <a:spLocks noGrp="1"/>
          </p:cNvSpPr>
          <p:nvPr>
            <p:ph idx="1"/>
          </p:nvPr>
        </p:nvSpPr>
        <p:spPr>
          <a:xfrm>
            <a:off x="838200" y="1477108"/>
            <a:ext cx="10515600" cy="5081347"/>
          </a:xfrm>
        </p:spPr>
        <p:txBody>
          <a:bodyPr>
            <a:normAutofit fontScale="77500" lnSpcReduction="20000"/>
          </a:bodyPr>
          <a:lstStyle/>
          <a:p>
            <a:pPr marL="0" indent="0">
              <a:buNone/>
            </a:pPr>
            <a:r>
              <a:rPr lang="en-US" sz="4300" dirty="0" smtClean="0">
                <a:solidFill>
                  <a:srgbClr val="0000FF"/>
                </a:solidFill>
                <a:latin typeface="Comic Sans MS" panose="030F0702030302020204" pitchFamily="66" charset="0"/>
                <a:cs typeface="Times New Roman" panose="02020603050405020304" pitchFamily="18" charset="0"/>
              </a:rPr>
              <a:t>Introduction</a:t>
            </a:r>
          </a:p>
          <a:p>
            <a:pPr marL="0" indent="0">
              <a:buNone/>
            </a:pPr>
            <a:endParaRPr lang="en-US" sz="1900" dirty="0" smtClean="0">
              <a:solidFill>
                <a:srgbClr val="002060"/>
              </a:solidFill>
              <a:latin typeface="Comic Sans MS" panose="030F0702030302020204" pitchFamily="66" charset="0"/>
              <a:cs typeface="Times New Roman" panose="02020603050405020304" pitchFamily="18" charset="0"/>
            </a:endParaRPr>
          </a:p>
          <a:p>
            <a:pPr marL="809625" indent="-536575" algn="just">
              <a:lnSpc>
                <a:spcPct val="120000"/>
              </a:lnSpc>
              <a:buFont typeface="Wingdings" pitchFamily="2" charset="2"/>
              <a:buChar char="v"/>
            </a:pPr>
            <a:r>
              <a:rPr lang="en-US" sz="3000" b="1" dirty="0" smtClean="0">
                <a:solidFill>
                  <a:srgbClr val="FF0000"/>
                </a:solidFill>
                <a:latin typeface="Comic Sans MS" panose="030F0702030302020204" pitchFamily="66" charset="0"/>
                <a:cs typeface="Times New Roman" panose="02020603050405020304" pitchFamily="18" charset="0"/>
              </a:rPr>
              <a:t>Population mean </a:t>
            </a:r>
            <a:r>
              <a:rPr lang="en-US" sz="3000" b="1" dirty="0" smtClean="0">
                <a:latin typeface="Comic Sans MS" panose="030F0702030302020204" pitchFamily="66" charset="0"/>
                <a:cs typeface="Times New Roman" panose="02020603050405020304" pitchFamily="18" charset="0"/>
              </a:rPr>
              <a:t>gives no idea about the phenotypic values recorded on different individuals whether values are same or different.</a:t>
            </a:r>
          </a:p>
          <a:p>
            <a:pPr marL="809625" indent="-536575" algn="just">
              <a:lnSpc>
                <a:spcPct val="120000"/>
              </a:lnSpc>
              <a:buFont typeface="Wingdings" pitchFamily="2" charset="2"/>
              <a:buChar char="v"/>
            </a:pPr>
            <a:r>
              <a:rPr lang="en-US" sz="3000" b="1" dirty="0" smtClean="0">
                <a:latin typeface="Comic Sans MS" panose="030F0702030302020204" pitchFamily="66" charset="0"/>
                <a:cs typeface="Times New Roman" panose="02020603050405020304" pitchFamily="18" charset="0"/>
              </a:rPr>
              <a:t>If values are same or similar, then population mean also will be the same. If values are different from individual to individual then population mean cannot tell about the distribution of values around the central value, the population mean.</a:t>
            </a:r>
          </a:p>
          <a:p>
            <a:pPr marL="809625" indent="-536575" algn="just">
              <a:lnSpc>
                <a:spcPct val="120000"/>
              </a:lnSpc>
              <a:buFont typeface="Wingdings" pitchFamily="2" charset="2"/>
              <a:buChar char="v"/>
            </a:pPr>
            <a:r>
              <a:rPr lang="en-US" sz="3000" b="1" dirty="0" smtClean="0">
                <a:latin typeface="Comic Sans MS" panose="030F0702030302020204" pitchFamily="66" charset="0"/>
                <a:cs typeface="Times New Roman" panose="02020603050405020304" pitchFamily="18" charset="0"/>
              </a:rPr>
              <a:t>But values of any quantitative trait varies from individual to individual. These differences in values from individual to individual is known as variation.</a:t>
            </a:r>
          </a:p>
          <a:p>
            <a:pPr marL="809625" indent="-536575" algn="just">
              <a:lnSpc>
                <a:spcPct val="120000"/>
              </a:lnSpc>
              <a:buFont typeface="Wingdings" pitchFamily="2" charset="2"/>
              <a:buChar char="v"/>
            </a:pPr>
            <a:endParaRPr lang="en-US" sz="3000" b="1" dirty="0" smtClean="0">
              <a:latin typeface="Comic Sans MS" panose="030F0702030302020204" pitchFamily="66" charset="0"/>
              <a:cs typeface="Times New Roman" panose="02020603050405020304" pitchFamily="18" charset="0"/>
            </a:endParaRPr>
          </a:p>
          <a:p>
            <a:pPr marL="809625" indent="-536575" algn="just">
              <a:lnSpc>
                <a:spcPct val="120000"/>
              </a:lnSpc>
            </a:pPr>
            <a:endParaRPr lang="en-US" sz="1200" b="1" dirty="0" smtClean="0">
              <a:latin typeface="Comic Sans MS" panose="030F0702030302020204" pitchFamily="66" charset="0"/>
              <a:cs typeface="Times New Roman" panose="02020603050405020304" pitchFamily="18" charset="0"/>
            </a:endParaRPr>
          </a:p>
          <a:p>
            <a:pPr marL="809625" indent="-536575" algn="just">
              <a:lnSpc>
                <a:spcPct val="120000"/>
              </a:lnSpc>
              <a:buFont typeface="Wingdings" pitchFamily="2" charset="2"/>
              <a:buChar char="v"/>
            </a:pPr>
            <a:endParaRPr lang="en-IN" sz="3600" b="1" dirty="0" smtClean="0">
              <a:latin typeface="Comic Sans MS" panose="030F0702030302020204" pitchFamily="66" charset="0"/>
              <a:cs typeface="Times New Roman" panose="02020603050405020304" pitchFamily="18" charset="0"/>
            </a:endParaRPr>
          </a:p>
          <a:p>
            <a:pPr marL="2076450" lvl="4" indent="-361950" algn="just">
              <a:lnSpc>
                <a:spcPct val="120000"/>
              </a:lnSpc>
              <a:buFont typeface="Wingdings" pitchFamily="2" charset="2"/>
              <a:buChar char="§"/>
            </a:pPr>
            <a:endParaRPr lang="en-US" sz="3000" b="1" dirty="0" smtClean="0">
              <a:latin typeface="Comic Sans MS" panose="030F0702030302020204" pitchFamily="66"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1692"/>
            <a:ext cx="10515600" cy="5825271"/>
          </a:xfrm>
        </p:spPr>
        <p:txBody>
          <a:bodyPr>
            <a:normAutofit fontScale="77500" lnSpcReduction="20000"/>
          </a:bodyPr>
          <a:lstStyle/>
          <a:p>
            <a:pPr algn="just">
              <a:buNone/>
            </a:pPr>
            <a:r>
              <a:rPr lang="en-IN" sz="3000" b="1" dirty="0" smtClean="0">
                <a:latin typeface="Comic Sans MS" pitchFamily="66" charset="0"/>
              </a:rPr>
              <a:t>1. </a:t>
            </a:r>
            <a:r>
              <a:rPr lang="en-IN" sz="3900" b="1" dirty="0" smtClean="0">
                <a:latin typeface="Comic Sans MS" pitchFamily="66" charset="0"/>
              </a:rPr>
              <a:t>Based on the nature of environmental effects:</a:t>
            </a:r>
          </a:p>
          <a:p>
            <a:pPr lvl="1" algn="just"/>
            <a:r>
              <a:rPr lang="en-IN" sz="2600" b="1" dirty="0" smtClean="0">
                <a:latin typeface="Comic Sans MS" pitchFamily="66" charset="0"/>
              </a:rPr>
              <a:t>(a) </a:t>
            </a:r>
            <a:r>
              <a:rPr lang="en-IN" sz="3600" dirty="0" smtClean="0">
                <a:solidFill>
                  <a:srgbClr val="FF0000"/>
                </a:solidFill>
                <a:latin typeface="Comic Sans MS" pitchFamily="66" charset="0"/>
              </a:rPr>
              <a:t>Tangible</a:t>
            </a:r>
            <a:r>
              <a:rPr lang="en-IN" sz="3600" b="1" dirty="0" smtClean="0">
                <a:solidFill>
                  <a:srgbClr val="FF0000"/>
                </a:solidFill>
                <a:latin typeface="Comic Sans MS" pitchFamily="66" charset="0"/>
              </a:rPr>
              <a:t> </a:t>
            </a:r>
            <a:r>
              <a:rPr lang="en-IN" sz="3600" dirty="0" smtClean="0">
                <a:solidFill>
                  <a:srgbClr val="FF0000"/>
                </a:solidFill>
                <a:latin typeface="Comic Sans MS" pitchFamily="66" charset="0"/>
              </a:rPr>
              <a:t>variation</a:t>
            </a:r>
          </a:p>
          <a:p>
            <a:pPr lvl="1" algn="just">
              <a:buNone/>
            </a:pPr>
            <a:r>
              <a:rPr lang="en-IN" sz="2800" dirty="0" smtClean="0">
                <a:solidFill>
                  <a:srgbClr val="FF0000"/>
                </a:solidFill>
                <a:latin typeface="Comic Sans MS" pitchFamily="66" charset="0"/>
              </a:rPr>
              <a:t>			</a:t>
            </a:r>
            <a:r>
              <a:rPr lang="en-IN" sz="2800" dirty="0" smtClean="0">
                <a:latin typeface="Comic Sans MS" pitchFamily="66" charset="0"/>
              </a:rPr>
              <a:t>The Environmental variation arising from recognisable or known causes.</a:t>
            </a:r>
          </a:p>
          <a:p>
            <a:pPr lvl="1" algn="just">
              <a:buNone/>
            </a:pPr>
            <a:r>
              <a:rPr lang="en-IN" sz="2800" dirty="0" smtClean="0">
                <a:solidFill>
                  <a:srgbClr val="002060"/>
                </a:solidFill>
                <a:latin typeface="Comic Sans MS" pitchFamily="66" charset="0"/>
              </a:rPr>
              <a:t>Example:</a:t>
            </a:r>
          </a:p>
          <a:p>
            <a:pPr marL="1028700" lvl="1" indent="-571500" algn="just">
              <a:buAutoNum type="romanLcParenBoth"/>
            </a:pPr>
            <a:r>
              <a:rPr lang="en-IN" sz="3400" dirty="0" smtClean="0">
                <a:solidFill>
                  <a:srgbClr val="7030A0"/>
                </a:solidFill>
                <a:latin typeface="Comic Sans MS" pitchFamily="66" charset="0"/>
              </a:rPr>
              <a:t>Macro environment</a:t>
            </a:r>
          </a:p>
          <a:p>
            <a:pPr marL="1028700" lvl="1" indent="-571500" algn="just">
              <a:buFont typeface="Wingdings" pitchFamily="2" charset="2"/>
              <a:buChar char="Ø"/>
            </a:pPr>
            <a:r>
              <a:rPr lang="en-IN" sz="2800" dirty="0" smtClean="0">
                <a:latin typeface="Comic Sans MS" pitchFamily="66" charset="0"/>
              </a:rPr>
              <a:t>Different feeding level</a:t>
            </a:r>
          </a:p>
          <a:p>
            <a:pPr lvl="1" algn="just">
              <a:buFont typeface="Wingdings" pitchFamily="2" charset="2"/>
              <a:buChar char="Ø"/>
            </a:pPr>
            <a:r>
              <a:rPr lang="en-IN" sz="2800" dirty="0" smtClean="0">
                <a:latin typeface="Comic Sans MS" pitchFamily="66" charset="0"/>
              </a:rPr>
              <a:t> Different climatic factors</a:t>
            </a:r>
          </a:p>
          <a:p>
            <a:pPr lvl="1" algn="just">
              <a:buFont typeface="Wingdings" pitchFamily="2" charset="2"/>
              <a:buChar char="Ø"/>
            </a:pPr>
            <a:r>
              <a:rPr lang="en-IN" sz="2800" dirty="0" smtClean="0">
                <a:latin typeface="Comic Sans MS" pitchFamily="66" charset="0"/>
              </a:rPr>
              <a:t> Age of the animal</a:t>
            </a:r>
          </a:p>
          <a:p>
            <a:pPr lvl="1" algn="just">
              <a:buFont typeface="Wingdings" pitchFamily="2" charset="2"/>
              <a:buChar char="Ø"/>
            </a:pPr>
            <a:r>
              <a:rPr lang="en-IN" sz="2800" dirty="0" smtClean="0">
                <a:latin typeface="Comic Sans MS" pitchFamily="66" charset="0"/>
              </a:rPr>
              <a:t> Type of management like open </a:t>
            </a:r>
            <a:r>
              <a:rPr lang="en-IN" sz="2800" dirty="0" err="1" smtClean="0">
                <a:latin typeface="Comic Sans MS" pitchFamily="66" charset="0"/>
              </a:rPr>
              <a:t>vs</a:t>
            </a:r>
            <a:r>
              <a:rPr lang="en-IN" sz="2800" dirty="0" smtClean="0">
                <a:latin typeface="Comic Sans MS" pitchFamily="66" charset="0"/>
              </a:rPr>
              <a:t> close housing</a:t>
            </a:r>
          </a:p>
          <a:p>
            <a:pPr lvl="1" algn="just">
              <a:buFont typeface="Wingdings" pitchFamily="2" charset="2"/>
              <a:buChar char="Ø"/>
            </a:pPr>
            <a:r>
              <a:rPr lang="en-IN" sz="2800" dirty="0" smtClean="0">
                <a:latin typeface="Comic Sans MS" pitchFamily="66" charset="0"/>
              </a:rPr>
              <a:t>  Management of layer on floor </a:t>
            </a:r>
            <a:r>
              <a:rPr lang="en-IN" sz="2800" dirty="0" err="1" smtClean="0">
                <a:latin typeface="Comic Sans MS" pitchFamily="66" charset="0"/>
              </a:rPr>
              <a:t>vs</a:t>
            </a:r>
            <a:r>
              <a:rPr lang="en-IN" sz="2800" dirty="0" smtClean="0">
                <a:latin typeface="Comic Sans MS" pitchFamily="66" charset="0"/>
              </a:rPr>
              <a:t> battery cage rearing system</a:t>
            </a:r>
          </a:p>
          <a:p>
            <a:pPr lvl="1" algn="just">
              <a:buFont typeface="Wingdings" pitchFamily="2" charset="2"/>
              <a:buChar char="Ø"/>
            </a:pPr>
            <a:r>
              <a:rPr lang="en-IN" sz="2800" dirty="0" smtClean="0">
                <a:latin typeface="Comic Sans MS" pitchFamily="66" charset="0"/>
              </a:rPr>
              <a:t>  Weaning practice of calf rearing</a:t>
            </a:r>
          </a:p>
          <a:p>
            <a:pPr lvl="1" algn="just">
              <a:buFont typeface="Wingdings" pitchFamily="2" charset="2"/>
              <a:buChar char="Ø"/>
            </a:pPr>
            <a:r>
              <a:rPr lang="en-IN" sz="2800" dirty="0" smtClean="0">
                <a:latin typeface="Comic Sans MS" pitchFamily="66" charset="0"/>
              </a:rPr>
              <a:t>  Different feeding regimen</a:t>
            </a:r>
          </a:p>
          <a:p>
            <a:pPr lvl="1" algn="just">
              <a:buFont typeface="Wingdings" pitchFamily="2" charset="2"/>
              <a:buChar char="Ø"/>
            </a:pPr>
            <a:r>
              <a:rPr lang="en-IN" sz="2800" dirty="0" smtClean="0">
                <a:latin typeface="Comic Sans MS" pitchFamily="66" charset="0"/>
              </a:rPr>
              <a:t>  Sex of animal</a:t>
            </a:r>
          </a:p>
          <a:p>
            <a:pPr lvl="1" algn="just">
              <a:buFont typeface="Wingdings" pitchFamily="2" charset="2"/>
              <a:buChar char="Ø"/>
            </a:pPr>
            <a:r>
              <a:rPr lang="en-IN" sz="2800" dirty="0" smtClean="0">
                <a:latin typeface="Comic Sans MS" pitchFamily="66" charset="0"/>
              </a:rPr>
              <a:t>  Lactation order or parity</a:t>
            </a:r>
          </a:p>
          <a:p>
            <a:pPr lvl="1" algn="just">
              <a:buNone/>
            </a:pPr>
            <a:endParaRPr lang="en-IN" sz="2800" dirty="0" smtClean="0">
              <a:latin typeface="Comic Sans MS" pitchFamily="66" charset="0"/>
            </a:endParaRPr>
          </a:p>
          <a:p>
            <a:pPr lvl="1" algn="just">
              <a:buNone/>
            </a:pPr>
            <a:r>
              <a:rPr lang="en-IN" sz="2800" dirty="0" smtClean="0">
                <a:latin typeface="Comic Sans MS" pitchFamily="66" charset="0"/>
              </a:rPr>
              <a:t>These are external causes of environmental variation and are collectively called as</a:t>
            </a:r>
            <a:r>
              <a:rPr lang="en-IN" sz="2800" dirty="0" smtClean="0">
                <a:solidFill>
                  <a:srgbClr val="FF0000"/>
                </a:solidFill>
                <a:latin typeface="Comic Sans MS" pitchFamily="66" charset="0"/>
              </a:rPr>
              <a:t> </a:t>
            </a:r>
            <a:r>
              <a:rPr lang="en-IN" sz="2800" dirty="0" smtClean="0">
                <a:solidFill>
                  <a:srgbClr val="7030A0"/>
                </a:solidFill>
                <a:latin typeface="Comic Sans MS" pitchFamily="66" charset="0"/>
              </a:rPr>
              <a:t>macro environment.</a:t>
            </a:r>
          </a:p>
          <a:p>
            <a:pPr lvl="1" algn="just">
              <a:buNone/>
            </a:pPr>
            <a:r>
              <a:rPr lang="en-IN" sz="2800" dirty="0" smtClean="0">
                <a:solidFill>
                  <a:srgbClr val="FF0000"/>
                </a:solidFill>
                <a:latin typeface="Comic Sans MS" pitchFamily="66" charset="0"/>
              </a:rPr>
              <a:t>	</a:t>
            </a:r>
          </a:p>
          <a:p>
            <a:pPr lvl="1" algn="just">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6098"/>
            <a:ext cx="10515600" cy="5740865"/>
          </a:xfrm>
        </p:spPr>
        <p:txBody>
          <a:bodyPr>
            <a:normAutofit/>
          </a:bodyPr>
          <a:lstStyle/>
          <a:p>
            <a:pPr marL="72000" algn="just">
              <a:spcBef>
                <a:spcPts val="1200"/>
              </a:spcBef>
              <a:spcAft>
                <a:spcPts val="600"/>
              </a:spcAft>
            </a:pPr>
            <a:r>
              <a:rPr lang="en-IN" dirty="0" smtClean="0">
                <a:latin typeface="Comic Sans MS" pitchFamily="66" charset="0"/>
              </a:rPr>
              <a:t>(ii)</a:t>
            </a:r>
            <a:r>
              <a:rPr lang="en-IN" sz="3000" dirty="0" smtClean="0">
                <a:latin typeface="Comic Sans MS" pitchFamily="66" charset="0"/>
              </a:rPr>
              <a:t> </a:t>
            </a:r>
            <a:r>
              <a:rPr lang="en-IN" sz="3000" dirty="0" smtClean="0">
                <a:solidFill>
                  <a:srgbClr val="7030A0"/>
                </a:solidFill>
                <a:latin typeface="Comic Sans MS" pitchFamily="66" charset="0"/>
              </a:rPr>
              <a:t>Maternal effects</a:t>
            </a:r>
            <a:r>
              <a:rPr lang="en-IN" sz="3000" dirty="0" smtClean="0">
                <a:latin typeface="Comic Sans MS" pitchFamily="66" charset="0"/>
              </a:rPr>
              <a:t> – a group of relatives like families or progeny group share common environment.</a:t>
            </a:r>
          </a:p>
          <a:p>
            <a:pPr marL="72000" algn="just">
              <a:spcBef>
                <a:spcPts val="1200"/>
              </a:spcBef>
              <a:spcAft>
                <a:spcPts val="600"/>
              </a:spcAft>
            </a:pPr>
            <a:r>
              <a:rPr lang="en-IN" dirty="0" smtClean="0">
                <a:solidFill>
                  <a:srgbClr val="FF0000"/>
                </a:solidFill>
                <a:latin typeface="Comic Sans MS" pitchFamily="66" charset="0"/>
              </a:rPr>
              <a:t>Example:</a:t>
            </a:r>
          </a:p>
          <a:p>
            <a:pPr marL="72000" lvl="1" algn="just">
              <a:spcBef>
                <a:spcPts val="1200"/>
              </a:spcBef>
              <a:spcAft>
                <a:spcPts val="600"/>
              </a:spcAft>
            </a:pPr>
            <a:r>
              <a:rPr lang="en-IN" sz="2800" dirty="0" smtClean="0">
                <a:latin typeface="Comic Sans MS" pitchFamily="66" charset="0"/>
              </a:rPr>
              <a:t>The young are subject to maternal environment during prenatal and postnatal period mainly due to nutrition of mother.</a:t>
            </a:r>
          </a:p>
          <a:p>
            <a:pPr marL="72000" lvl="1" algn="just">
              <a:spcBef>
                <a:spcPts val="1200"/>
              </a:spcBef>
              <a:spcAft>
                <a:spcPts val="600"/>
              </a:spcAft>
            </a:pPr>
            <a:r>
              <a:rPr lang="en-IN" sz="2800" dirty="0" smtClean="0">
                <a:latin typeface="Comic Sans MS" pitchFamily="66" charset="0"/>
              </a:rPr>
              <a:t>The common intra uterine environment of littermates, milk yield and mothering ability of sow also provide a common environment to the piglets. </a:t>
            </a:r>
          </a:p>
          <a:p>
            <a:pPr marL="72000" algn="just">
              <a:spcBef>
                <a:spcPts val="1200"/>
              </a:spcBef>
              <a:spcAft>
                <a:spcPts val="600"/>
              </a:spcAft>
            </a:pPr>
            <a:r>
              <a:rPr lang="en-IN" dirty="0" smtClean="0">
                <a:latin typeface="Comic Sans MS" pitchFamily="66" charset="0"/>
              </a:rPr>
              <a:t>(iii) </a:t>
            </a:r>
            <a:r>
              <a:rPr lang="en-IN" dirty="0" smtClean="0">
                <a:solidFill>
                  <a:srgbClr val="7030A0"/>
                </a:solidFill>
                <a:latin typeface="Comic Sans MS" pitchFamily="66" charset="0"/>
              </a:rPr>
              <a:t>Error of measurement</a:t>
            </a:r>
            <a:r>
              <a:rPr lang="en-IN" dirty="0" smtClean="0">
                <a:latin typeface="Comic Sans MS" pitchFamily="66" charset="0"/>
              </a:rPr>
              <a:t> leads to environmental variation.</a:t>
            </a:r>
          </a:p>
          <a:p>
            <a:endParaRPr lang="en-IN" dirty="0" smtClean="0">
              <a:latin typeface="Comic Sans MS" pitchFamily="66" charset="0"/>
            </a:endParaRPr>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1692"/>
            <a:ext cx="10515600" cy="5825271"/>
          </a:xfrm>
        </p:spPr>
        <p:txBody>
          <a:bodyPr>
            <a:normAutofit lnSpcReduction="10000"/>
          </a:bodyPr>
          <a:lstStyle/>
          <a:p>
            <a:r>
              <a:rPr lang="en-IN" dirty="0" smtClean="0">
                <a:latin typeface="Comic Sans MS" pitchFamily="66" charset="0"/>
              </a:rPr>
              <a:t>(b)  </a:t>
            </a:r>
            <a:r>
              <a:rPr lang="en-IN" dirty="0" smtClean="0">
                <a:solidFill>
                  <a:srgbClr val="002060"/>
                </a:solidFill>
                <a:latin typeface="Comic Sans MS" pitchFamily="66" charset="0"/>
              </a:rPr>
              <a:t>Intangible variation :</a:t>
            </a:r>
          </a:p>
          <a:p>
            <a:pPr>
              <a:buNone/>
            </a:pPr>
            <a:r>
              <a:rPr lang="en-IN" dirty="0" smtClean="0">
                <a:latin typeface="Comic Sans MS" pitchFamily="66" charset="0"/>
              </a:rPr>
              <a:t>		</a:t>
            </a:r>
            <a:r>
              <a:rPr lang="en-IN" dirty="0" smtClean="0">
                <a:solidFill>
                  <a:srgbClr val="0000FF"/>
                </a:solidFill>
                <a:latin typeface="Comic Sans MS" pitchFamily="66" charset="0"/>
              </a:rPr>
              <a:t>Causes of environmental variation are not known.</a:t>
            </a:r>
            <a:r>
              <a:rPr lang="en-IN" dirty="0" smtClean="0">
                <a:latin typeface="Comic Sans MS" pitchFamily="66" charset="0"/>
              </a:rPr>
              <a:t> These causes are called intangible or micro-environment.</a:t>
            </a:r>
          </a:p>
          <a:p>
            <a:pPr>
              <a:buNone/>
            </a:pPr>
            <a:r>
              <a:rPr lang="en-IN" dirty="0" smtClean="0">
                <a:solidFill>
                  <a:srgbClr val="FF0000"/>
                </a:solidFill>
                <a:latin typeface="Comic Sans MS" pitchFamily="66" charset="0"/>
              </a:rPr>
              <a:t>Example:</a:t>
            </a:r>
            <a:r>
              <a:rPr lang="en-IN" dirty="0" smtClean="0">
                <a:latin typeface="Comic Sans MS" pitchFamily="66" charset="0"/>
              </a:rPr>
              <a:t> Variation between monozygotic twins, although they are fed and managed under similar conditions.</a:t>
            </a:r>
          </a:p>
          <a:p>
            <a:pPr algn="just"/>
            <a:r>
              <a:rPr lang="en-IN" sz="3000" dirty="0" smtClean="0">
                <a:latin typeface="Comic Sans MS" pitchFamily="66" charset="0"/>
              </a:rPr>
              <a:t>2. </a:t>
            </a:r>
            <a:r>
              <a:rPr lang="en-IN" sz="3000" b="1" dirty="0" smtClean="0">
                <a:latin typeface="Comic Sans MS" pitchFamily="66" charset="0"/>
              </a:rPr>
              <a:t>Based on the time effect of environmental factors i.e., whether the effect of environmental factors is </a:t>
            </a:r>
            <a:r>
              <a:rPr lang="en-IN" sz="3000" b="1" dirty="0" smtClean="0">
                <a:solidFill>
                  <a:srgbClr val="0000FF"/>
                </a:solidFill>
                <a:latin typeface="Comic Sans MS" pitchFamily="66" charset="0"/>
              </a:rPr>
              <a:t>permanent </a:t>
            </a:r>
            <a:r>
              <a:rPr lang="en-IN" sz="3000" b="1" dirty="0" smtClean="0">
                <a:latin typeface="Comic Sans MS" pitchFamily="66" charset="0"/>
              </a:rPr>
              <a:t>or </a:t>
            </a:r>
            <a:r>
              <a:rPr lang="en-IN" sz="3000" b="1" dirty="0" smtClean="0">
                <a:solidFill>
                  <a:srgbClr val="0000FF"/>
                </a:solidFill>
                <a:latin typeface="Comic Sans MS" pitchFamily="66" charset="0"/>
              </a:rPr>
              <a:t>temporary for a limited time</a:t>
            </a:r>
            <a:r>
              <a:rPr lang="en-IN" sz="3000" b="1" dirty="0" smtClean="0">
                <a:latin typeface="Comic Sans MS" pitchFamily="66" charset="0"/>
              </a:rPr>
              <a:t>:</a:t>
            </a:r>
          </a:p>
          <a:p>
            <a:pPr lvl="1" algn="just"/>
            <a:r>
              <a:rPr lang="en-IN" sz="2600" dirty="0" smtClean="0">
                <a:latin typeface="Comic Sans MS" pitchFamily="66" charset="0"/>
              </a:rPr>
              <a:t>(a)  </a:t>
            </a:r>
            <a:r>
              <a:rPr lang="en-IN" sz="2600" dirty="0" smtClean="0">
                <a:solidFill>
                  <a:srgbClr val="FF0000"/>
                </a:solidFill>
                <a:latin typeface="Comic Sans MS" pitchFamily="66" charset="0"/>
              </a:rPr>
              <a:t>Permanent environmental effect:</a:t>
            </a:r>
          </a:p>
          <a:p>
            <a:pPr lvl="1" algn="just">
              <a:buNone/>
            </a:pPr>
            <a:r>
              <a:rPr lang="en-IN" sz="2600" dirty="0" smtClean="0">
                <a:solidFill>
                  <a:srgbClr val="FF0000"/>
                </a:solidFill>
                <a:latin typeface="Comic Sans MS" pitchFamily="66" charset="0"/>
              </a:rPr>
              <a:t>		</a:t>
            </a:r>
            <a:r>
              <a:rPr lang="en-IN" sz="2600" dirty="0" smtClean="0">
                <a:latin typeface="Comic Sans MS" pitchFamily="66" charset="0"/>
              </a:rPr>
              <a:t>Environmental effects which are permanent in nature.</a:t>
            </a:r>
          </a:p>
          <a:p>
            <a:pPr lvl="1" algn="just">
              <a:buNone/>
            </a:pPr>
            <a:r>
              <a:rPr lang="en-IN" sz="2600" dirty="0" smtClean="0">
                <a:latin typeface="Comic Sans MS" pitchFamily="66" charset="0"/>
              </a:rPr>
              <a:t>Example :</a:t>
            </a:r>
          </a:p>
          <a:p>
            <a:pPr lvl="1" algn="just">
              <a:buFont typeface="Wingdings" pitchFamily="2" charset="2"/>
              <a:buChar char="Ø"/>
            </a:pPr>
            <a:r>
              <a:rPr lang="en-IN" sz="2600" dirty="0" smtClean="0">
                <a:latin typeface="Comic Sans MS" pitchFamily="66" charset="0"/>
              </a:rPr>
              <a:t> Permanent defect or damage of udder due to mastitis.</a:t>
            </a:r>
          </a:p>
          <a:p>
            <a:pPr lvl="1" algn="just">
              <a:buFont typeface="Wingdings" pitchFamily="2" charset="2"/>
              <a:buChar char="Ø"/>
            </a:pPr>
            <a:r>
              <a:rPr lang="en-IN" sz="2600" dirty="0" smtClean="0">
                <a:latin typeface="Comic Sans MS" pitchFamily="66" charset="0"/>
              </a:rPr>
              <a:t> Status of nutrition during calf-hood stage.</a:t>
            </a:r>
          </a:p>
          <a:p>
            <a:pPr lvl="1" algn="just">
              <a:buFont typeface="Wingdings" pitchFamily="2" charset="2"/>
              <a:buChar char="Ø"/>
            </a:pPr>
            <a:r>
              <a:rPr lang="en-IN" sz="2600" dirty="0" smtClean="0">
                <a:latin typeface="Comic Sans MS" pitchFamily="66" charset="0"/>
              </a:rPr>
              <a:t> Training of horses.</a:t>
            </a:r>
          </a:p>
          <a:p>
            <a:pPr lvl="1" algn="just">
              <a:buNone/>
            </a:pPr>
            <a:endParaRPr lang="en-IN" sz="2600" dirty="0" smtClean="0">
              <a:solidFill>
                <a:srgbClr val="FF0000"/>
              </a:solidFill>
              <a:latin typeface="Comic Sans MS" pitchFamily="66" charset="0"/>
            </a:endParaRPr>
          </a:p>
          <a:p>
            <a:pPr lvl="1" algn="just">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8302"/>
            <a:ext cx="10515600" cy="5698661"/>
          </a:xfrm>
        </p:spPr>
        <p:txBody>
          <a:bodyPr/>
          <a:lstStyle/>
          <a:p>
            <a:pPr algn="just"/>
            <a:r>
              <a:rPr lang="en-IN" dirty="0" smtClean="0">
                <a:latin typeface="Comic Sans MS" pitchFamily="66" charset="0"/>
              </a:rPr>
              <a:t>(b)  </a:t>
            </a:r>
            <a:r>
              <a:rPr lang="en-IN" dirty="0" smtClean="0">
                <a:solidFill>
                  <a:srgbClr val="7030A0"/>
                </a:solidFill>
                <a:latin typeface="Comic Sans MS" pitchFamily="66" charset="0"/>
              </a:rPr>
              <a:t>Temporary environmental effect :</a:t>
            </a:r>
          </a:p>
          <a:p>
            <a:pPr algn="just">
              <a:buNone/>
            </a:pPr>
            <a:r>
              <a:rPr lang="en-IN" dirty="0" smtClean="0">
                <a:solidFill>
                  <a:srgbClr val="7030A0"/>
                </a:solidFill>
                <a:latin typeface="Comic Sans MS" pitchFamily="66" charset="0"/>
              </a:rPr>
              <a:t>		</a:t>
            </a:r>
            <a:r>
              <a:rPr lang="en-IN" dirty="0" smtClean="0">
                <a:solidFill>
                  <a:schemeClr val="accent6">
                    <a:lumMod val="50000"/>
                  </a:schemeClr>
                </a:solidFill>
                <a:latin typeface="Comic Sans MS" pitchFamily="66" charset="0"/>
              </a:rPr>
              <a:t>Effect of environment is for a certain period of time. Hence, they are called temporary environmental effects.</a:t>
            </a:r>
          </a:p>
          <a:p>
            <a:pPr algn="just">
              <a:buNone/>
            </a:pPr>
            <a:r>
              <a:rPr lang="en-IN" dirty="0" smtClean="0">
                <a:solidFill>
                  <a:srgbClr val="C00000"/>
                </a:solidFill>
                <a:latin typeface="Comic Sans MS" pitchFamily="66" charset="0"/>
              </a:rPr>
              <a:t>Example:</a:t>
            </a:r>
          </a:p>
          <a:p>
            <a:pPr algn="just">
              <a:buFont typeface="Wingdings" pitchFamily="2" charset="2"/>
              <a:buChar char="Ø"/>
            </a:pPr>
            <a:r>
              <a:rPr lang="en-IN" dirty="0" smtClean="0">
                <a:solidFill>
                  <a:srgbClr val="C00000"/>
                </a:solidFill>
                <a:latin typeface="Comic Sans MS" pitchFamily="66" charset="0"/>
              </a:rPr>
              <a:t>	</a:t>
            </a:r>
            <a:r>
              <a:rPr lang="en-IN" dirty="0" smtClean="0">
                <a:solidFill>
                  <a:srgbClr val="0000FF"/>
                </a:solidFill>
                <a:latin typeface="Comic Sans MS" pitchFamily="66" charset="0"/>
              </a:rPr>
              <a:t>Feed quality and quantity given.</a:t>
            </a:r>
            <a:endParaRPr lang="en-IN" dirty="0" smtClean="0">
              <a:solidFill>
                <a:srgbClr val="C00000"/>
              </a:solidFill>
              <a:latin typeface="Comic Sans MS" pitchFamily="66" charset="0"/>
            </a:endParaRPr>
          </a:p>
          <a:p>
            <a:pPr algn="just">
              <a:buFont typeface="Wingdings" pitchFamily="2" charset="2"/>
              <a:buChar char="Ø"/>
            </a:pPr>
            <a:r>
              <a:rPr lang="en-IN" dirty="0" smtClean="0">
                <a:solidFill>
                  <a:srgbClr val="C00000"/>
                </a:solidFill>
                <a:latin typeface="Comic Sans MS" pitchFamily="66" charset="0"/>
              </a:rPr>
              <a:t> 	</a:t>
            </a:r>
            <a:r>
              <a:rPr lang="en-IN" dirty="0" smtClean="0">
                <a:solidFill>
                  <a:srgbClr val="0000FF"/>
                </a:solidFill>
                <a:latin typeface="Comic Sans MS" pitchFamily="66" charset="0"/>
              </a:rPr>
              <a:t>Climatic factors – temp., humidity, rainfall, season, etc.</a:t>
            </a:r>
          </a:p>
          <a:p>
            <a:pPr algn="just">
              <a:buFont typeface="Wingdings" pitchFamily="2" charset="2"/>
              <a:buChar char="Ø"/>
            </a:pPr>
            <a:r>
              <a:rPr lang="en-IN" dirty="0" smtClean="0">
                <a:solidFill>
                  <a:srgbClr val="0000FF"/>
                </a:solidFill>
                <a:latin typeface="Comic Sans MS" pitchFamily="66" charset="0"/>
              </a:rPr>
              <a:t> 	Management practices.</a:t>
            </a:r>
          </a:p>
          <a:p>
            <a:pPr algn="just">
              <a:buNone/>
            </a:pPr>
            <a:r>
              <a:rPr lang="en-IN" dirty="0" smtClean="0">
                <a:solidFill>
                  <a:srgbClr val="FF0000"/>
                </a:solidFill>
                <a:latin typeface="Comic Sans MS" pitchFamily="66" charset="0"/>
              </a:rPr>
              <a:t>Notes:</a:t>
            </a:r>
            <a:endParaRPr lang="en-IN" dirty="0" smtClean="0">
              <a:solidFill>
                <a:srgbClr val="0000FF"/>
              </a:solidFill>
              <a:latin typeface="Comic Sans MS" pitchFamily="66" charset="0"/>
            </a:endParaRPr>
          </a:p>
          <a:p>
            <a:pPr marL="571500" indent="-571500" algn="just">
              <a:buAutoNum type="romanLcParenR"/>
            </a:pPr>
            <a:r>
              <a:rPr lang="en-IN" dirty="0" smtClean="0">
                <a:solidFill>
                  <a:srgbClr val="0000FF"/>
                </a:solidFill>
                <a:latin typeface="Comic Sans MS" pitchFamily="66" charset="0"/>
              </a:rPr>
              <a:t>The permanent and temporary environmental effects can be separated off by partitioning the total phenotypic variance into variance within individuals and variance between individuals.</a:t>
            </a:r>
          </a:p>
          <a:p>
            <a:pPr marL="571500" indent="-571500">
              <a:buNone/>
            </a:pPr>
            <a:endParaRPr lang="en-IN" dirty="0" smtClean="0">
              <a:solidFill>
                <a:srgbClr val="0000FF"/>
              </a:solidFill>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9828"/>
            <a:ext cx="10515600" cy="5797135"/>
          </a:xfrm>
        </p:spPr>
        <p:txBody>
          <a:bodyPr/>
          <a:lstStyle/>
          <a:p>
            <a:r>
              <a:rPr lang="en-IN" dirty="0" smtClean="0">
                <a:solidFill>
                  <a:srgbClr val="0000FF"/>
                </a:solidFill>
                <a:latin typeface="Comic Sans MS" pitchFamily="66" charset="0"/>
              </a:rPr>
              <a:t>Ii)  Such an analysis of variance is done for the characters which are repeated several times in life time of an individual.</a:t>
            </a:r>
          </a:p>
          <a:p>
            <a:endParaRPr lang="en-IN" dirty="0" smtClean="0">
              <a:solidFill>
                <a:srgbClr val="0000FF"/>
              </a:solidFill>
              <a:latin typeface="Comic Sans MS" pitchFamily="66" charset="0"/>
            </a:endParaRPr>
          </a:p>
          <a:p>
            <a:pPr lvl="1"/>
            <a:r>
              <a:rPr lang="en-IN" sz="2600" dirty="0" smtClean="0">
                <a:solidFill>
                  <a:srgbClr val="7030A0"/>
                </a:solidFill>
                <a:latin typeface="Comic Sans MS" pitchFamily="66" charset="0"/>
              </a:rPr>
              <a:t>These measurements are called multiple measurements.</a:t>
            </a:r>
          </a:p>
          <a:p>
            <a:pPr lvl="1">
              <a:buNone/>
            </a:pPr>
            <a:endParaRPr lang="en-IN" sz="2600" dirty="0" smtClean="0">
              <a:solidFill>
                <a:srgbClr val="0000FF"/>
              </a:solidFill>
              <a:latin typeface="Comic Sans MS" pitchFamily="66" charset="0"/>
            </a:endParaRPr>
          </a:p>
          <a:p>
            <a:pPr>
              <a:buNone/>
            </a:pPr>
            <a:r>
              <a:rPr lang="en-IN" dirty="0" smtClean="0">
                <a:solidFill>
                  <a:srgbClr val="C00000"/>
                </a:solidFill>
                <a:latin typeface="Comic Sans MS" pitchFamily="66" charset="0"/>
              </a:rPr>
              <a:t>Example :</a:t>
            </a:r>
            <a:endParaRPr lang="en-IN" dirty="0" smtClean="0">
              <a:solidFill>
                <a:srgbClr val="0000FF"/>
              </a:solidFill>
              <a:latin typeface="Comic Sans MS" pitchFamily="66" charset="0"/>
            </a:endParaRPr>
          </a:p>
          <a:p>
            <a:pPr>
              <a:buFont typeface="Wingdings" pitchFamily="2" charset="2"/>
              <a:buChar char="Ø"/>
            </a:pPr>
            <a:r>
              <a:rPr lang="en-IN" dirty="0" smtClean="0">
                <a:solidFill>
                  <a:schemeClr val="accent6">
                    <a:lumMod val="50000"/>
                  </a:schemeClr>
                </a:solidFill>
                <a:latin typeface="Comic Sans MS" pitchFamily="66" charset="0"/>
              </a:rPr>
              <a:t> Lactation Milk Yield in dairy animal</a:t>
            </a:r>
          </a:p>
          <a:p>
            <a:pPr>
              <a:buFont typeface="Wingdings" pitchFamily="2" charset="2"/>
              <a:buChar char="Ø"/>
            </a:pPr>
            <a:r>
              <a:rPr lang="en-IN" dirty="0" smtClean="0">
                <a:solidFill>
                  <a:schemeClr val="accent6">
                    <a:lumMod val="50000"/>
                  </a:schemeClr>
                </a:solidFill>
                <a:latin typeface="Comic Sans MS" pitchFamily="66" charset="0"/>
              </a:rPr>
              <a:t> Shearing of wool in sheep</a:t>
            </a:r>
          </a:p>
          <a:p>
            <a:pPr>
              <a:buFont typeface="Wingdings" pitchFamily="2" charset="2"/>
              <a:buChar char="Ø"/>
            </a:pPr>
            <a:r>
              <a:rPr lang="en-IN" dirty="0" smtClean="0">
                <a:solidFill>
                  <a:schemeClr val="accent6">
                    <a:lumMod val="50000"/>
                  </a:schemeClr>
                </a:solidFill>
                <a:latin typeface="Comic Sans MS" pitchFamily="66" charset="0"/>
              </a:rPr>
              <a:t> Monthly  Egg production in poultry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7286"/>
            <a:ext cx="10515600" cy="5909677"/>
          </a:xfrm>
        </p:spPr>
        <p:txBody>
          <a:bodyPr>
            <a:normAutofit/>
          </a:bodyPr>
          <a:lstStyle/>
          <a:p>
            <a:pPr algn="just"/>
            <a:r>
              <a:rPr lang="en-IN" sz="3000" dirty="0" smtClean="0">
                <a:latin typeface="Comic Sans MS" pitchFamily="66" charset="0"/>
              </a:rPr>
              <a:t>3. </a:t>
            </a:r>
            <a:r>
              <a:rPr lang="en-IN" sz="3000" b="1" dirty="0" smtClean="0">
                <a:latin typeface="Comic Sans MS" pitchFamily="66" charset="0"/>
              </a:rPr>
              <a:t>Based on the nature of variability  of environmental factors i.e., variable or fixed:</a:t>
            </a:r>
          </a:p>
          <a:p>
            <a:pPr lvl="1" algn="just">
              <a:spcBef>
                <a:spcPts val="1800"/>
              </a:spcBef>
              <a:spcAft>
                <a:spcPts val="600"/>
              </a:spcAft>
            </a:pPr>
            <a:r>
              <a:rPr lang="en-IN" sz="2600" dirty="0" smtClean="0">
                <a:latin typeface="Comic Sans MS" pitchFamily="66" charset="0"/>
              </a:rPr>
              <a:t>(a)  </a:t>
            </a:r>
            <a:r>
              <a:rPr lang="en-IN" sz="2600" dirty="0" smtClean="0">
                <a:solidFill>
                  <a:srgbClr val="FF0000"/>
                </a:solidFill>
                <a:latin typeface="Comic Sans MS" pitchFamily="66" charset="0"/>
              </a:rPr>
              <a:t>Random or variable environmental effect</a:t>
            </a:r>
          </a:p>
          <a:p>
            <a:pPr lvl="1" algn="just">
              <a:spcBef>
                <a:spcPts val="1800"/>
              </a:spcBef>
              <a:spcAft>
                <a:spcPts val="600"/>
              </a:spcAft>
              <a:buFont typeface="Wingdings" pitchFamily="2" charset="2"/>
              <a:buChar char="Ø"/>
            </a:pPr>
            <a:r>
              <a:rPr lang="en-IN" sz="2600" dirty="0" smtClean="0">
                <a:solidFill>
                  <a:srgbClr val="0000FF"/>
                </a:solidFill>
                <a:latin typeface="Comic Sans MS" pitchFamily="66" charset="0"/>
              </a:rPr>
              <a:t> Random or variable environmental effects are those which are not constant for all the individuals but influence the individual records.</a:t>
            </a:r>
          </a:p>
          <a:p>
            <a:pPr lvl="1" algn="just">
              <a:spcBef>
                <a:spcPts val="1800"/>
              </a:spcBef>
              <a:spcAft>
                <a:spcPts val="600"/>
              </a:spcAft>
              <a:buFont typeface="Wingdings" pitchFamily="2" charset="2"/>
              <a:buChar char="Ø"/>
            </a:pPr>
            <a:r>
              <a:rPr lang="en-IN" sz="2600" dirty="0" smtClean="0">
                <a:solidFill>
                  <a:srgbClr val="0000FF"/>
                </a:solidFill>
                <a:latin typeface="Comic Sans MS" pitchFamily="66" charset="0"/>
              </a:rPr>
              <a:t> Random environmental effects affect the individuals not the whole population.</a:t>
            </a:r>
          </a:p>
          <a:p>
            <a:pPr lvl="1" algn="just">
              <a:spcBef>
                <a:spcPts val="1800"/>
              </a:spcBef>
              <a:spcAft>
                <a:spcPts val="600"/>
              </a:spcAft>
              <a:buFont typeface="Wingdings" pitchFamily="2" charset="2"/>
              <a:buChar char="Ø"/>
            </a:pPr>
            <a:r>
              <a:rPr lang="en-IN" sz="2600" dirty="0" smtClean="0">
                <a:solidFill>
                  <a:srgbClr val="0000FF"/>
                </a:solidFill>
                <a:latin typeface="Comic Sans MS" pitchFamily="66" charset="0"/>
              </a:rPr>
              <a:t> They influence the genetic parameters.</a:t>
            </a:r>
          </a:p>
          <a:p>
            <a:pPr lvl="1" algn="just">
              <a:spcBef>
                <a:spcPts val="1800"/>
              </a:spcBef>
              <a:spcAft>
                <a:spcPts val="600"/>
              </a:spcAft>
              <a:buFont typeface="Wingdings" pitchFamily="2" charset="2"/>
              <a:buChar char="Ø"/>
            </a:pPr>
            <a:r>
              <a:rPr lang="en-IN" sz="2600" dirty="0" smtClean="0">
                <a:solidFill>
                  <a:srgbClr val="0000FF"/>
                </a:solidFill>
                <a:latin typeface="Comic Sans MS" pitchFamily="66" charset="0"/>
              </a:rPr>
              <a:t>The significant effect of random variables is reduced as more records are included in average value.</a:t>
            </a:r>
            <a:endParaRPr lang="en-IN" sz="2600" dirty="0" smtClean="0">
              <a:solidFill>
                <a:srgbClr val="FF0000"/>
              </a:solidFill>
              <a:latin typeface="Comic Sans MS" pitchFamily="66" charset="0"/>
            </a:endParaRPr>
          </a:p>
          <a:p>
            <a:pPr algn="just">
              <a:buNone/>
            </a:pPr>
            <a:endParaRPr lang="en-IN" sz="2600" dirty="0" smtClean="0">
              <a:solidFill>
                <a:srgbClr val="FF0000"/>
              </a:solidFill>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1354"/>
            <a:ext cx="10515600" cy="5895609"/>
          </a:xfrm>
        </p:spPr>
        <p:txBody>
          <a:bodyPr>
            <a:normAutofit fontScale="92500" lnSpcReduction="20000"/>
          </a:bodyPr>
          <a:lstStyle/>
          <a:p>
            <a:pPr algn="just">
              <a:buNone/>
            </a:pPr>
            <a:r>
              <a:rPr lang="en-IN" sz="3200" dirty="0" err="1" smtClean="0">
                <a:solidFill>
                  <a:srgbClr val="FF0000"/>
                </a:solidFill>
                <a:latin typeface="Comic Sans MS" pitchFamily="66" charset="0"/>
              </a:rPr>
              <a:t>Examlpe</a:t>
            </a:r>
            <a:r>
              <a:rPr lang="en-IN" sz="3200" dirty="0" smtClean="0">
                <a:solidFill>
                  <a:srgbClr val="FF0000"/>
                </a:solidFill>
                <a:latin typeface="Comic Sans MS" pitchFamily="66" charset="0"/>
              </a:rPr>
              <a:t>:</a:t>
            </a:r>
            <a:endParaRPr lang="en-IN" sz="3200" dirty="0" smtClean="0">
              <a:solidFill>
                <a:srgbClr val="0000FF"/>
              </a:solidFill>
              <a:latin typeface="Comic Sans MS" pitchFamily="66" charset="0"/>
            </a:endParaRPr>
          </a:p>
          <a:p>
            <a:pPr algn="just">
              <a:buFont typeface="Wingdings" pitchFamily="2" charset="2"/>
              <a:buChar char="Ø"/>
            </a:pPr>
            <a:r>
              <a:rPr lang="en-IN" sz="3200" dirty="0" smtClean="0">
                <a:solidFill>
                  <a:srgbClr val="0000FF"/>
                </a:solidFill>
                <a:latin typeface="Comic Sans MS" pitchFamily="66" charset="0"/>
              </a:rPr>
              <a:t> </a:t>
            </a:r>
            <a:r>
              <a:rPr lang="en-IN" dirty="0" smtClean="0">
                <a:solidFill>
                  <a:srgbClr val="0000FF"/>
                </a:solidFill>
                <a:latin typeface="Comic Sans MS" pitchFamily="66" charset="0"/>
              </a:rPr>
              <a:t>Lameness or infection</a:t>
            </a:r>
          </a:p>
          <a:p>
            <a:pPr algn="just">
              <a:buFont typeface="Wingdings" pitchFamily="2" charset="2"/>
              <a:buChar char="Ø"/>
            </a:pPr>
            <a:r>
              <a:rPr lang="en-IN" dirty="0" smtClean="0">
                <a:solidFill>
                  <a:srgbClr val="0000FF"/>
                </a:solidFill>
                <a:latin typeface="Comic Sans MS" pitchFamily="66" charset="0"/>
              </a:rPr>
              <a:t>Hormonal level</a:t>
            </a:r>
          </a:p>
          <a:p>
            <a:pPr algn="just">
              <a:buFont typeface="Wingdings" pitchFamily="2" charset="2"/>
              <a:buChar char="Ø"/>
            </a:pPr>
            <a:r>
              <a:rPr lang="en-IN" dirty="0" smtClean="0">
                <a:solidFill>
                  <a:srgbClr val="0000FF"/>
                </a:solidFill>
                <a:latin typeface="Comic Sans MS" pitchFamily="66" charset="0"/>
              </a:rPr>
              <a:t> Sex and age of animal </a:t>
            </a:r>
            <a:r>
              <a:rPr lang="en-IN" sz="2400" dirty="0" smtClean="0">
                <a:solidFill>
                  <a:srgbClr val="0000FF"/>
                </a:solidFill>
                <a:latin typeface="Comic Sans MS" pitchFamily="66" charset="0"/>
              </a:rPr>
              <a:t>Maternal effect</a:t>
            </a:r>
          </a:p>
          <a:p>
            <a:pPr>
              <a:buFont typeface="Wingdings" pitchFamily="2" charset="2"/>
              <a:buChar char="Ø"/>
            </a:pPr>
            <a:r>
              <a:rPr lang="en-IN" sz="2400" dirty="0" smtClean="0">
                <a:solidFill>
                  <a:srgbClr val="0000FF"/>
                </a:solidFill>
                <a:latin typeface="Comic Sans MS" pitchFamily="66" charset="0"/>
              </a:rPr>
              <a:t> </a:t>
            </a:r>
            <a:r>
              <a:rPr lang="en-IN" dirty="0" smtClean="0">
                <a:solidFill>
                  <a:srgbClr val="0000FF"/>
                </a:solidFill>
                <a:latin typeface="Comic Sans MS" pitchFamily="66" charset="0"/>
              </a:rPr>
              <a:t>Sire effect</a:t>
            </a:r>
          </a:p>
          <a:p>
            <a:pPr>
              <a:buFont typeface="Wingdings" pitchFamily="2" charset="2"/>
              <a:buChar char="Ø"/>
            </a:pPr>
            <a:r>
              <a:rPr lang="en-IN" dirty="0" smtClean="0">
                <a:solidFill>
                  <a:srgbClr val="0000FF"/>
                </a:solidFill>
                <a:latin typeface="Comic Sans MS" pitchFamily="66" charset="0"/>
              </a:rPr>
              <a:t> Reproductive status of animal (pregnant, lactating)</a:t>
            </a:r>
          </a:p>
          <a:p>
            <a:pPr>
              <a:buFont typeface="Wingdings" pitchFamily="2" charset="2"/>
              <a:buChar char="Ø"/>
            </a:pPr>
            <a:r>
              <a:rPr lang="en-IN" dirty="0" smtClean="0">
                <a:solidFill>
                  <a:srgbClr val="0000FF"/>
                </a:solidFill>
                <a:latin typeface="Comic Sans MS" pitchFamily="66" charset="0"/>
              </a:rPr>
              <a:t> Inbreeding level</a:t>
            </a:r>
          </a:p>
          <a:p>
            <a:pPr>
              <a:buNone/>
            </a:pPr>
            <a:endParaRPr lang="en-IN" dirty="0" smtClean="0">
              <a:solidFill>
                <a:srgbClr val="0000FF"/>
              </a:solidFill>
              <a:latin typeface="Comic Sans MS" pitchFamily="66" charset="0"/>
            </a:endParaRPr>
          </a:p>
          <a:p>
            <a:pPr>
              <a:lnSpc>
                <a:spcPct val="150000"/>
              </a:lnSpc>
              <a:spcBef>
                <a:spcPts val="1200"/>
              </a:spcBef>
              <a:spcAft>
                <a:spcPts val="600"/>
              </a:spcAft>
              <a:buFont typeface="Wingdings" pitchFamily="2" charset="2"/>
              <a:buChar char="v"/>
            </a:pPr>
            <a:r>
              <a:rPr lang="en-IN" dirty="0" smtClean="0">
                <a:solidFill>
                  <a:srgbClr val="0000FF"/>
                </a:solidFill>
                <a:latin typeface="Comic Sans MS" pitchFamily="66" charset="0"/>
              </a:rPr>
              <a:t> The important characteristic of random environmental effects is that any individual is </a:t>
            </a:r>
            <a:r>
              <a:rPr lang="en-IN" dirty="0" smtClean="0">
                <a:solidFill>
                  <a:srgbClr val="FF0000"/>
                </a:solidFill>
                <a:latin typeface="Comic Sans MS" pitchFamily="66" charset="0"/>
              </a:rPr>
              <a:t>equally likely to be affected by a good or bad set of random influences</a:t>
            </a:r>
            <a:r>
              <a:rPr lang="en-IN" dirty="0" smtClean="0">
                <a:solidFill>
                  <a:srgbClr val="0000FF"/>
                </a:solidFill>
                <a:latin typeface="Comic Sans MS" pitchFamily="66" charset="0"/>
              </a:rPr>
              <a:t>. This means that the best individual will have best genotype.</a:t>
            </a:r>
          </a:p>
          <a:p>
            <a:endParaRPr lang="en-IN" dirty="0" smtClean="0">
              <a:latin typeface="Comic Sans MS" pitchFamily="66" charset="0"/>
            </a:endParaRPr>
          </a:p>
          <a:p>
            <a:pPr>
              <a:buNone/>
            </a:pPr>
            <a:endParaRPr lang="en-IN" dirty="0" smtClean="0"/>
          </a:p>
          <a:p>
            <a:pPr>
              <a:buNone/>
            </a:pPr>
            <a:endParaRPr lang="en-IN" dirty="0" smtClean="0"/>
          </a:p>
          <a:p>
            <a:endParaRPr lang="en-IN" dirty="0" smtClean="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1858"/>
            <a:ext cx="10515600" cy="5375105"/>
          </a:xfrm>
        </p:spPr>
        <p:txBody>
          <a:bodyPr>
            <a:normAutofit fontScale="92500" lnSpcReduction="10000"/>
          </a:bodyPr>
          <a:lstStyle/>
          <a:p>
            <a:pPr marL="514350" indent="-514350">
              <a:buAutoNum type="alphaLcParenBoth" startAt="2"/>
            </a:pPr>
            <a:r>
              <a:rPr lang="en-IN" dirty="0" smtClean="0">
                <a:solidFill>
                  <a:srgbClr val="7030A0"/>
                </a:solidFill>
                <a:latin typeface="Comic Sans MS" pitchFamily="66" charset="0"/>
              </a:rPr>
              <a:t>Non-random or Fixed environmental effect</a:t>
            </a:r>
          </a:p>
          <a:p>
            <a:pPr marL="514350" indent="-514350">
              <a:buFont typeface="Wingdings" pitchFamily="2" charset="2"/>
              <a:buChar char="v"/>
            </a:pPr>
            <a:r>
              <a:rPr lang="en-IN" dirty="0" smtClean="0">
                <a:solidFill>
                  <a:srgbClr val="7030A0"/>
                </a:solidFill>
                <a:latin typeface="Comic Sans MS" pitchFamily="66" charset="0"/>
              </a:rPr>
              <a:t>	</a:t>
            </a:r>
            <a:r>
              <a:rPr lang="en-IN" dirty="0" smtClean="0">
                <a:solidFill>
                  <a:srgbClr val="002060"/>
                </a:solidFill>
                <a:latin typeface="Comic Sans MS" pitchFamily="66" charset="0"/>
              </a:rPr>
              <a:t>Non-random or fixed environmental effects affect the  population as a whole.</a:t>
            </a:r>
          </a:p>
          <a:p>
            <a:pPr marL="514350" indent="-514350">
              <a:buFont typeface="Wingdings" pitchFamily="2" charset="2"/>
              <a:buChar char="v"/>
            </a:pPr>
            <a:r>
              <a:rPr lang="en-IN" dirty="0" smtClean="0">
                <a:solidFill>
                  <a:srgbClr val="002060"/>
                </a:solidFill>
                <a:latin typeface="Comic Sans MS" pitchFamily="66" charset="0"/>
              </a:rPr>
              <a:t>These are constant for a group of animals.</a:t>
            </a:r>
          </a:p>
          <a:p>
            <a:pPr marL="514350" indent="-514350">
              <a:buNone/>
            </a:pPr>
            <a:r>
              <a:rPr lang="en-IN" dirty="0" smtClean="0">
                <a:solidFill>
                  <a:srgbClr val="FF0000"/>
                </a:solidFill>
                <a:latin typeface="Comic Sans MS" pitchFamily="66" charset="0"/>
              </a:rPr>
              <a:t>Example:</a:t>
            </a:r>
          </a:p>
          <a:p>
            <a:pPr marL="514350" indent="-514350">
              <a:buFont typeface="Wingdings" pitchFamily="2" charset="2"/>
              <a:buChar char="Ø"/>
            </a:pPr>
            <a:r>
              <a:rPr lang="en-IN" dirty="0" smtClean="0">
                <a:solidFill>
                  <a:srgbClr val="002060"/>
                </a:solidFill>
              </a:rPr>
              <a:t> Climate – temp., season, humidity, rainfall, sun light, etc.</a:t>
            </a:r>
          </a:p>
          <a:p>
            <a:pPr marL="514350" indent="-514350">
              <a:buFont typeface="Wingdings" pitchFamily="2" charset="2"/>
              <a:buChar char="Ø"/>
            </a:pPr>
            <a:r>
              <a:rPr lang="en-IN" dirty="0" smtClean="0">
                <a:solidFill>
                  <a:srgbClr val="002060"/>
                </a:solidFill>
              </a:rPr>
              <a:t> Feeding level – quality of feed</a:t>
            </a:r>
          </a:p>
          <a:p>
            <a:pPr marL="514350" indent="-514350">
              <a:buFont typeface="Wingdings" pitchFamily="2" charset="2"/>
              <a:buChar char="Ø"/>
            </a:pPr>
            <a:r>
              <a:rPr lang="en-IN" dirty="0" smtClean="0">
                <a:solidFill>
                  <a:srgbClr val="002060"/>
                </a:solidFill>
              </a:rPr>
              <a:t>Management practices</a:t>
            </a:r>
          </a:p>
          <a:p>
            <a:pPr marL="514350" indent="-514350">
              <a:buFont typeface="Wingdings" pitchFamily="2" charset="2"/>
              <a:buChar char="Ø"/>
            </a:pPr>
            <a:r>
              <a:rPr lang="en-IN" dirty="0" smtClean="0">
                <a:solidFill>
                  <a:srgbClr val="002060"/>
                </a:solidFill>
              </a:rPr>
              <a:t>Period / year</a:t>
            </a:r>
          </a:p>
          <a:p>
            <a:pPr marL="514350" indent="-514350">
              <a:buFont typeface="Wingdings" pitchFamily="2" charset="2"/>
              <a:buChar char="Ø"/>
            </a:pPr>
            <a:r>
              <a:rPr lang="en-IN" dirty="0" smtClean="0">
                <a:solidFill>
                  <a:srgbClr val="002060"/>
                </a:solidFill>
              </a:rPr>
              <a:t>Disease prevalence – affect the whole population and the individual as well.</a:t>
            </a:r>
          </a:p>
          <a:p>
            <a:pPr marL="514350" indent="-514350">
              <a:buFont typeface="Wingdings" pitchFamily="2" charset="2"/>
              <a:buChar char="v"/>
            </a:pPr>
            <a:r>
              <a:rPr lang="en-IN" dirty="0" smtClean="0">
                <a:solidFill>
                  <a:srgbClr val="FF0000"/>
                </a:solidFill>
              </a:rPr>
              <a:t> These factors influence all the animals of the group / herd.</a:t>
            </a:r>
            <a:endParaRPr lang="en-IN"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3170"/>
          </a:xfrm>
        </p:spPr>
        <p:txBody>
          <a:bodyPr/>
          <a:lstStyle/>
          <a:p>
            <a:pPr algn="ctr"/>
            <a:r>
              <a:rPr lang="en-IN" sz="3600" dirty="0" smtClean="0">
                <a:solidFill>
                  <a:srgbClr val="C00000"/>
                </a:solidFill>
                <a:latin typeface="Comic Sans MS" pitchFamily="66" charset="0"/>
              </a:rPr>
              <a:t>Components of Environmental Variance</a:t>
            </a:r>
            <a:endParaRPr lang="en-IN" dirty="0">
              <a:solidFill>
                <a:srgbClr val="C00000"/>
              </a:solidFill>
              <a:latin typeface="Comic Sans MS" pitchFamily="66" charset="0"/>
            </a:endParaRPr>
          </a:p>
        </p:txBody>
      </p:sp>
      <p:sp>
        <p:nvSpPr>
          <p:cNvPr id="3" name="Content Placeholder 2"/>
          <p:cNvSpPr>
            <a:spLocks noGrp="1"/>
          </p:cNvSpPr>
          <p:nvPr>
            <p:ph idx="1"/>
          </p:nvPr>
        </p:nvSpPr>
        <p:spPr>
          <a:xfrm>
            <a:off x="838200" y="1161143"/>
            <a:ext cx="10515600" cy="5399313"/>
          </a:xfrm>
        </p:spPr>
        <p:txBody>
          <a:bodyPr>
            <a:normAutofit/>
          </a:bodyPr>
          <a:lstStyle/>
          <a:p>
            <a:pPr algn="just">
              <a:spcAft>
                <a:spcPts val="600"/>
              </a:spcAft>
            </a:pPr>
            <a:r>
              <a:rPr lang="en-IN" dirty="0" smtClean="0">
                <a:solidFill>
                  <a:srgbClr val="0000FF"/>
                </a:solidFill>
              </a:rPr>
              <a:t>In order to partition</a:t>
            </a:r>
            <a:r>
              <a:rPr lang="en-IN" dirty="0" smtClean="0"/>
              <a:t> </a:t>
            </a:r>
            <a:r>
              <a:rPr lang="en-IN" dirty="0" smtClean="0">
                <a:solidFill>
                  <a:srgbClr val="0000FF"/>
                </a:solidFill>
              </a:rPr>
              <a:t>the variance </a:t>
            </a:r>
            <a:r>
              <a:rPr lang="en-IN" dirty="0" smtClean="0"/>
              <a:t>caused by environmental effects (VE), </a:t>
            </a:r>
            <a:r>
              <a:rPr lang="en-IN" dirty="0" smtClean="0">
                <a:solidFill>
                  <a:srgbClr val="0000FF"/>
                </a:solidFill>
              </a:rPr>
              <a:t>the classification based on duration of their effect</a:t>
            </a:r>
            <a:r>
              <a:rPr lang="en-IN" dirty="0" smtClean="0"/>
              <a:t> is considered i.e., </a:t>
            </a:r>
            <a:r>
              <a:rPr lang="en-IN" dirty="0" smtClean="0">
                <a:solidFill>
                  <a:srgbClr val="FF0000"/>
                </a:solidFill>
              </a:rPr>
              <a:t>Permanent environmental effects (</a:t>
            </a:r>
            <a:r>
              <a:rPr lang="en-IN" dirty="0" err="1" smtClean="0">
                <a:solidFill>
                  <a:srgbClr val="FF0000"/>
                </a:solidFill>
              </a:rPr>
              <a:t>Ep</a:t>
            </a:r>
            <a:r>
              <a:rPr lang="en-IN" dirty="0" smtClean="0">
                <a:solidFill>
                  <a:srgbClr val="FF0000"/>
                </a:solidFill>
              </a:rPr>
              <a:t>)</a:t>
            </a:r>
            <a:r>
              <a:rPr lang="en-IN" dirty="0" smtClean="0"/>
              <a:t> and </a:t>
            </a:r>
            <a:r>
              <a:rPr lang="en-IN" dirty="0" smtClean="0">
                <a:solidFill>
                  <a:srgbClr val="002060"/>
                </a:solidFill>
              </a:rPr>
              <a:t>the temporary environmental effects (Et).</a:t>
            </a:r>
          </a:p>
          <a:p>
            <a:pPr algn="just">
              <a:spcBef>
                <a:spcPts val="1200"/>
              </a:spcBef>
              <a:spcAft>
                <a:spcPts val="1200"/>
              </a:spcAft>
            </a:pPr>
            <a:r>
              <a:rPr lang="en-IN" dirty="0" smtClean="0"/>
              <a:t>The corresponding variance caused by these two categories of environmental effects is termed as </a:t>
            </a:r>
            <a:r>
              <a:rPr lang="en-IN" dirty="0" smtClean="0">
                <a:solidFill>
                  <a:srgbClr val="0000FF"/>
                </a:solidFill>
              </a:rPr>
              <a:t>permanent environmental variance (</a:t>
            </a:r>
            <a:r>
              <a:rPr lang="en-IN" dirty="0" err="1" smtClean="0">
                <a:solidFill>
                  <a:srgbClr val="0000FF"/>
                </a:solidFill>
              </a:rPr>
              <a:t>VEp</a:t>
            </a:r>
            <a:r>
              <a:rPr lang="en-IN" dirty="0" smtClean="0">
                <a:solidFill>
                  <a:srgbClr val="0000FF"/>
                </a:solidFill>
              </a:rPr>
              <a:t>)</a:t>
            </a:r>
            <a:r>
              <a:rPr lang="en-IN" dirty="0" smtClean="0"/>
              <a:t> and </a:t>
            </a:r>
            <a:r>
              <a:rPr lang="en-IN" dirty="0" smtClean="0">
                <a:solidFill>
                  <a:srgbClr val="0000FF"/>
                </a:solidFill>
              </a:rPr>
              <a:t>temporary environmental variance (</a:t>
            </a:r>
            <a:r>
              <a:rPr lang="en-IN" dirty="0" err="1" smtClean="0">
                <a:solidFill>
                  <a:srgbClr val="0000FF"/>
                </a:solidFill>
              </a:rPr>
              <a:t>VEt</a:t>
            </a:r>
            <a:r>
              <a:rPr lang="en-IN" dirty="0" smtClean="0">
                <a:solidFill>
                  <a:srgbClr val="0000FF"/>
                </a:solidFill>
              </a:rPr>
              <a:t>)</a:t>
            </a:r>
            <a:r>
              <a:rPr lang="en-IN" dirty="0" smtClean="0"/>
              <a:t>.</a:t>
            </a:r>
          </a:p>
          <a:p>
            <a:pPr algn="just">
              <a:spcAft>
                <a:spcPts val="600"/>
              </a:spcAft>
            </a:pPr>
            <a:r>
              <a:rPr lang="en-IN" dirty="0" smtClean="0"/>
              <a:t>The </a:t>
            </a:r>
            <a:r>
              <a:rPr lang="en-IN" dirty="0" smtClean="0">
                <a:solidFill>
                  <a:srgbClr val="0000FF"/>
                </a:solidFill>
              </a:rPr>
              <a:t>temporary environmental factors affect the individuals for a specific time.</a:t>
            </a:r>
            <a:r>
              <a:rPr lang="en-IN" dirty="0" smtClean="0"/>
              <a:t> Hence, these are called as the </a:t>
            </a:r>
            <a:r>
              <a:rPr lang="en-IN" dirty="0" smtClean="0">
                <a:solidFill>
                  <a:srgbClr val="0000FF"/>
                </a:solidFill>
              </a:rPr>
              <a:t>special environmental effects</a:t>
            </a:r>
            <a:r>
              <a:rPr lang="en-IN" dirty="0" smtClean="0"/>
              <a:t> and the variation caused by this effect is called </a:t>
            </a:r>
            <a:r>
              <a:rPr lang="en-IN" dirty="0" smtClean="0">
                <a:solidFill>
                  <a:srgbClr val="0000FF"/>
                </a:solidFill>
              </a:rPr>
              <a:t>special environmental variance.</a:t>
            </a:r>
            <a:r>
              <a:rPr lang="en-IN" dirty="0" smtClean="0"/>
              <a:t> It is denoted by </a:t>
            </a:r>
            <a:r>
              <a:rPr lang="en-IN" dirty="0" smtClean="0">
                <a:solidFill>
                  <a:srgbClr val="FF0000"/>
                </a:solidFill>
              </a:rPr>
              <a:t>VEs</a:t>
            </a:r>
            <a:r>
              <a:rPr lang="en-IN" dirty="0" smtClean="0"/>
              <a:t>.</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3895"/>
            <a:ext cx="10515600" cy="5783068"/>
          </a:xfrm>
        </p:spPr>
        <p:txBody>
          <a:bodyPr/>
          <a:lstStyle/>
          <a:p>
            <a:r>
              <a:rPr lang="en-IN" dirty="0" smtClean="0">
                <a:solidFill>
                  <a:srgbClr val="0000FF"/>
                </a:solidFill>
              </a:rPr>
              <a:t>The permanent environmental factors affect the phenotypic values in general </a:t>
            </a:r>
            <a:r>
              <a:rPr lang="en-IN" dirty="0" smtClean="0"/>
              <a:t>and hence the variation caused by them is termed as</a:t>
            </a:r>
            <a:r>
              <a:rPr lang="en-IN" dirty="0" smtClean="0">
                <a:solidFill>
                  <a:srgbClr val="0000FF"/>
                </a:solidFill>
              </a:rPr>
              <a:t> general environmental variance. It is denoted as </a:t>
            </a:r>
            <a:r>
              <a:rPr lang="en-IN" dirty="0" err="1" smtClean="0">
                <a:solidFill>
                  <a:srgbClr val="FF0000"/>
                </a:solidFill>
              </a:rPr>
              <a:t>VEg</a:t>
            </a:r>
            <a:r>
              <a:rPr lang="en-IN" dirty="0" err="1" smtClean="0">
                <a:solidFill>
                  <a:srgbClr val="0000FF"/>
                </a:solidFill>
              </a:rPr>
              <a:t>.</a:t>
            </a:r>
            <a:endParaRPr lang="en-IN" dirty="0" smtClean="0">
              <a:solidFill>
                <a:srgbClr val="0000FF"/>
              </a:solidFill>
            </a:endParaRPr>
          </a:p>
          <a:p>
            <a:r>
              <a:rPr lang="en-IN" dirty="0" smtClean="0">
                <a:solidFill>
                  <a:srgbClr val="0000FF"/>
                </a:solidFill>
              </a:rPr>
              <a:t>Th</a:t>
            </a:r>
            <a:r>
              <a:rPr lang="en-IN" dirty="0" smtClean="0"/>
              <a:t>erefore, the environmental variance (VE) is partitioned into two parts as:</a:t>
            </a:r>
          </a:p>
          <a:p>
            <a:pPr>
              <a:buNone/>
            </a:pPr>
            <a:r>
              <a:rPr lang="en-IN" dirty="0" smtClean="0"/>
              <a:t>			</a:t>
            </a:r>
            <a:r>
              <a:rPr lang="en-IN" dirty="0" smtClean="0">
                <a:solidFill>
                  <a:srgbClr val="0000FF"/>
                </a:solidFill>
              </a:rPr>
              <a:t>VE = </a:t>
            </a:r>
            <a:r>
              <a:rPr lang="en-IN" dirty="0" err="1" smtClean="0">
                <a:solidFill>
                  <a:srgbClr val="0000FF"/>
                </a:solidFill>
              </a:rPr>
              <a:t>VEp</a:t>
            </a:r>
            <a:r>
              <a:rPr lang="en-IN" dirty="0" smtClean="0">
                <a:solidFill>
                  <a:srgbClr val="0000FF"/>
                </a:solidFill>
              </a:rPr>
              <a:t> + </a:t>
            </a:r>
            <a:r>
              <a:rPr lang="en-IN" dirty="0" err="1" smtClean="0">
                <a:solidFill>
                  <a:srgbClr val="0000FF"/>
                </a:solidFill>
              </a:rPr>
              <a:t>VEt</a:t>
            </a:r>
            <a:r>
              <a:rPr lang="en-IN" dirty="0" smtClean="0">
                <a:solidFill>
                  <a:srgbClr val="0000FF"/>
                </a:solidFill>
              </a:rPr>
              <a:t> = </a:t>
            </a:r>
            <a:r>
              <a:rPr lang="en-IN" dirty="0" err="1" smtClean="0">
                <a:solidFill>
                  <a:srgbClr val="0000FF"/>
                </a:solidFill>
              </a:rPr>
              <a:t>VEg</a:t>
            </a:r>
            <a:r>
              <a:rPr lang="en-IN" dirty="0" smtClean="0">
                <a:solidFill>
                  <a:srgbClr val="0000FF"/>
                </a:solidFill>
              </a:rPr>
              <a:t> + VEs </a:t>
            </a:r>
          </a:p>
          <a:p>
            <a:pPr>
              <a:buNone/>
            </a:pPr>
            <a:r>
              <a:rPr lang="en-IN" dirty="0" smtClean="0"/>
              <a:t>Hence, the total phenotypic variance can be partitioned into following components:</a:t>
            </a:r>
          </a:p>
          <a:p>
            <a:pPr>
              <a:buNone/>
            </a:pPr>
            <a:r>
              <a:rPr lang="en-IN" dirty="0" smtClean="0"/>
              <a:t>			</a:t>
            </a:r>
            <a:r>
              <a:rPr lang="en-IN" dirty="0" smtClean="0">
                <a:solidFill>
                  <a:srgbClr val="FF0000"/>
                </a:solidFill>
              </a:rPr>
              <a:t>VP = VG + VE</a:t>
            </a:r>
          </a:p>
          <a:p>
            <a:pPr>
              <a:buNone/>
            </a:pPr>
            <a:r>
              <a:rPr lang="en-IN" dirty="0" smtClean="0"/>
              <a:t>			      = </a:t>
            </a:r>
            <a:r>
              <a:rPr lang="en-IN" dirty="0" smtClean="0">
                <a:solidFill>
                  <a:srgbClr val="0000FF"/>
                </a:solidFill>
              </a:rPr>
              <a:t>VA + VD + VI + </a:t>
            </a:r>
            <a:r>
              <a:rPr lang="en-IN" dirty="0" err="1" smtClean="0">
                <a:solidFill>
                  <a:srgbClr val="0000FF"/>
                </a:solidFill>
              </a:rPr>
              <a:t>VEg</a:t>
            </a:r>
            <a:r>
              <a:rPr lang="en-IN" dirty="0" smtClean="0">
                <a:solidFill>
                  <a:srgbClr val="0000FF"/>
                </a:solidFill>
              </a:rPr>
              <a:t> + VEs</a:t>
            </a:r>
          </a:p>
          <a:p>
            <a:pPr>
              <a:buNone/>
            </a:pPr>
            <a:r>
              <a:rPr lang="en-IN"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6098"/>
            <a:ext cx="10515600" cy="6035040"/>
          </a:xfrm>
        </p:spPr>
        <p:txBody>
          <a:bodyPr>
            <a:normAutofit/>
          </a:bodyPr>
          <a:lstStyle/>
          <a:p>
            <a:pPr marL="809625" indent="-536575" algn="just">
              <a:lnSpc>
                <a:spcPct val="120000"/>
              </a:lnSpc>
              <a:buFont typeface="Wingdings" pitchFamily="2" charset="2"/>
              <a:buChar char="v"/>
            </a:pPr>
            <a:r>
              <a:rPr lang="en-US" sz="2700" b="1" dirty="0" smtClean="0">
                <a:latin typeface="Comic Sans MS" panose="030F0702030302020204" pitchFamily="66" charset="0"/>
                <a:cs typeface="Times New Roman" panose="02020603050405020304" pitchFamily="18" charset="0"/>
              </a:rPr>
              <a:t>The degree of variation can be measured with the help of statistical methods known as </a:t>
            </a:r>
            <a:r>
              <a:rPr lang="en-US" sz="2700" b="1" dirty="0" smtClean="0">
                <a:solidFill>
                  <a:srgbClr val="FF0000"/>
                </a:solidFill>
                <a:latin typeface="Comic Sans MS" panose="030F0702030302020204" pitchFamily="66" charset="0"/>
                <a:cs typeface="Times New Roman" panose="02020603050405020304" pitchFamily="18" charset="0"/>
              </a:rPr>
              <a:t>Measures of Dispersion</a:t>
            </a:r>
            <a:r>
              <a:rPr lang="en-US" sz="2700" b="1" dirty="0" smtClean="0">
                <a:latin typeface="Comic Sans MS" panose="030F0702030302020204" pitchFamily="66" charset="0"/>
                <a:cs typeface="Times New Roman" panose="02020603050405020304" pitchFamily="18" charset="0"/>
              </a:rPr>
              <a:t>.</a:t>
            </a:r>
          </a:p>
          <a:p>
            <a:pPr marL="809625" indent="-536575" algn="just">
              <a:lnSpc>
                <a:spcPct val="120000"/>
              </a:lnSpc>
              <a:buFont typeface="Wingdings" pitchFamily="2" charset="2"/>
              <a:buChar char="v"/>
            </a:pPr>
            <a:r>
              <a:rPr lang="en-US" sz="2700" b="1" dirty="0" smtClean="0">
                <a:solidFill>
                  <a:srgbClr val="FF0000"/>
                </a:solidFill>
                <a:latin typeface="Comic Sans MS" panose="030F0702030302020204" pitchFamily="66" charset="0"/>
                <a:cs typeface="Times New Roman" panose="02020603050405020304" pitchFamily="18" charset="0"/>
              </a:rPr>
              <a:t>Variance </a:t>
            </a:r>
            <a:r>
              <a:rPr lang="en-US" sz="2700" b="1" dirty="0" smtClean="0">
                <a:latin typeface="Comic Sans MS" panose="030F0702030302020204" pitchFamily="66" charset="0"/>
                <a:cs typeface="Times New Roman" panose="02020603050405020304" pitchFamily="18" charset="0"/>
              </a:rPr>
              <a:t>is one of the important methods of </a:t>
            </a:r>
            <a:r>
              <a:rPr lang="en-US" sz="2700" b="1" dirty="0" smtClean="0">
                <a:solidFill>
                  <a:srgbClr val="FF0000"/>
                </a:solidFill>
                <a:latin typeface="Comic Sans MS" panose="030F0702030302020204" pitchFamily="66" charset="0"/>
                <a:cs typeface="Times New Roman" panose="02020603050405020304" pitchFamily="18" charset="0"/>
              </a:rPr>
              <a:t>measures of dispersion</a:t>
            </a:r>
            <a:r>
              <a:rPr lang="en-US" sz="2700" b="1" dirty="0" smtClean="0">
                <a:latin typeface="Comic Sans MS" panose="030F0702030302020204" pitchFamily="66" charset="0"/>
                <a:cs typeface="Times New Roman" panose="02020603050405020304" pitchFamily="18" charset="0"/>
              </a:rPr>
              <a:t> to study the </a:t>
            </a:r>
            <a:r>
              <a:rPr lang="en-US" sz="2700" b="1" dirty="0" err="1" smtClean="0">
                <a:latin typeface="Comic Sans MS" panose="030F0702030302020204" pitchFamily="66" charset="0"/>
                <a:cs typeface="Times New Roman" panose="02020603050405020304" pitchFamily="18" charset="0"/>
              </a:rPr>
              <a:t>scatterness</a:t>
            </a:r>
            <a:r>
              <a:rPr lang="en-US" sz="2700" b="1" dirty="0" smtClean="0">
                <a:latin typeface="Comic Sans MS" panose="030F0702030302020204" pitchFamily="66" charset="0"/>
                <a:cs typeface="Times New Roman" panose="02020603050405020304" pitchFamily="18" charset="0"/>
              </a:rPr>
              <a:t> or distribution of values around the mean.</a:t>
            </a:r>
            <a:endParaRPr lang="en-US" sz="2700" b="1" dirty="0" smtClean="0">
              <a:solidFill>
                <a:srgbClr val="FF0000"/>
              </a:solidFill>
              <a:latin typeface="Comic Sans MS" panose="030F0702030302020204" pitchFamily="66" charset="0"/>
              <a:cs typeface="Times New Roman" panose="02020603050405020304" pitchFamily="18" charset="0"/>
            </a:endParaRPr>
          </a:p>
          <a:p>
            <a:pPr marL="704850" lvl="1" indent="-361950" algn="just">
              <a:lnSpc>
                <a:spcPct val="120000"/>
              </a:lnSpc>
              <a:buFont typeface="Wingdings" pitchFamily="2" charset="2"/>
              <a:buChar char="v"/>
            </a:pPr>
            <a:r>
              <a:rPr lang="en-US" sz="2700" b="1" dirty="0" smtClean="0">
                <a:latin typeface="Comic Sans MS" panose="030F0702030302020204" pitchFamily="66" charset="0"/>
                <a:cs typeface="Times New Roman" panose="02020603050405020304" pitchFamily="18" charset="0"/>
              </a:rPr>
              <a:t>The basic idea in the study of variation is its </a:t>
            </a:r>
            <a:r>
              <a:rPr lang="en-US" sz="2700" b="1" dirty="0" smtClean="0">
                <a:solidFill>
                  <a:srgbClr val="FF0000"/>
                </a:solidFill>
                <a:latin typeface="Comic Sans MS" panose="030F0702030302020204" pitchFamily="66" charset="0"/>
                <a:cs typeface="Times New Roman" panose="02020603050405020304" pitchFamily="18" charset="0"/>
              </a:rPr>
              <a:t>partitioning into different components</a:t>
            </a:r>
            <a:r>
              <a:rPr lang="en-US" sz="2700" b="1" dirty="0" smtClean="0">
                <a:latin typeface="Comic Sans MS" panose="030F0702030302020204" pitchFamily="66" charset="0"/>
                <a:cs typeface="Times New Roman" panose="02020603050405020304" pitchFamily="18" charset="0"/>
              </a:rPr>
              <a:t> attributable to different causes.</a:t>
            </a:r>
          </a:p>
          <a:p>
            <a:pPr marL="704850" lvl="1" indent="-361950" algn="just">
              <a:lnSpc>
                <a:spcPct val="120000"/>
              </a:lnSpc>
              <a:buFont typeface="Wingdings" pitchFamily="2" charset="2"/>
              <a:buChar char="v"/>
            </a:pPr>
            <a:r>
              <a:rPr lang="en-US" sz="2700" b="1" dirty="0" smtClean="0">
                <a:solidFill>
                  <a:srgbClr val="FF0000"/>
                </a:solidFill>
                <a:latin typeface="Comic Sans MS" panose="030F0702030302020204" pitchFamily="66" charset="0"/>
                <a:cs typeface="Times New Roman" panose="02020603050405020304" pitchFamily="18" charset="0"/>
              </a:rPr>
              <a:t>Analysis of variance</a:t>
            </a:r>
            <a:r>
              <a:rPr lang="en-US" sz="2700" b="1" dirty="0" smtClean="0">
                <a:latin typeface="Comic Sans MS" panose="030F0702030302020204" pitchFamily="66" charset="0"/>
                <a:cs typeface="Times New Roman" panose="02020603050405020304" pitchFamily="18" charset="0"/>
              </a:rPr>
              <a:t> is the technique which helps in  partitioning the total variance into different components attributable to different causes of variation.</a:t>
            </a:r>
            <a:endParaRPr lang="en-IN" sz="27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4000" b="1" dirty="0" smtClean="0">
                <a:solidFill>
                  <a:srgbClr val="0000FF"/>
                </a:solidFill>
                <a:latin typeface="Comic Sans MS" pitchFamily="66" charset="0"/>
              </a:rPr>
              <a:t>Components of Variance</a:t>
            </a:r>
            <a:endParaRPr lang="en-IN" b="1" dirty="0">
              <a:solidFill>
                <a:srgbClr val="0000FF"/>
              </a:solidFill>
              <a:latin typeface="Comic Sans MS" pitchFamily="66" charset="0"/>
            </a:endParaRPr>
          </a:p>
        </p:txBody>
      </p:sp>
      <p:sp>
        <p:nvSpPr>
          <p:cNvPr id="3" name="Content Placeholder 2"/>
          <p:cNvSpPr>
            <a:spLocks noGrp="1"/>
          </p:cNvSpPr>
          <p:nvPr>
            <p:ph idx="1"/>
          </p:nvPr>
        </p:nvSpPr>
        <p:spPr/>
        <p:txBody>
          <a:bodyPr>
            <a:normAutofit fontScale="55000" lnSpcReduction="20000"/>
          </a:bodyPr>
          <a:lstStyle/>
          <a:p>
            <a:r>
              <a:rPr lang="en-IN" dirty="0" smtClean="0"/>
              <a:t>		__________________________________________________________________________</a:t>
            </a:r>
          </a:p>
          <a:p>
            <a:r>
              <a:rPr lang="en-IN" dirty="0" smtClean="0"/>
              <a:t>			Variance component		Symbol			Value whose variance </a:t>
            </a:r>
          </a:p>
          <a:p>
            <a:r>
              <a:rPr lang="en-IN" dirty="0" smtClean="0"/>
              <a:t>									is measured</a:t>
            </a:r>
          </a:p>
          <a:p>
            <a:r>
              <a:rPr lang="en-IN" dirty="0" smtClean="0"/>
              <a:t>		___________________________________________________________________________</a:t>
            </a:r>
          </a:p>
          <a:p>
            <a:r>
              <a:rPr lang="en-IN" dirty="0" smtClean="0"/>
              <a:t>			Phenotypic			V</a:t>
            </a:r>
            <a:r>
              <a:rPr lang="en-IN" baseline="-25000" dirty="0" smtClean="0"/>
              <a:t>P</a:t>
            </a:r>
            <a:r>
              <a:rPr lang="en-IN" dirty="0" smtClean="0"/>
              <a:t>			Phenotypic value</a:t>
            </a:r>
          </a:p>
          <a:p>
            <a:r>
              <a:rPr lang="en-IN" dirty="0" smtClean="0"/>
              <a:t>			Genotypic			V</a:t>
            </a:r>
            <a:r>
              <a:rPr lang="en-IN" baseline="-25000" dirty="0" smtClean="0"/>
              <a:t>G</a:t>
            </a:r>
            <a:r>
              <a:rPr lang="en-IN" dirty="0" smtClean="0"/>
              <a:t>			Genotypic value</a:t>
            </a:r>
          </a:p>
          <a:p>
            <a:r>
              <a:rPr lang="en-IN" dirty="0" smtClean="0"/>
              <a:t>			Additive			V</a:t>
            </a:r>
            <a:r>
              <a:rPr lang="en-IN" baseline="-25000" dirty="0" smtClean="0"/>
              <a:t>A</a:t>
            </a:r>
            <a:r>
              <a:rPr lang="en-IN" dirty="0" smtClean="0"/>
              <a:t>			Breeding value</a:t>
            </a:r>
          </a:p>
          <a:p>
            <a:r>
              <a:rPr lang="en-IN" dirty="0" smtClean="0"/>
              <a:t>			Dominance			V</a:t>
            </a:r>
            <a:r>
              <a:rPr lang="en-IN" baseline="-25000" dirty="0" smtClean="0"/>
              <a:t>D</a:t>
            </a:r>
            <a:r>
              <a:rPr lang="en-IN" dirty="0" smtClean="0"/>
              <a:t>			Dominance Deviation</a:t>
            </a:r>
          </a:p>
          <a:p>
            <a:r>
              <a:rPr lang="en-IN" dirty="0" smtClean="0"/>
              <a:t>			Interaction			V</a:t>
            </a:r>
            <a:r>
              <a:rPr lang="en-IN" baseline="-25000" dirty="0" smtClean="0"/>
              <a:t>I</a:t>
            </a:r>
            <a:r>
              <a:rPr lang="en-IN" dirty="0" smtClean="0"/>
              <a:t>			Interaction deviation</a:t>
            </a:r>
          </a:p>
          <a:p>
            <a:r>
              <a:rPr lang="en-IN" dirty="0" smtClean="0"/>
              <a:t>			Environmental		V</a:t>
            </a:r>
            <a:r>
              <a:rPr lang="en-IN" baseline="-25000" dirty="0" smtClean="0"/>
              <a:t>E</a:t>
            </a:r>
            <a:r>
              <a:rPr lang="en-IN" dirty="0" smtClean="0"/>
              <a:t>			Environmental deviation</a:t>
            </a:r>
          </a:p>
          <a:p>
            <a:r>
              <a:rPr lang="en-IN" dirty="0" smtClean="0"/>
              <a:t>		________________________________________________________</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pPr algn="ctr"/>
            <a:r>
              <a:rPr lang="en-IN" b="1" dirty="0" smtClean="0">
                <a:solidFill>
                  <a:srgbClr val="FF0000"/>
                </a:solidFill>
              </a:rPr>
              <a:t>Importance of partitioning of variance</a:t>
            </a:r>
            <a:endParaRPr lang="en-IN" b="1" dirty="0">
              <a:solidFill>
                <a:srgbClr val="FF0000"/>
              </a:solidFill>
            </a:endParaRPr>
          </a:p>
        </p:txBody>
      </p:sp>
      <p:sp>
        <p:nvSpPr>
          <p:cNvPr id="3" name="Content Placeholder 2"/>
          <p:cNvSpPr>
            <a:spLocks noGrp="1"/>
          </p:cNvSpPr>
          <p:nvPr>
            <p:ph idx="1"/>
          </p:nvPr>
        </p:nvSpPr>
        <p:spPr>
          <a:xfrm>
            <a:off x="838200" y="1378857"/>
            <a:ext cx="10515600" cy="4798106"/>
          </a:xfrm>
        </p:spPr>
        <p:txBody>
          <a:bodyPr>
            <a:normAutofit fontScale="92500" lnSpcReduction="10000"/>
          </a:bodyPr>
          <a:lstStyle/>
          <a:p>
            <a:pPr algn="just">
              <a:lnSpc>
                <a:spcPct val="100000"/>
              </a:lnSpc>
              <a:spcBef>
                <a:spcPts val="1200"/>
              </a:spcBef>
              <a:spcAft>
                <a:spcPts val="600"/>
              </a:spcAft>
            </a:pPr>
            <a:r>
              <a:rPr lang="en-IN" sz="2600" dirty="0" smtClean="0">
                <a:solidFill>
                  <a:srgbClr val="0000FF"/>
                </a:solidFill>
              </a:rPr>
              <a:t>To estimate the relative importance of various determinants of the phenotype, in particular the role of heredity and environment.</a:t>
            </a:r>
          </a:p>
          <a:p>
            <a:pPr algn="just">
              <a:lnSpc>
                <a:spcPct val="100000"/>
              </a:lnSpc>
              <a:spcBef>
                <a:spcPts val="1200"/>
              </a:spcBef>
              <a:spcAft>
                <a:spcPts val="600"/>
              </a:spcAft>
            </a:pPr>
            <a:r>
              <a:rPr lang="en-IN" sz="2600" dirty="0" smtClean="0">
                <a:solidFill>
                  <a:srgbClr val="7030A0"/>
                </a:solidFill>
              </a:rPr>
              <a:t>To understand the relative importance of each and every component of variance attributable to the different sources of variation.</a:t>
            </a:r>
          </a:p>
          <a:p>
            <a:pPr algn="just">
              <a:lnSpc>
                <a:spcPct val="100000"/>
              </a:lnSpc>
              <a:spcBef>
                <a:spcPts val="1200"/>
              </a:spcBef>
              <a:spcAft>
                <a:spcPts val="600"/>
              </a:spcAft>
            </a:pPr>
            <a:r>
              <a:rPr lang="en-IN" sz="2600" dirty="0" smtClean="0">
                <a:solidFill>
                  <a:srgbClr val="002060"/>
                </a:solidFill>
              </a:rPr>
              <a:t>The relative importance of a source of variation is the variance due to that source as a proportion of the total phenotypic variance.</a:t>
            </a:r>
          </a:p>
          <a:p>
            <a:pPr algn="just">
              <a:lnSpc>
                <a:spcPct val="100000"/>
              </a:lnSpc>
              <a:spcBef>
                <a:spcPts val="1200"/>
              </a:spcBef>
              <a:spcAft>
                <a:spcPts val="600"/>
              </a:spcAft>
            </a:pPr>
            <a:r>
              <a:rPr lang="en-IN" sz="2600" dirty="0" smtClean="0">
                <a:solidFill>
                  <a:srgbClr val="0000FF"/>
                </a:solidFill>
              </a:rPr>
              <a:t>To determine genetic determination, VG/VP.</a:t>
            </a:r>
          </a:p>
          <a:p>
            <a:pPr algn="just">
              <a:lnSpc>
                <a:spcPct val="100000"/>
              </a:lnSpc>
              <a:spcBef>
                <a:spcPts val="1200"/>
              </a:spcBef>
              <a:spcAft>
                <a:spcPts val="600"/>
              </a:spcAft>
            </a:pPr>
            <a:r>
              <a:rPr lang="en-IN" sz="2600" dirty="0" smtClean="0">
                <a:solidFill>
                  <a:srgbClr val="FF0000"/>
                </a:solidFill>
              </a:rPr>
              <a:t>To estimate heritability of the character, VA/VP.</a:t>
            </a:r>
          </a:p>
          <a:p>
            <a:pPr algn="just">
              <a:lnSpc>
                <a:spcPct val="100000"/>
              </a:lnSpc>
              <a:spcBef>
                <a:spcPts val="1200"/>
              </a:spcBef>
              <a:spcAft>
                <a:spcPts val="600"/>
              </a:spcAft>
            </a:pPr>
            <a:r>
              <a:rPr lang="en-IN" sz="2600" dirty="0" smtClean="0">
                <a:solidFill>
                  <a:srgbClr val="00B050"/>
                </a:solidFill>
              </a:rPr>
              <a:t>To determine the degree of resemblance between relatives.</a:t>
            </a:r>
          </a:p>
          <a:p>
            <a:pPr algn="just">
              <a:lnSpc>
                <a:spcPct val="100000"/>
              </a:lnSpc>
              <a:spcBef>
                <a:spcPts val="1200"/>
              </a:spcBef>
              <a:spcAft>
                <a:spcPts val="600"/>
              </a:spcAft>
            </a:pPr>
            <a:r>
              <a:rPr lang="en-IN" sz="2600" dirty="0" smtClean="0">
                <a:solidFill>
                  <a:srgbClr val="00B0F0"/>
                </a:solidFill>
              </a:rPr>
              <a:t>For planning the breeding programmes.</a:t>
            </a:r>
            <a:endParaRPr lang="en-IN" sz="2600" dirty="0">
              <a:solidFill>
                <a:srgbClr val="00B0F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8286"/>
            <a:ext cx="10515600" cy="5378677"/>
          </a:xfrm>
        </p:spPr>
        <p:txBody>
          <a:bodyPr>
            <a:normAutofit fontScale="92500"/>
          </a:bodyPr>
          <a:lstStyle/>
          <a:p>
            <a:pPr>
              <a:buNone/>
            </a:pPr>
            <a:endParaRPr lang="en-IN" dirty="0" smtClean="0"/>
          </a:p>
          <a:p>
            <a:pPr>
              <a:buNone/>
            </a:pPr>
            <a:endParaRPr lang="en-IN" dirty="0" smtClean="0"/>
          </a:p>
          <a:p>
            <a:pPr>
              <a:buNone/>
            </a:pPr>
            <a:endParaRPr lang="en-IN" dirty="0" smtClean="0"/>
          </a:p>
          <a:p>
            <a:pPr>
              <a:buNone/>
            </a:pPr>
            <a:r>
              <a:rPr lang="en-IN" sz="16600" b="1" dirty="0" smtClean="0">
                <a:solidFill>
                  <a:schemeClr val="accent2">
                    <a:lumMod val="75000"/>
                  </a:schemeClr>
                </a:solidFill>
              </a:rPr>
              <a:t>THANK YOU</a:t>
            </a:r>
            <a:endParaRPr lang="en-IN" sz="16600" b="1"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1504"/>
          </a:xfrm>
        </p:spPr>
        <p:txBody>
          <a:bodyPr/>
          <a:lstStyle/>
          <a:p>
            <a:r>
              <a:rPr lang="en-IN" sz="3600" b="1" dirty="0" smtClean="0">
                <a:solidFill>
                  <a:srgbClr val="FF0000"/>
                </a:solidFill>
                <a:latin typeface="Comic Sans MS" pitchFamily="66" charset="0"/>
              </a:rPr>
              <a:t>What is</a:t>
            </a:r>
            <a:r>
              <a:rPr lang="en-IN" sz="3600" b="1" dirty="0" smtClean="0">
                <a:solidFill>
                  <a:srgbClr val="FF0000"/>
                </a:solidFill>
              </a:rPr>
              <a:t> </a:t>
            </a:r>
            <a:r>
              <a:rPr lang="en-IN" sz="3600" b="1" dirty="0" smtClean="0">
                <a:solidFill>
                  <a:srgbClr val="FF0000"/>
                </a:solidFill>
                <a:latin typeface="Comic Sans MS" pitchFamily="66" charset="0"/>
              </a:rPr>
              <a:t>Variance</a:t>
            </a:r>
            <a:r>
              <a:rPr lang="en-IN" sz="3600" b="1" dirty="0" smtClean="0">
                <a:solidFill>
                  <a:srgbClr val="FF0000"/>
                </a:solidFill>
              </a:rPr>
              <a:t> </a:t>
            </a:r>
            <a:r>
              <a:rPr lang="en-IN" sz="3600" b="1" dirty="0" smtClean="0">
                <a:solidFill>
                  <a:srgbClr val="FF0000"/>
                </a:solidFill>
                <a:latin typeface="Comic Sans MS" pitchFamily="66" charset="0"/>
              </a:rPr>
              <a:t>?</a:t>
            </a:r>
            <a:endParaRPr lang="en-IN" sz="3600" b="1" dirty="0">
              <a:solidFill>
                <a:srgbClr val="FF0000"/>
              </a:solidFill>
              <a:latin typeface="Comic Sans MS" pitchFamily="66" charset="0"/>
            </a:endParaRPr>
          </a:p>
        </p:txBody>
      </p:sp>
      <p:sp>
        <p:nvSpPr>
          <p:cNvPr id="3" name="Content Placeholder 2"/>
          <p:cNvSpPr>
            <a:spLocks noGrp="1"/>
          </p:cNvSpPr>
          <p:nvPr>
            <p:ph idx="1"/>
          </p:nvPr>
        </p:nvSpPr>
        <p:spPr>
          <a:xfrm>
            <a:off x="838200" y="972457"/>
            <a:ext cx="10515600" cy="5526817"/>
          </a:xfrm>
        </p:spPr>
        <p:txBody>
          <a:bodyPr>
            <a:normAutofit fontScale="25000" lnSpcReduction="20000"/>
          </a:bodyPr>
          <a:lstStyle/>
          <a:p>
            <a:pPr marL="0" indent="0" algn="just">
              <a:lnSpc>
                <a:spcPts val="4100"/>
              </a:lnSpc>
              <a:buNone/>
            </a:pPr>
            <a:r>
              <a:rPr lang="en-US" sz="11200" b="1" dirty="0" smtClean="0">
                <a:latin typeface="Comic Sans MS" panose="030F0702030302020204" pitchFamily="66" charset="0"/>
                <a:cs typeface="Times New Roman" panose="02020603050405020304" pitchFamily="18" charset="0"/>
              </a:rPr>
              <a:t>When values are expressed as deviation from the population mean, the </a:t>
            </a:r>
            <a:r>
              <a:rPr lang="en-US" sz="11200" b="1" dirty="0" smtClean="0">
                <a:solidFill>
                  <a:srgbClr val="FF0000"/>
                </a:solidFill>
                <a:latin typeface="Comic Sans MS" panose="030F0702030302020204" pitchFamily="66" charset="0"/>
                <a:cs typeface="Times New Roman" panose="02020603050405020304" pitchFamily="18" charset="0"/>
              </a:rPr>
              <a:t>mean of the squared deviation</a:t>
            </a:r>
            <a:r>
              <a:rPr lang="en-US" sz="11200" b="1" dirty="0" smtClean="0">
                <a:latin typeface="Comic Sans MS" panose="030F0702030302020204" pitchFamily="66" charset="0"/>
                <a:cs typeface="Times New Roman" panose="02020603050405020304" pitchFamily="18" charset="0"/>
              </a:rPr>
              <a:t> is known as </a:t>
            </a:r>
            <a:r>
              <a:rPr lang="en-US" sz="11200" b="1" dirty="0" smtClean="0">
                <a:solidFill>
                  <a:srgbClr val="FF0000"/>
                </a:solidFill>
                <a:latin typeface="Comic Sans MS" panose="030F0702030302020204" pitchFamily="66" charset="0"/>
                <a:cs typeface="Times New Roman" panose="02020603050405020304" pitchFamily="18" charset="0"/>
              </a:rPr>
              <a:t>variance</a:t>
            </a:r>
            <a:r>
              <a:rPr lang="en-US" sz="11200" b="1" dirty="0" smtClean="0">
                <a:latin typeface="Comic Sans MS" panose="030F0702030302020204" pitchFamily="66" charset="0"/>
                <a:cs typeface="Times New Roman" panose="02020603050405020304" pitchFamily="18" charset="0"/>
              </a:rPr>
              <a:t>.</a:t>
            </a:r>
          </a:p>
          <a:p>
            <a:pPr marL="0" indent="0" algn="just">
              <a:lnSpc>
                <a:spcPts val="4100"/>
              </a:lnSpc>
              <a:spcBef>
                <a:spcPts val="1800"/>
              </a:spcBef>
              <a:buNone/>
            </a:pPr>
            <a:r>
              <a:rPr lang="en-US" sz="11200" b="1" dirty="0" smtClean="0">
                <a:latin typeface="Comic Sans MS" panose="030F0702030302020204" pitchFamily="66" charset="0"/>
                <a:cs typeface="Times New Roman" panose="02020603050405020304" pitchFamily="18" charset="0"/>
              </a:rPr>
              <a:t>	variance (s</a:t>
            </a:r>
            <a:r>
              <a:rPr lang="en-IN" sz="11200" b="1" baseline="30000" dirty="0" smtClean="0">
                <a:latin typeface="Comic Sans MS" panose="030F0702030302020204" pitchFamily="66" charset="0"/>
              </a:rPr>
              <a:t>2</a:t>
            </a:r>
            <a:r>
              <a:rPr lang="en-US" sz="11200" b="1" dirty="0" smtClean="0">
                <a:latin typeface="Comic Sans MS" panose="030F0702030302020204" pitchFamily="66" charset="0"/>
                <a:cs typeface="Times New Roman" panose="02020603050405020304" pitchFamily="18" charset="0"/>
              </a:rPr>
              <a:t>) = 1/N  ∑(xi-x)</a:t>
            </a:r>
            <a:r>
              <a:rPr lang="en-US" sz="11200" b="1" baseline="30000" dirty="0" smtClean="0">
                <a:latin typeface="Comic Sans MS" panose="030F0702030302020204" pitchFamily="66" charset="0"/>
                <a:cs typeface="Times New Roman" panose="02020603050405020304" pitchFamily="18" charset="0"/>
              </a:rPr>
              <a:t>2</a:t>
            </a:r>
          </a:p>
          <a:p>
            <a:pPr marL="0" indent="0" algn="just">
              <a:lnSpc>
                <a:spcPts val="4100"/>
              </a:lnSpc>
              <a:buNone/>
            </a:pPr>
            <a:r>
              <a:rPr lang="en-US" sz="11200" b="1" dirty="0" smtClean="0">
                <a:latin typeface="Comic Sans MS" panose="030F0702030302020204" pitchFamily="66" charset="0"/>
                <a:cs typeface="Times New Roman" panose="02020603050405020304" pitchFamily="18" charset="0"/>
              </a:rPr>
              <a:t>    where,	x = population mean</a:t>
            </a:r>
          </a:p>
          <a:p>
            <a:pPr marL="0" indent="0" algn="just">
              <a:lnSpc>
                <a:spcPts val="4100"/>
              </a:lnSpc>
              <a:buNone/>
            </a:pPr>
            <a:r>
              <a:rPr lang="en-US" sz="11200" b="1" baseline="30000" dirty="0" smtClean="0">
                <a:latin typeface="Comic Sans MS" panose="030F0702030302020204" pitchFamily="66" charset="0"/>
                <a:cs typeface="Times New Roman" panose="02020603050405020304" pitchFamily="18" charset="0"/>
              </a:rPr>
              <a:t>		</a:t>
            </a:r>
            <a:r>
              <a:rPr lang="en-US" sz="11200" b="1" dirty="0" smtClean="0">
                <a:latin typeface="Comic Sans MS" panose="030F0702030302020204" pitchFamily="66" charset="0"/>
                <a:cs typeface="Times New Roman" panose="02020603050405020304" pitchFamily="18" charset="0"/>
              </a:rPr>
              <a:t>xi = x</a:t>
            </a:r>
            <a:r>
              <a:rPr lang="en-US" sz="11200" b="1" baseline="-25000" dirty="0" smtClean="0">
                <a:latin typeface="Comic Sans MS" panose="030F0702030302020204" pitchFamily="66" charset="0"/>
                <a:cs typeface="Times New Roman" panose="02020603050405020304" pitchFamily="18" charset="0"/>
              </a:rPr>
              <a:t>1</a:t>
            </a:r>
            <a:r>
              <a:rPr lang="en-US" sz="11200" b="1" dirty="0" smtClean="0">
                <a:latin typeface="Comic Sans MS" panose="030F0702030302020204" pitchFamily="66" charset="0"/>
                <a:cs typeface="Times New Roman" panose="02020603050405020304" pitchFamily="18" charset="0"/>
              </a:rPr>
              <a:t>, x</a:t>
            </a:r>
            <a:r>
              <a:rPr lang="en-US" sz="11200" b="1" baseline="-25000" dirty="0" smtClean="0">
                <a:latin typeface="Comic Sans MS" panose="030F0702030302020204" pitchFamily="66" charset="0"/>
                <a:cs typeface="Times New Roman" panose="02020603050405020304" pitchFamily="18" charset="0"/>
              </a:rPr>
              <a:t>2</a:t>
            </a:r>
            <a:r>
              <a:rPr lang="en-US" sz="11200" b="1" dirty="0" smtClean="0">
                <a:latin typeface="Comic Sans MS" panose="030F0702030302020204" pitchFamily="66" charset="0"/>
                <a:cs typeface="Times New Roman" panose="02020603050405020304" pitchFamily="18" charset="0"/>
              </a:rPr>
              <a:t>, x</a:t>
            </a:r>
            <a:r>
              <a:rPr lang="en-US" sz="11200" b="1" baseline="-25000" dirty="0" smtClean="0">
                <a:latin typeface="Comic Sans MS" panose="030F0702030302020204" pitchFamily="66" charset="0"/>
                <a:cs typeface="Times New Roman" panose="02020603050405020304" pitchFamily="18" charset="0"/>
              </a:rPr>
              <a:t>3</a:t>
            </a:r>
            <a:r>
              <a:rPr lang="en-US" sz="11200" b="1" dirty="0" smtClean="0">
                <a:latin typeface="Comic Sans MS" panose="030F0702030302020204" pitchFamily="66" charset="0"/>
                <a:cs typeface="Times New Roman" panose="02020603050405020304" pitchFamily="18" charset="0"/>
              </a:rPr>
              <a:t>, ……………</a:t>
            </a:r>
            <a:r>
              <a:rPr lang="en-US" sz="11200" b="1" dirty="0" err="1" smtClean="0">
                <a:latin typeface="Comic Sans MS" panose="030F0702030302020204" pitchFamily="66" charset="0"/>
                <a:cs typeface="Times New Roman" panose="02020603050405020304" pitchFamily="18" charset="0"/>
              </a:rPr>
              <a:t>x</a:t>
            </a:r>
            <a:r>
              <a:rPr lang="en-US" sz="11200" b="1" baseline="-25000" dirty="0" err="1" smtClean="0">
                <a:latin typeface="Comic Sans MS" panose="030F0702030302020204" pitchFamily="66" charset="0"/>
                <a:cs typeface="Times New Roman" panose="02020603050405020304" pitchFamily="18" charset="0"/>
              </a:rPr>
              <a:t>N</a:t>
            </a:r>
            <a:endParaRPr lang="en-US" sz="11200" b="1" baseline="-25000" dirty="0" smtClean="0">
              <a:latin typeface="Comic Sans MS" panose="030F0702030302020204" pitchFamily="66" charset="0"/>
              <a:cs typeface="Times New Roman" panose="02020603050405020304" pitchFamily="18" charset="0"/>
            </a:endParaRPr>
          </a:p>
          <a:p>
            <a:pPr marL="0" indent="0" algn="just">
              <a:lnSpc>
                <a:spcPts val="4100"/>
              </a:lnSpc>
              <a:spcBef>
                <a:spcPts val="2400"/>
              </a:spcBef>
              <a:buNone/>
            </a:pPr>
            <a:r>
              <a:rPr lang="en-US" sz="11200" b="1" dirty="0" smtClean="0">
                <a:solidFill>
                  <a:srgbClr val="7030A0"/>
                </a:solidFill>
                <a:latin typeface="Comic Sans MS" panose="030F0702030302020204" pitchFamily="66" charset="0"/>
                <a:cs typeface="Times New Roman" panose="02020603050405020304" pitchFamily="18" charset="0"/>
              </a:rPr>
              <a:t>Properties of Variance:</a:t>
            </a:r>
            <a:r>
              <a:rPr lang="en-US" sz="11200" b="1" dirty="0" smtClean="0">
                <a:latin typeface="Comic Sans MS" panose="030F0702030302020204" pitchFamily="66" charset="0"/>
                <a:cs typeface="Times New Roman" panose="02020603050405020304" pitchFamily="18" charset="0"/>
              </a:rPr>
              <a:t> It can be </a:t>
            </a:r>
            <a:r>
              <a:rPr lang="en-US" sz="11200" b="1" dirty="0" smtClean="0">
                <a:solidFill>
                  <a:srgbClr val="0000FF"/>
                </a:solidFill>
                <a:latin typeface="Comic Sans MS" panose="030F0702030302020204" pitchFamily="66" charset="0"/>
                <a:cs typeface="Times New Roman" panose="02020603050405020304" pitchFamily="18" charset="0"/>
              </a:rPr>
              <a:t>sub-divided or partitioned</a:t>
            </a:r>
            <a:r>
              <a:rPr lang="en-US" sz="11200" b="1" dirty="0" smtClean="0">
                <a:latin typeface="Comic Sans MS" panose="030F0702030302020204" pitchFamily="66" charset="0"/>
                <a:cs typeface="Times New Roman" panose="02020603050405020304" pitchFamily="18" charset="0"/>
              </a:rPr>
              <a:t> into different components according to different causes of variation.</a:t>
            </a:r>
            <a:endParaRPr lang="en-IN" sz="3200" dirty="0">
              <a:latin typeface="Comic Sans MS" pitchFamily="66" charset="0"/>
            </a:endParaRPr>
          </a:p>
        </p:txBody>
      </p:sp>
      <p:cxnSp>
        <p:nvCxnSpPr>
          <p:cNvPr id="5" name="Straight Connector 4"/>
          <p:cNvCxnSpPr/>
          <p:nvPr/>
        </p:nvCxnSpPr>
        <p:spPr>
          <a:xfrm>
            <a:off x="6428935" y="3319975"/>
            <a:ext cx="267287" cy="1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785403" y="3981157"/>
            <a:ext cx="323557"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latin typeface="Comic Sans MS" pitchFamily="66" charset="0"/>
              </a:rPr>
              <a:t>Phenotypic variance &amp; its components</a:t>
            </a:r>
            <a:endParaRPr lang="en-IN" dirty="0">
              <a:solidFill>
                <a:srgbClr val="FF0000"/>
              </a:solidFill>
              <a:latin typeface="Comic Sans MS" pitchFamily="66" charset="0"/>
            </a:endParaRPr>
          </a:p>
        </p:txBody>
      </p:sp>
      <p:sp>
        <p:nvSpPr>
          <p:cNvPr id="3" name="Content Placeholder 2"/>
          <p:cNvSpPr>
            <a:spLocks noGrp="1"/>
          </p:cNvSpPr>
          <p:nvPr>
            <p:ph idx="1"/>
          </p:nvPr>
        </p:nvSpPr>
        <p:spPr/>
        <p:txBody>
          <a:bodyPr/>
          <a:lstStyle/>
          <a:p>
            <a:pPr marL="0" indent="0" algn="just">
              <a:buNone/>
            </a:pPr>
            <a:r>
              <a:rPr lang="en-US" sz="3200" b="1" dirty="0" smtClean="0">
                <a:solidFill>
                  <a:srgbClr val="FF0000"/>
                </a:solidFill>
                <a:latin typeface="Comic Sans MS" panose="030F0702030302020204" pitchFamily="66" charset="0"/>
                <a:cs typeface="Times New Roman" panose="02020603050405020304" pitchFamily="18" charset="0"/>
              </a:rPr>
              <a:t>Phenotypic value </a:t>
            </a:r>
            <a:r>
              <a:rPr lang="en-US" sz="3200" b="1" dirty="0" smtClean="0">
                <a:latin typeface="Comic Sans MS" panose="030F0702030302020204" pitchFamily="66" charset="0"/>
                <a:cs typeface="Times New Roman" panose="02020603050405020304" pitchFamily="18" charset="0"/>
              </a:rPr>
              <a:t>of an individual depends on its </a:t>
            </a:r>
            <a:r>
              <a:rPr lang="en-US" sz="3200" b="1" dirty="0" smtClean="0">
                <a:solidFill>
                  <a:srgbClr val="FF0000"/>
                </a:solidFill>
                <a:latin typeface="Comic Sans MS" panose="030F0702030302020204" pitchFamily="66" charset="0"/>
                <a:cs typeface="Times New Roman" panose="02020603050405020304" pitchFamily="18" charset="0"/>
              </a:rPr>
              <a:t>genotypic value </a:t>
            </a:r>
            <a:r>
              <a:rPr lang="en-US" sz="3200" b="1" dirty="0" smtClean="0">
                <a:latin typeface="Comic Sans MS" panose="030F0702030302020204" pitchFamily="66" charset="0"/>
                <a:cs typeface="Times New Roman" panose="02020603050405020304" pitchFamily="18" charset="0"/>
              </a:rPr>
              <a:t>and </a:t>
            </a:r>
            <a:r>
              <a:rPr lang="en-US" sz="3200" b="1" dirty="0" smtClean="0">
                <a:solidFill>
                  <a:srgbClr val="FF0000"/>
                </a:solidFill>
                <a:latin typeface="Comic Sans MS" panose="030F0702030302020204" pitchFamily="66" charset="0"/>
                <a:cs typeface="Times New Roman" panose="02020603050405020304" pitchFamily="18" charset="0"/>
              </a:rPr>
              <a:t>environment </a:t>
            </a:r>
            <a:r>
              <a:rPr lang="en-US" sz="3200" b="1" dirty="0" smtClean="0">
                <a:latin typeface="Comic Sans MS" panose="030F0702030302020204" pitchFamily="66" charset="0"/>
                <a:cs typeface="Times New Roman" panose="02020603050405020304" pitchFamily="18" charset="0"/>
              </a:rPr>
              <a:t>in which it is subjected as well as interaction between genotype and phenotype.</a:t>
            </a:r>
          </a:p>
          <a:p>
            <a:pPr marL="0" indent="0" algn="just">
              <a:buNone/>
            </a:pPr>
            <a:r>
              <a:rPr lang="en-US" sz="3200" b="1" dirty="0" smtClean="0">
                <a:latin typeface="Comic Sans MS" panose="030F0702030302020204" pitchFamily="66" charset="0"/>
                <a:cs typeface="Times New Roman" panose="02020603050405020304" pitchFamily="18" charset="0"/>
              </a:rPr>
              <a:t>Thus,		P = G + E</a:t>
            </a:r>
          </a:p>
          <a:p>
            <a:pPr marL="0" indent="0" algn="just">
              <a:buNone/>
            </a:pPr>
            <a:r>
              <a:rPr lang="en-US" sz="3200" b="1" dirty="0" smtClean="0">
                <a:latin typeface="Comic Sans MS" panose="030F0702030302020204" pitchFamily="66" charset="0"/>
                <a:cs typeface="Times New Roman" panose="02020603050405020304" pitchFamily="18" charset="0"/>
              </a:rPr>
              <a:t>  where, P = Phenotypic value, </a:t>
            </a:r>
          </a:p>
          <a:p>
            <a:pPr marL="0" indent="0" algn="just">
              <a:buNone/>
            </a:pPr>
            <a:r>
              <a:rPr lang="en-US" sz="3200" b="1" dirty="0" smtClean="0">
                <a:latin typeface="Comic Sans MS" panose="030F0702030302020204" pitchFamily="66" charset="0"/>
                <a:cs typeface="Times New Roman" panose="02020603050405020304" pitchFamily="18" charset="0"/>
              </a:rPr>
              <a:t>	     G = Genotypic value,    </a:t>
            </a:r>
          </a:p>
          <a:p>
            <a:pPr marL="0" indent="0" algn="just">
              <a:buNone/>
            </a:pPr>
            <a:r>
              <a:rPr lang="en-US" sz="3200" b="1" dirty="0" smtClean="0">
                <a:latin typeface="Comic Sans MS" panose="030F0702030302020204" pitchFamily="66" charset="0"/>
                <a:cs typeface="Times New Roman" panose="02020603050405020304" pitchFamily="18" charset="0"/>
              </a:rPr>
              <a:t> 	     E = Environmental deviation.</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4040"/>
            <a:ext cx="10515600" cy="5738649"/>
          </a:xfrm>
        </p:spPr>
        <p:txBody>
          <a:bodyPr>
            <a:normAutofit fontScale="92500" lnSpcReduction="10000"/>
          </a:bodyPr>
          <a:lstStyle/>
          <a:p>
            <a:pPr marL="0" indent="0" algn="just">
              <a:buFont typeface="Wingdings" pitchFamily="2" charset="2"/>
              <a:buChar char="v"/>
            </a:pPr>
            <a:r>
              <a:rPr lang="en-US" b="1" dirty="0" smtClean="0">
                <a:latin typeface="Comic Sans MS" panose="030F0702030302020204" pitchFamily="66" charset="0"/>
                <a:cs typeface="Times New Roman" panose="02020603050405020304" pitchFamily="18" charset="0"/>
              </a:rPr>
              <a:t>Since, all values are taken as deviation from the </a:t>
            </a:r>
            <a:r>
              <a:rPr lang="en-US" b="1" dirty="0" smtClean="0">
                <a:solidFill>
                  <a:srgbClr val="FF0000"/>
                </a:solidFill>
                <a:latin typeface="Comic Sans MS" panose="030F0702030302020204" pitchFamily="66" charset="0"/>
                <a:cs typeface="Times New Roman" panose="02020603050405020304" pitchFamily="18" charset="0"/>
              </a:rPr>
              <a:t>population mean</a:t>
            </a:r>
            <a:r>
              <a:rPr lang="en-US" b="1" dirty="0" smtClean="0">
                <a:latin typeface="Comic Sans MS" panose="030F0702030302020204" pitchFamily="66" charset="0"/>
                <a:cs typeface="Times New Roman" panose="02020603050405020304" pitchFamily="18" charset="0"/>
              </a:rPr>
              <a:t>, then</a:t>
            </a:r>
          </a:p>
          <a:p>
            <a:pPr marL="0" indent="0" algn="just">
              <a:buNone/>
            </a:pPr>
            <a:r>
              <a:rPr lang="en-US" b="1" dirty="0" smtClean="0">
                <a:latin typeface="Comic Sans MS" panose="030F0702030302020204" pitchFamily="66" charset="0"/>
                <a:cs typeface="Times New Roman" panose="02020603050405020304" pitchFamily="18" charset="0"/>
              </a:rPr>
              <a:t>		P = G + E</a:t>
            </a:r>
          </a:p>
          <a:p>
            <a:pPr marL="0" indent="0" algn="just">
              <a:buNone/>
            </a:pPr>
            <a:r>
              <a:rPr lang="en-US" b="1" dirty="0" smtClean="0">
                <a:latin typeface="Comic Sans MS" panose="030F0702030302020204" pitchFamily="66" charset="0"/>
                <a:cs typeface="Times New Roman" panose="02020603050405020304" pitchFamily="18" charset="0"/>
              </a:rPr>
              <a:t>		P</a:t>
            </a:r>
            <a:r>
              <a:rPr lang="en-IN" b="1" baseline="30000" dirty="0" smtClean="0">
                <a:latin typeface="Comic Sans MS" panose="030F0702030302020204" pitchFamily="66" charset="0"/>
              </a:rPr>
              <a:t>2</a:t>
            </a:r>
            <a:r>
              <a:rPr lang="en-US" b="1" dirty="0" smtClean="0">
                <a:latin typeface="Comic Sans MS" panose="030F0702030302020204" pitchFamily="66" charset="0"/>
                <a:cs typeface="Times New Roman" panose="02020603050405020304" pitchFamily="18" charset="0"/>
              </a:rPr>
              <a:t> = (G + E)</a:t>
            </a:r>
            <a:r>
              <a:rPr lang="en-IN" b="1" baseline="30000" dirty="0" smtClean="0">
                <a:latin typeface="Comic Sans MS" panose="030F0702030302020204" pitchFamily="66" charset="0"/>
              </a:rPr>
              <a:t>2</a:t>
            </a:r>
            <a:r>
              <a:rPr lang="en-US" b="1" dirty="0" smtClean="0">
                <a:latin typeface="Comic Sans MS" panose="030F0702030302020204" pitchFamily="66" charset="0"/>
                <a:cs typeface="Times New Roman" panose="02020603050405020304" pitchFamily="18" charset="0"/>
              </a:rPr>
              <a:t> </a:t>
            </a:r>
          </a:p>
          <a:p>
            <a:pPr marL="0" indent="0" algn="just">
              <a:buNone/>
            </a:pPr>
            <a:r>
              <a:rPr lang="en-US" b="1" dirty="0" smtClean="0">
                <a:latin typeface="Comic Sans MS" panose="030F0702030302020204" pitchFamily="66" charset="0"/>
                <a:cs typeface="Times New Roman" panose="02020603050405020304" pitchFamily="18" charset="0"/>
              </a:rPr>
              <a:t>		= G</a:t>
            </a:r>
            <a:r>
              <a:rPr lang="en-IN" b="1" baseline="30000" dirty="0" smtClean="0">
                <a:latin typeface="Comic Sans MS" panose="030F0702030302020204" pitchFamily="66" charset="0"/>
              </a:rPr>
              <a:t>2</a:t>
            </a:r>
            <a:r>
              <a:rPr lang="en-US" b="1" dirty="0" smtClean="0">
                <a:latin typeface="Comic Sans MS" panose="030F0702030302020204" pitchFamily="66" charset="0"/>
                <a:cs typeface="Times New Roman" panose="02020603050405020304" pitchFamily="18" charset="0"/>
              </a:rPr>
              <a:t> +E</a:t>
            </a:r>
            <a:r>
              <a:rPr lang="en-IN" b="1" baseline="30000" dirty="0" smtClean="0">
                <a:latin typeface="Comic Sans MS" panose="030F0702030302020204" pitchFamily="66" charset="0"/>
              </a:rPr>
              <a:t>2 </a:t>
            </a:r>
            <a:r>
              <a:rPr lang="en-US" b="1" dirty="0" smtClean="0">
                <a:latin typeface="Comic Sans MS" panose="030F0702030302020204" pitchFamily="66" charset="0"/>
                <a:cs typeface="Times New Roman" panose="02020603050405020304" pitchFamily="18" charset="0"/>
              </a:rPr>
              <a:t>+2GE</a:t>
            </a:r>
          </a:p>
          <a:p>
            <a:pPr marL="0" indent="0" algn="just">
              <a:buNone/>
            </a:pPr>
            <a:r>
              <a:rPr lang="en-US" b="1" dirty="0">
                <a:latin typeface="Comic Sans MS" panose="030F0702030302020204" pitchFamily="66" charset="0"/>
                <a:cs typeface="Times New Roman" panose="02020603050405020304" pitchFamily="18" charset="0"/>
              </a:rPr>
              <a:t> </a:t>
            </a:r>
            <a:r>
              <a:rPr lang="en-US" b="1" dirty="0" smtClean="0">
                <a:latin typeface="Comic Sans MS" panose="030F0702030302020204" pitchFamily="66" charset="0"/>
                <a:cs typeface="Times New Roman" panose="02020603050405020304" pitchFamily="18" charset="0"/>
              </a:rPr>
              <a:t>  where, P = Phenotypic value, </a:t>
            </a:r>
          </a:p>
          <a:p>
            <a:pPr marL="0" indent="0" algn="just">
              <a:buNone/>
            </a:pPr>
            <a:r>
              <a:rPr lang="en-US" b="1" dirty="0" smtClean="0">
                <a:latin typeface="Comic Sans MS" panose="030F0702030302020204" pitchFamily="66" charset="0"/>
                <a:cs typeface="Times New Roman" panose="02020603050405020304" pitchFamily="18" charset="0"/>
              </a:rPr>
              <a:t>	     G = Genotypic value,    </a:t>
            </a:r>
          </a:p>
          <a:p>
            <a:pPr marL="0" indent="0" algn="just">
              <a:buNone/>
            </a:pPr>
            <a:r>
              <a:rPr lang="en-US" b="1" dirty="0" smtClean="0">
                <a:latin typeface="Comic Sans MS" panose="030F0702030302020204" pitchFamily="66" charset="0"/>
                <a:cs typeface="Times New Roman" panose="02020603050405020304" pitchFamily="18" charset="0"/>
              </a:rPr>
              <a:t> 	</a:t>
            </a:r>
            <a:r>
              <a:rPr lang="en-US" b="1" dirty="0">
                <a:latin typeface="Comic Sans MS" panose="030F0702030302020204" pitchFamily="66" charset="0"/>
                <a:cs typeface="Times New Roman" panose="02020603050405020304" pitchFamily="18" charset="0"/>
              </a:rPr>
              <a:t> </a:t>
            </a:r>
            <a:r>
              <a:rPr lang="en-US" b="1" dirty="0" smtClean="0">
                <a:latin typeface="Comic Sans MS" panose="030F0702030302020204" pitchFamily="66" charset="0"/>
                <a:cs typeface="Times New Roman" panose="02020603050405020304" pitchFamily="18" charset="0"/>
              </a:rPr>
              <a:t>    E = Environmental deviation.</a:t>
            </a:r>
          </a:p>
          <a:p>
            <a:pPr marL="0" indent="0" algn="just">
              <a:buNone/>
            </a:pPr>
            <a:r>
              <a:rPr lang="en-US" b="1" dirty="0" smtClean="0">
                <a:latin typeface="Comic Sans MS" panose="030F0702030302020204" pitchFamily="66" charset="0"/>
                <a:cs typeface="Times New Roman" panose="02020603050405020304" pitchFamily="18" charset="0"/>
              </a:rPr>
              <a:t>According to </a:t>
            </a:r>
            <a:r>
              <a:rPr lang="en-US" b="1" dirty="0" smtClean="0">
                <a:solidFill>
                  <a:srgbClr val="FF0000"/>
                </a:solidFill>
                <a:latin typeface="Comic Sans MS" panose="030F0702030302020204" pitchFamily="66" charset="0"/>
                <a:cs typeface="Times New Roman" panose="02020603050405020304" pitchFamily="18" charset="0"/>
              </a:rPr>
              <a:t>definition of variance</a:t>
            </a:r>
            <a:r>
              <a:rPr lang="en-US" b="1" dirty="0" smtClean="0">
                <a:latin typeface="Comic Sans MS" panose="030F0702030302020204" pitchFamily="66" charset="0"/>
                <a:cs typeface="Times New Roman" panose="02020603050405020304" pitchFamily="18" charset="0"/>
              </a:rPr>
              <a:t>,</a:t>
            </a:r>
          </a:p>
          <a:p>
            <a:pPr marL="0" indent="0" algn="just">
              <a:buNone/>
            </a:pPr>
            <a:r>
              <a:rPr lang="en-US" b="1" dirty="0" smtClean="0">
                <a:latin typeface="Comic Sans MS" panose="030F0702030302020204" pitchFamily="66" charset="0"/>
                <a:cs typeface="Times New Roman" panose="02020603050405020304" pitchFamily="18" charset="0"/>
              </a:rPr>
              <a:t>		V</a:t>
            </a:r>
            <a:r>
              <a:rPr lang="en-US" b="1" baseline="-25000" dirty="0" smtClean="0">
                <a:latin typeface="Comic Sans MS" panose="030F0702030302020204" pitchFamily="66" charset="0"/>
                <a:cs typeface="Times New Roman" panose="02020603050405020304" pitchFamily="18" charset="0"/>
              </a:rPr>
              <a:t>P</a:t>
            </a:r>
            <a:r>
              <a:rPr lang="en-US" b="1" dirty="0" smtClean="0">
                <a:latin typeface="Comic Sans MS" panose="030F0702030302020204" pitchFamily="66" charset="0"/>
                <a:cs typeface="Times New Roman" panose="02020603050405020304" pitchFamily="18" charset="0"/>
              </a:rPr>
              <a:t>=V</a:t>
            </a:r>
            <a:r>
              <a:rPr lang="en-US" b="1" baseline="-25000" dirty="0" smtClean="0">
                <a:latin typeface="Comic Sans MS" panose="030F0702030302020204" pitchFamily="66" charset="0"/>
                <a:cs typeface="Times New Roman" panose="02020603050405020304" pitchFamily="18" charset="0"/>
              </a:rPr>
              <a:t>G</a:t>
            </a:r>
            <a:r>
              <a:rPr lang="en-US" b="1" dirty="0" smtClean="0">
                <a:latin typeface="Comic Sans MS" panose="030F0702030302020204" pitchFamily="66" charset="0"/>
                <a:cs typeface="Times New Roman" panose="02020603050405020304" pitchFamily="18" charset="0"/>
              </a:rPr>
              <a:t>+V</a:t>
            </a:r>
            <a:r>
              <a:rPr lang="en-US" b="1" baseline="-25000" dirty="0" smtClean="0">
                <a:latin typeface="Comic Sans MS" panose="030F0702030302020204" pitchFamily="66" charset="0"/>
                <a:cs typeface="Times New Roman" panose="02020603050405020304" pitchFamily="18" charset="0"/>
              </a:rPr>
              <a:t>E</a:t>
            </a:r>
            <a:r>
              <a:rPr lang="en-US" b="1" dirty="0" smtClean="0">
                <a:latin typeface="Comic Sans MS" panose="030F0702030302020204" pitchFamily="66" charset="0"/>
                <a:cs typeface="Times New Roman" panose="02020603050405020304" pitchFamily="18" charset="0"/>
              </a:rPr>
              <a:t>+2COV</a:t>
            </a:r>
            <a:r>
              <a:rPr lang="en-US" b="1" baseline="-25000" dirty="0" smtClean="0">
                <a:latin typeface="Comic Sans MS" panose="030F0702030302020204" pitchFamily="66" charset="0"/>
                <a:cs typeface="Times New Roman" panose="02020603050405020304" pitchFamily="18" charset="0"/>
              </a:rPr>
              <a:t>GE</a:t>
            </a:r>
          </a:p>
          <a:p>
            <a:pPr marL="0" indent="0" algn="just">
              <a:spcBef>
                <a:spcPts val="3000"/>
              </a:spcBef>
              <a:buNone/>
            </a:pPr>
            <a:r>
              <a:rPr lang="en-US" b="1" dirty="0" smtClean="0">
                <a:latin typeface="Comic Sans MS" panose="030F0702030302020204" pitchFamily="66" charset="0"/>
                <a:cs typeface="Times New Roman" panose="02020603050405020304" pitchFamily="18" charset="0"/>
              </a:rPr>
              <a:t>In absence of interaction between genotype and environment,</a:t>
            </a:r>
          </a:p>
          <a:p>
            <a:pPr marL="0" indent="0" algn="just">
              <a:buNone/>
            </a:pPr>
            <a:r>
              <a:rPr lang="en-US" b="1" dirty="0" smtClean="0">
                <a:latin typeface="Comic Sans MS" panose="030F0702030302020204" pitchFamily="66" charset="0"/>
                <a:cs typeface="Times New Roman" panose="02020603050405020304" pitchFamily="18" charset="0"/>
              </a:rPr>
              <a:t>		</a:t>
            </a:r>
            <a:r>
              <a:rPr lang="en-US" sz="3500" b="1" dirty="0" smtClean="0">
                <a:solidFill>
                  <a:srgbClr val="FF0000"/>
                </a:solidFill>
                <a:latin typeface="Comic Sans MS" panose="030F0702030302020204" pitchFamily="66" charset="0"/>
                <a:cs typeface="Times New Roman" panose="02020603050405020304" pitchFamily="18" charset="0"/>
              </a:rPr>
              <a:t>V</a:t>
            </a:r>
            <a:r>
              <a:rPr lang="en-US" sz="3500" b="1" baseline="-25000" dirty="0" smtClean="0">
                <a:solidFill>
                  <a:srgbClr val="FF0000"/>
                </a:solidFill>
                <a:latin typeface="Comic Sans MS" panose="030F0702030302020204" pitchFamily="66" charset="0"/>
                <a:cs typeface="Times New Roman" panose="02020603050405020304" pitchFamily="18" charset="0"/>
              </a:rPr>
              <a:t>P</a:t>
            </a:r>
            <a:r>
              <a:rPr lang="en-US" sz="3500" b="1" dirty="0" smtClean="0">
                <a:solidFill>
                  <a:srgbClr val="FF0000"/>
                </a:solidFill>
                <a:latin typeface="Comic Sans MS" panose="030F0702030302020204" pitchFamily="66" charset="0"/>
                <a:cs typeface="Times New Roman" panose="02020603050405020304" pitchFamily="18" charset="0"/>
              </a:rPr>
              <a:t>=V</a:t>
            </a:r>
            <a:r>
              <a:rPr lang="en-US" sz="3500" b="1" baseline="-25000" dirty="0" smtClean="0">
                <a:solidFill>
                  <a:srgbClr val="FF0000"/>
                </a:solidFill>
                <a:latin typeface="Comic Sans MS" panose="030F0702030302020204" pitchFamily="66" charset="0"/>
                <a:cs typeface="Times New Roman" panose="02020603050405020304" pitchFamily="18" charset="0"/>
              </a:rPr>
              <a:t>G</a:t>
            </a:r>
            <a:r>
              <a:rPr lang="en-US" sz="3500" b="1" dirty="0" smtClean="0">
                <a:solidFill>
                  <a:srgbClr val="FF0000"/>
                </a:solidFill>
                <a:latin typeface="Comic Sans MS" panose="030F0702030302020204" pitchFamily="66" charset="0"/>
                <a:cs typeface="Times New Roman" panose="02020603050405020304" pitchFamily="18" charset="0"/>
              </a:rPr>
              <a:t>+V</a:t>
            </a:r>
            <a:r>
              <a:rPr lang="en-US" sz="3500" b="1" baseline="-25000" dirty="0" smtClean="0">
                <a:solidFill>
                  <a:srgbClr val="FF0000"/>
                </a:solidFill>
                <a:latin typeface="Comic Sans MS" panose="030F0702030302020204" pitchFamily="66" charset="0"/>
                <a:cs typeface="Times New Roman" panose="02020603050405020304" pitchFamily="18" charset="0"/>
              </a:rPr>
              <a:t>E</a:t>
            </a:r>
            <a:endParaRPr lang="en-IN" b="1" dirty="0">
              <a:solidFill>
                <a:srgbClr val="FF0000"/>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5883"/>
          </a:xfrm>
        </p:spPr>
        <p:txBody>
          <a:bodyPr/>
          <a:lstStyle/>
          <a:p>
            <a:pPr algn="ctr"/>
            <a:r>
              <a:rPr lang="en-IN" sz="3600" b="1" dirty="0" smtClean="0">
                <a:solidFill>
                  <a:srgbClr val="FF0000"/>
                </a:solidFill>
                <a:latin typeface="Comic Sans MS" pitchFamily="66" charset="0"/>
              </a:rPr>
              <a:t>Components of Genotypic Variance</a:t>
            </a:r>
            <a:endParaRPr lang="en-IN" sz="3600" b="1" dirty="0">
              <a:solidFill>
                <a:srgbClr val="FF0000"/>
              </a:solidFill>
              <a:latin typeface="Comic Sans MS" pitchFamily="66" charset="0"/>
            </a:endParaRPr>
          </a:p>
        </p:txBody>
      </p:sp>
      <p:sp>
        <p:nvSpPr>
          <p:cNvPr id="3" name="Content Placeholder 2"/>
          <p:cNvSpPr>
            <a:spLocks noGrp="1"/>
          </p:cNvSpPr>
          <p:nvPr>
            <p:ph idx="1"/>
          </p:nvPr>
        </p:nvSpPr>
        <p:spPr>
          <a:xfrm>
            <a:off x="436098" y="1336432"/>
            <a:ext cx="11380764" cy="4840532"/>
          </a:xfrm>
        </p:spPr>
        <p:txBody>
          <a:bodyPr>
            <a:normAutofit lnSpcReduction="10000"/>
          </a:bodyPr>
          <a:lstStyle/>
          <a:p>
            <a:pPr>
              <a:buFont typeface="Wingdings" pitchFamily="2" charset="2"/>
              <a:buChar char="v"/>
            </a:pPr>
            <a:r>
              <a:rPr lang="en-IN" sz="3200" dirty="0" smtClean="0">
                <a:solidFill>
                  <a:srgbClr val="7030A0"/>
                </a:solidFill>
                <a:latin typeface="Comic Sans MS" pitchFamily="66" charset="0"/>
              </a:rPr>
              <a:t>Causes of Genotypic Variation:</a:t>
            </a:r>
          </a:p>
          <a:p>
            <a:pPr lvl="1"/>
            <a:r>
              <a:rPr lang="en-IN" sz="2600" dirty="0" smtClean="0">
                <a:latin typeface="Comic Sans MS" pitchFamily="66" charset="0"/>
              </a:rPr>
              <a:t>Breeding Value</a:t>
            </a:r>
          </a:p>
          <a:p>
            <a:pPr lvl="1"/>
            <a:r>
              <a:rPr lang="en-IN" sz="2600" dirty="0" smtClean="0">
                <a:latin typeface="Comic Sans MS" pitchFamily="66" charset="0"/>
              </a:rPr>
              <a:t>Dominance Deviation</a:t>
            </a:r>
          </a:p>
          <a:p>
            <a:pPr lvl="1"/>
            <a:r>
              <a:rPr lang="en-IN" sz="2600" dirty="0" smtClean="0">
                <a:latin typeface="Comic Sans MS" pitchFamily="66" charset="0"/>
              </a:rPr>
              <a:t>Interaction Deviation</a:t>
            </a:r>
          </a:p>
          <a:p>
            <a:pPr lvl="1"/>
            <a:r>
              <a:rPr lang="en-IN" sz="2600" dirty="0" smtClean="0">
                <a:latin typeface="Comic Sans MS" pitchFamily="66" charset="0"/>
              </a:rPr>
              <a:t>G = A + D + I</a:t>
            </a:r>
          </a:p>
          <a:p>
            <a:pPr lvl="1"/>
            <a:r>
              <a:rPr lang="en-IN" sz="2600" dirty="0" smtClean="0">
                <a:latin typeface="Comic Sans MS" pitchFamily="66" charset="0"/>
              </a:rPr>
              <a:t>VG = VA + VD + VI</a:t>
            </a:r>
          </a:p>
          <a:p>
            <a:pPr>
              <a:buNone/>
            </a:pPr>
            <a:r>
              <a:rPr lang="en-IN" sz="2600" dirty="0" smtClean="0">
                <a:latin typeface="Comic Sans MS" pitchFamily="66" charset="0"/>
              </a:rPr>
              <a:t>Where, </a:t>
            </a:r>
          </a:p>
          <a:p>
            <a:pPr>
              <a:buNone/>
            </a:pPr>
            <a:r>
              <a:rPr lang="en-IN" sz="2600" dirty="0" smtClean="0">
                <a:latin typeface="Comic Sans MS" pitchFamily="66" charset="0"/>
              </a:rPr>
              <a:t>		VA = Additive genetic variance or variance of Breeding Value</a:t>
            </a:r>
          </a:p>
          <a:p>
            <a:pPr>
              <a:buNone/>
            </a:pPr>
            <a:r>
              <a:rPr lang="en-IN" sz="2600" dirty="0" smtClean="0">
                <a:latin typeface="Comic Sans MS" pitchFamily="66" charset="0"/>
              </a:rPr>
              <a:t>		VD = Dominance variance or variance due to Dominance Deviation</a:t>
            </a:r>
          </a:p>
          <a:p>
            <a:pPr>
              <a:buNone/>
            </a:pPr>
            <a:r>
              <a:rPr lang="en-IN" sz="2600" dirty="0" smtClean="0">
                <a:latin typeface="Comic Sans MS" pitchFamily="66" charset="0"/>
              </a:rPr>
              <a:t>		VI = Variance due to non-allelic gene interaction or </a:t>
            </a:r>
            <a:r>
              <a:rPr lang="en-IN" sz="2600" dirty="0" err="1" smtClean="0">
                <a:latin typeface="Comic Sans MS" pitchFamily="66" charset="0"/>
              </a:rPr>
              <a:t>epistasis</a:t>
            </a:r>
            <a:endParaRPr lang="en-IN" sz="2600" dirty="0" smtClean="0">
              <a:latin typeface="Comic Sans MS" pitchFamily="66" charset="0"/>
            </a:endParaRPr>
          </a:p>
          <a:p>
            <a:pPr>
              <a:buNone/>
            </a:pPr>
            <a:r>
              <a:rPr lang="en-IN" sz="2600" dirty="0" smtClean="0">
                <a:latin typeface="Comic Sans MS" pitchFamily="66" charset="0"/>
              </a:rPr>
              <a:t>		(VD + VI) = Non-additive Genetic Variance</a:t>
            </a:r>
            <a:endParaRPr lang="en-IN" sz="26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2493"/>
          </a:xfrm>
        </p:spPr>
        <p:txBody>
          <a:bodyPr/>
          <a:lstStyle/>
          <a:p>
            <a:pPr algn="ctr"/>
            <a:r>
              <a:rPr lang="en-IN" sz="3600" b="1" dirty="0" smtClean="0">
                <a:solidFill>
                  <a:srgbClr val="FF0000"/>
                </a:solidFill>
                <a:latin typeface="Comic Sans MS" pitchFamily="66" charset="0"/>
              </a:rPr>
              <a:t> Environmental Variance</a:t>
            </a:r>
            <a:endParaRPr lang="en-IN" sz="3600" b="1" dirty="0">
              <a:solidFill>
                <a:srgbClr val="FF0000"/>
              </a:solidFill>
              <a:latin typeface="Comic Sans MS" pitchFamily="66" charset="0"/>
            </a:endParaRPr>
          </a:p>
        </p:txBody>
      </p:sp>
      <p:sp>
        <p:nvSpPr>
          <p:cNvPr id="3" name="Content Placeholder 2"/>
          <p:cNvSpPr>
            <a:spLocks noGrp="1"/>
          </p:cNvSpPr>
          <p:nvPr>
            <p:ph idx="1"/>
          </p:nvPr>
        </p:nvSpPr>
        <p:spPr>
          <a:xfrm>
            <a:off x="838200" y="1280160"/>
            <a:ext cx="10515600" cy="4896803"/>
          </a:xfrm>
        </p:spPr>
        <p:txBody>
          <a:bodyPr>
            <a:normAutofit fontScale="92500" lnSpcReduction="10000"/>
          </a:bodyPr>
          <a:lstStyle/>
          <a:p>
            <a:pPr>
              <a:buFont typeface="Wingdings" pitchFamily="2" charset="2"/>
              <a:buChar char="v"/>
            </a:pPr>
            <a:r>
              <a:rPr lang="en-IN" sz="3200" dirty="0" smtClean="0">
                <a:solidFill>
                  <a:srgbClr val="002060"/>
                </a:solidFill>
                <a:latin typeface="Comic Sans MS" pitchFamily="66" charset="0"/>
              </a:rPr>
              <a:t>What is Environment?</a:t>
            </a:r>
          </a:p>
          <a:p>
            <a:r>
              <a:rPr lang="en-IN" dirty="0" smtClean="0">
                <a:solidFill>
                  <a:srgbClr val="0000FF"/>
                </a:solidFill>
                <a:latin typeface="Comic Sans MS" pitchFamily="66" charset="0"/>
              </a:rPr>
              <a:t>All the non-genetic factors to which an individual is subjected or experienced from the formation of zygote to birth and till death.</a:t>
            </a:r>
          </a:p>
          <a:p>
            <a:r>
              <a:rPr lang="en-IN" dirty="0" smtClean="0">
                <a:solidFill>
                  <a:srgbClr val="7030A0"/>
                </a:solidFill>
                <a:latin typeface="Comic Sans MS" pitchFamily="66" charset="0"/>
              </a:rPr>
              <a:t>Evidence of environmental variation:</a:t>
            </a:r>
          </a:p>
          <a:p>
            <a:pPr>
              <a:buNone/>
            </a:pPr>
            <a:r>
              <a:rPr lang="en-IN" dirty="0" smtClean="0">
                <a:latin typeface="Comic Sans MS" pitchFamily="66" charset="0"/>
              </a:rPr>
              <a:t>		Variation in daily milk yield &amp; Lactation Milk Yield in cow</a:t>
            </a:r>
          </a:p>
          <a:p>
            <a:pPr>
              <a:buNone/>
            </a:pPr>
            <a:r>
              <a:rPr lang="en-IN" dirty="0" smtClean="0">
                <a:latin typeface="Comic Sans MS" pitchFamily="66" charset="0"/>
              </a:rPr>
              <a:t>		Variation in monthly egg production of poultry</a:t>
            </a:r>
          </a:p>
          <a:p>
            <a:pPr>
              <a:buNone/>
            </a:pPr>
            <a:r>
              <a:rPr lang="en-IN" dirty="0" smtClean="0">
                <a:latin typeface="Comic Sans MS" pitchFamily="66" charset="0"/>
              </a:rPr>
              <a:t>		Variation in wool production from shearing to shearing</a:t>
            </a:r>
          </a:p>
          <a:p>
            <a:pPr>
              <a:buNone/>
            </a:pPr>
            <a:r>
              <a:rPr lang="en-IN" dirty="0" smtClean="0">
                <a:solidFill>
                  <a:srgbClr val="002060"/>
                </a:solidFill>
                <a:latin typeface="Comic Sans MS" pitchFamily="66" charset="0"/>
              </a:rPr>
              <a:t>Why there is variation?</a:t>
            </a:r>
          </a:p>
          <a:p>
            <a:r>
              <a:rPr lang="en-IN" dirty="0" smtClean="0">
                <a:latin typeface="Comic Sans MS" pitchFamily="66" charset="0"/>
              </a:rPr>
              <a:t>Environmental conditions varies from day to day, time to time, period to period, year to year in spite of best effort of the Farm Manager.</a:t>
            </a:r>
          </a:p>
          <a:p>
            <a:endParaRPr lang="en-IN" dirty="0" smtClean="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0505"/>
            <a:ext cx="10515600" cy="5852160"/>
          </a:xfrm>
        </p:spPr>
        <p:txBody>
          <a:bodyPr>
            <a:normAutofit/>
          </a:bodyPr>
          <a:lstStyle/>
          <a:p>
            <a:pPr marL="228600" lvl="1" algn="just">
              <a:spcBef>
                <a:spcPts val="1200"/>
              </a:spcBef>
              <a:spcAft>
                <a:spcPts val="600"/>
              </a:spcAft>
            </a:pPr>
            <a:r>
              <a:rPr lang="en-IN" sz="2600" dirty="0" smtClean="0">
                <a:latin typeface="Comic Sans MS" pitchFamily="66" charset="0"/>
              </a:rPr>
              <a:t>Due to variation in temp., Humidity, cold and heat stress from season to season (seasonal variation), Variation in internal environment, etc.</a:t>
            </a:r>
          </a:p>
          <a:p>
            <a:pPr algn="just">
              <a:spcBef>
                <a:spcPts val="1200"/>
              </a:spcBef>
              <a:spcAft>
                <a:spcPts val="600"/>
              </a:spcAft>
            </a:pPr>
            <a:r>
              <a:rPr lang="en-IN" sz="2600" dirty="0" smtClean="0">
                <a:latin typeface="Comic Sans MS" pitchFamily="66" charset="0"/>
              </a:rPr>
              <a:t>The environmental conditions</a:t>
            </a:r>
            <a:r>
              <a:rPr lang="en-IN" sz="2600" dirty="0" smtClean="0"/>
              <a:t> </a:t>
            </a:r>
            <a:r>
              <a:rPr lang="en-IN" sz="2600" dirty="0" smtClean="0">
                <a:latin typeface="Comic Sans MS" pitchFamily="66" charset="0"/>
              </a:rPr>
              <a:t> may be optimum for one animal and may not be sufficient for other animal.</a:t>
            </a:r>
          </a:p>
          <a:p>
            <a:pPr algn="just">
              <a:spcBef>
                <a:spcPts val="1200"/>
              </a:spcBef>
              <a:spcAft>
                <a:spcPts val="600"/>
              </a:spcAft>
            </a:pPr>
            <a:r>
              <a:rPr lang="en-IN" sz="2600" dirty="0" smtClean="0">
                <a:solidFill>
                  <a:srgbClr val="0000FF"/>
                </a:solidFill>
                <a:latin typeface="Comic Sans MS" pitchFamily="66" charset="0"/>
              </a:rPr>
              <a:t>An animal with superior genotype may not perform well if received unfavourable environment like poor feeding, poor management and adverse climatic conditions. Such animal cannot exploit its genetic potential to the fullest capacity. </a:t>
            </a:r>
          </a:p>
          <a:p>
            <a:pPr algn="just">
              <a:spcBef>
                <a:spcPts val="1200"/>
              </a:spcBef>
              <a:spcAft>
                <a:spcPts val="600"/>
              </a:spcAft>
            </a:pPr>
            <a:r>
              <a:rPr lang="en-IN" sz="2600" dirty="0" smtClean="0">
                <a:latin typeface="Comic Sans MS" pitchFamily="66" charset="0"/>
              </a:rPr>
              <a:t>Thus, the environmental circumstances leads to variation in genetic expression of the individual on quantitative traits.</a:t>
            </a:r>
          </a:p>
          <a:p>
            <a:pPr algn="just">
              <a:spcBef>
                <a:spcPts val="1200"/>
              </a:spcBef>
              <a:spcAft>
                <a:spcPts val="600"/>
              </a:spcAft>
            </a:pPr>
            <a:r>
              <a:rPr lang="en-IN" sz="2600" b="1" dirty="0" smtClean="0">
                <a:solidFill>
                  <a:srgbClr val="FF0000"/>
                </a:solidFill>
                <a:latin typeface="Comic Sans MS" pitchFamily="66" charset="0"/>
              </a:rPr>
              <a:t>The environmental variations are not inherited to the progeny</a:t>
            </a:r>
            <a:r>
              <a:rPr lang="en-IN" sz="2600" dirty="0" smtClean="0">
                <a:solidFill>
                  <a:srgbClr val="FF0000"/>
                </a:solidFill>
                <a:latin typeface="Comic Sans MS" pitchFamily="66" charset="0"/>
              </a:rPr>
              <a:t>.</a:t>
            </a:r>
            <a:endParaRPr lang="en-IN" sz="26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1845"/>
          </a:xfrm>
        </p:spPr>
        <p:txBody>
          <a:bodyPr/>
          <a:lstStyle/>
          <a:p>
            <a:pPr algn="ctr"/>
            <a:r>
              <a:rPr lang="en-IN" sz="3600" b="1" dirty="0" smtClean="0">
                <a:solidFill>
                  <a:srgbClr val="FF0000"/>
                </a:solidFill>
                <a:latin typeface="Comic Sans MS" pitchFamily="66" charset="0"/>
              </a:rPr>
              <a:t>Classification of Environmental Variations</a:t>
            </a:r>
            <a:endParaRPr lang="en-IN" sz="3600" b="1" dirty="0">
              <a:solidFill>
                <a:srgbClr val="FF0000"/>
              </a:solidFill>
              <a:latin typeface="Comic Sans MS" pitchFamily="66" charset="0"/>
            </a:endParaRPr>
          </a:p>
        </p:txBody>
      </p:sp>
      <p:sp>
        <p:nvSpPr>
          <p:cNvPr id="3" name="Content Placeholder 2"/>
          <p:cNvSpPr>
            <a:spLocks noGrp="1"/>
          </p:cNvSpPr>
          <p:nvPr>
            <p:ph idx="1"/>
          </p:nvPr>
        </p:nvSpPr>
        <p:spPr>
          <a:xfrm>
            <a:off x="722086" y="1146628"/>
            <a:ext cx="10515600" cy="5341258"/>
          </a:xfrm>
        </p:spPr>
        <p:txBody>
          <a:bodyPr>
            <a:normAutofit/>
          </a:bodyPr>
          <a:lstStyle/>
          <a:p>
            <a:pPr algn="just"/>
            <a:r>
              <a:rPr lang="en-IN" dirty="0" smtClean="0">
                <a:latin typeface="Comic Sans MS" pitchFamily="66" charset="0"/>
              </a:rPr>
              <a:t>1. </a:t>
            </a:r>
            <a:r>
              <a:rPr lang="en-IN" sz="3000" b="1" dirty="0" smtClean="0">
                <a:latin typeface="Comic Sans MS" pitchFamily="66" charset="0"/>
              </a:rPr>
              <a:t>Based on the </a:t>
            </a:r>
            <a:r>
              <a:rPr lang="en-IN" sz="3000" b="1" dirty="0" smtClean="0">
                <a:solidFill>
                  <a:srgbClr val="0000FF"/>
                </a:solidFill>
                <a:latin typeface="Comic Sans MS" pitchFamily="66" charset="0"/>
              </a:rPr>
              <a:t>nature of environmental effects</a:t>
            </a:r>
            <a:r>
              <a:rPr lang="en-IN" sz="3000" b="1" dirty="0" smtClean="0">
                <a:latin typeface="Comic Sans MS" pitchFamily="66" charset="0"/>
              </a:rPr>
              <a:t>:</a:t>
            </a:r>
          </a:p>
          <a:p>
            <a:pPr lvl="1" algn="just"/>
            <a:r>
              <a:rPr lang="en-IN" sz="2600" b="1" dirty="0" smtClean="0">
                <a:latin typeface="Comic Sans MS" pitchFamily="66" charset="0"/>
              </a:rPr>
              <a:t>(a) </a:t>
            </a:r>
            <a:r>
              <a:rPr lang="en-IN" sz="2600" dirty="0" smtClean="0">
                <a:solidFill>
                  <a:srgbClr val="FF0000"/>
                </a:solidFill>
                <a:latin typeface="Comic Sans MS" pitchFamily="66" charset="0"/>
              </a:rPr>
              <a:t>Tangible</a:t>
            </a:r>
            <a:r>
              <a:rPr lang="en-IN" sz="2600" b="1" dirty="0" smtClean="0">
                <a:solidFill>
                  <a:srgbClr val="FF0000"/>
                </a:solidFill>
                <a:latin typeface="Comic Sans MS" pitchFamily="66" charset="0"/>
              </a:rPr>
              <a:t> </a:t>
            </a:r>
            <a:r>
              <a:rPr lang="en-IN" sz="2600" dirty="0" smtClean="0">
                <a:solidFill>
                  <a:srgbClr val="FF0000"/>
                </a:solidFill>
                <a:latin typeface="Comic Sans MS" pitchFamily="66" charset="0"/>
              </a:rPr>
              <a:t>variation</a:t>
            </a:r>
          </a:p>
          <a:p>
            <a:pPr lvl="1" algn="just"/>
            <a:r>
              <a:rPr lang="en-IN" sz="2600" dirty="0" smtClean="0">
                <a:latin typeface="Comic Sans MS" pitchFamily="66" charset="0"/>
              </a:rPr>
              <a:t>(b)  </a:t>
            </a:r>
            <a:r>
              <a:rPr lang="en-IN" sz="2600" dirty="0" smtClean="0">
                <a:solidFill>
                  <a:srgbClr val="002060"/>
                </a:solidFill>
                <a:latin typeface="Comic Sans MS" pitchFamily="66" charset="0"/>
              </a:rPr>
              <a:t>Intangible variation</a:t>
            </a:r>
          </a:p>
          <a:p>
            <a:pPr algn="just"/>
            <a:r>
              <a:rPr lang="en-IN" sz="3000" dirty="0" smtClean="0">
                <a:latin typeface="Comic Sans MS" pitchFamily="66" charset="0"/>
              </a:rPr>
              <a:t>2. </a:t>
            </a:r>
            <a:r>
              <a:rPr lang="en-IN" sz="3000" b="1" dirty="0" smtClean="0">
                <a:latin typeface="Comic Sans MS" pitchFamily="66" charset="0"/>
              </a:rPr>
              <a:t>Based on the </a:t>
            </a:r>
            <a:r>
              <a:rPr lang="en-IN" sz="3000" b="1" dirty="0" smtClean="0">
                <a:solidFill>
                  <a:srgbClr val="0000FF"/>
                </a:solidFill>
                <a:latin typeface="Comic Sans MS" pitchFamily="66" charset="0"/>
              </a:rPr>
              <a:t>time effect of environmental factors</a:t>
            </a:r>
            <a:r>
              <a:rPr lang="en-IN" sz="3000" b="1" dirty="0" smtClean="0">
                <a:latin typeface="Comic Sans MS" pitchFamily="66" charset="0"/>
              </a:rPr>
              <a:t> i.e., whether the effect of environmental factors is </a:t>
            </a:r>
            <a:r>
              <a:rPr lang="en-IN" sz="3000" b="1" dirty="0" smtClean="0">
                <a:solidFill>
                  <a:srgbClr val="0000FF"/>
                </a:solidFill>
                <a:latin typeface="Comic Sans MS" pitchFamily="66" charset="0"/>
              </a:rPr>
              <a:t>permanent or temporary for a limited time</a:t>
            </a:r>
            <a:r>
              <a:rPr lang="en-IN" sz="3000" b="1" dirty="0" smtClean="0">
                <a:latin typeface="Comic Sans MS" pitchFamily="66" charset="0"/>
              </a:rPr>
              <a:t>:</a:t>
            </a:r>
          </a:p>
          <a:p>
            <a:pPr lvl="1" algn="just"/>
            <a:r>
              <a:rPr lang="en-IN" sz="2600" dirty="0" smtClean="0">
                <a:latin typeface="Comic Sans MS" pitchFamily="66" charset="0"/>
              </a:rPr>
              <a:t>(a)  </a:t>
            </a:r>
            <a:r>
              <a:rPr lang="en-IN" sz="2600" dirty="0" smtClean="0">
                <a:solidFill>
                  <a:srgbClr val="FF0000"/>
                </a:solidFill>
                <a:latin typeface="Comic Sans MS" pitchFamily="66" charset="0"/>
              </a:rPr>
              <a:t>Permanent environmental effect</a:t>
            </a:r>
          </a:p>
          <a:p>
            <a:pPr lvl="1" algn="just"/>
            <a:r>
              <a:rPr lang="en-IN" sz="2600" dirty="0" smtClean="0">
                <a:latin typeface="Comic Sans MS" pitchFamily="66" charset="0"/>
              </a:rPr>
              <a:t>(b)  </a:t>
            </a:r>
            <a:r>
              <a:rPr lang="en-IN" sz="2600" dirty="0" smtClean="0">
                <a:solidFill>
                  <a:srgbClr val="7030A0"/>
                </a:solidFill>
                <a:latin typeface="Comic Sans MS" pitchFamily="66" charset="0"/>
              </a:rPr>
              <a:t>Temporary environmental effect</a:t>
            </a:r>
          </a:p>
          <a:p>
            <a:pPr algn="just"/>
            <a:r>
              <a:rPr lang="en-IN" sz="3000" dirty="0" smtClean="0">
                <a:latin typeface="Comic Sans MS" pitchFamily="66" charset="0"/>
              </a:rPr>
              <a:t>3. </a:t>
            </a:r>
            <a:r>
              <a:rPr lang="en-IN" sz="3000" b="1" dirty="0" smtClean="0">
                <a:latin typeface="Comic Sans MS" pitchFamily="66" charset="0"/>
              </a:rPr>
              <a:t>Based on the </a:t>
            </a:r>
            <a:r>
              <a:rPr lang="en-IN" sz="3000" b="1" dirty="0" smtClean="0">
                <a:solidFill>
                  <a:srgbClr val="0000FF"/>
                </a:solidFill>
                <a:latin typeface="Comic Sans MS" pitchFamily="66" charset="0"/>
              </a:rPr>
              <a:t>nature of variability</a:t>
            </a:r>
            <a:r>
              <a:rPr lang="en-IN" sz="3000" b="1" dirty="0" smtClean="0">
                <a:latin typeface="Comic Sans MS" pitchFamily="66" charset="0"/>
              </a:rPr>
              <a:t> of environmental factors i.e., </a:t>
            </a:r>
            <a:r>
              <a:rPr lang="en-IN" sz="3000" b="1" dirty="0" smtClean="0">
                <a:solidFill>
                  <a:srgbClr val="0000FF"/>
                </a:solidFill>
                <a:latin typeface="Comic Sans MS" pitchFamily="66" charset="0"/>
              </a:rPr>
              <a:t>variable or fixed:</a:t>
            </a:r>
          </a:p>
          <a:p>
            <a:pPr lvl="1" algn="just"/>
            <a:r>
              <a:rPr lang="en-IN" sz="2600" dirty="0" smtClean="0">
                <a:latin typeface="Comic Sans MS" pitchFamily="66" charset="0"/>
              </a:rPr>
              <a:t>(a)  </a:t>
            </a:r>
            <a:r>
              <a:rPr lang="en-IN" sz="2600" dirty="0" smtClean="0">
                <a:solidFill>
                  <a:srgbClr val="FF0000"/>
                </a:solidFill>
                <a:latin typeface="Comic Sans MS" pitchFamily="66" charset="0"/>
              </a:rPr>
              <a:t>Random or variable environmental effect</a:t>
            </a:r>
          </a:p>
          <a:p>
            <a:pPr lvl="1" algn="just"/>
            <a:r>
              <a:rPr lang="en-IN" sz="2600" dirty="0" smtClean="0">
                <a:latin typeface="Comic Sans MS" pitchFamily="66" charset="0"/>
              </a:rPr>
              <a:t>(b)  </a:t>
            </a:r>
            <a:r>
              <a:rPr lang="en-IN" sz="2600" dirty="0" smtClean="0">
                <a:solidFill>
                  <a:srgbClr val="7030A0"/>
                </a:solidFill>
                <a:latin typeface="Comic Sans MS" pitchFamily="66" charset="0"/>
              </a:rPr>
              <a:t>Non-random or Fixed environmental effect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946</TotalTime>
  <Words>1097</Words>
  <Application>Microsoft Office PowerPoint</Application>
  <PresentationFormat>Widescreen</PresentationFormat>
  <Paragraphs>182</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Comic Sans MS</vt:lpstr>
      <vt:lpstr>Times New Roman</vt:lpstr>
      <vt:lpstr>Wingdings</vt:lpstr>
      <vt:lpstr>Office Theme</vt:lpstr>
      <vt:lpstr>Variance and its components</vt:lpstr>
      <vt:lpstr>PowerPoint Presentation</vt:lpstr>
      <vt:lpstr>What is Variance ?</vt:lpstr>
      <vt:lpstr>Phenotypic variance &amp; its components</vt:lpstr>
      <vt:lpstr>PowerPoint Presentation</vt:lpstr>
      <vt:lpstr>Components of Genotypic Variance</vt:lpstr>
      <vt:lpstr> Environmental Variance</vt:lpstr>
      <vt:lpstr>PowerPoint Presentation</vt:lpstr>
      <vt:lpstr>Classification of Environmental Variations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Components of Environmental Variance</vt:lpstr>
      <vt:lpstr>PowerPoint Presentation</vt:lpstr>
      <vt:lpstr>Components of Variance</vt:lpstr>
      <vt:lpstr>Importance of partitioning of variance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Repeatability </dc:title>
  <dc:creator>VISHAL</dc:creator>
  <cp:lastModifiedBy>K.G.mandal</cp:lastModifiedBy>
  <cp:revision>69</cp:revision>
  <dcterms:created xsi:type="dcterms:W3CDTF">2017-04-19T18:36:18Z</dcterms:created>
  <dcterms:modified xsi:type="dcterms:W3CDTF">2020-10-28T16:18:58Z</dcterms:modified>
</cp:coreProperties>
</file>